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7" r:id="rId7"/>
    <p:sldId id="266" r:id="rId8"/>
    <p:sldId id="262" r:id="rId9"/>
    <p:sldId id="263" r:id="rId10"/>
    <p:sldId id="264" r:id="rId11"/>
    <p:sldId id="265" r:id="rId12"/>
    <p:sldId id="279" r:id="rId13"/>
    <p:sldId id="280" r:id="rId14"/>
    <p:sldId id="281" r:id="rId15"/>
    <p:sldId id="282" r:id="rId16"/>
    <p:sldId id="267" r:id="rId17"/>
    <p:sldId id="268" r:id="rId18"/>
    <p:sldId id="271" r:id="rId19"/>
    <p:sldId id="272" r:id="rId20"/>
    <p:sldId id="273" r:id="rId21"/>
    <p:sldId id="276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C3E2B-0261-4072-B2C8-0C9DFFA7D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A5EF3-1A10-4143-B30B-9CD7A6F21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35B54-7432-429D-AC48-9A146A2B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39847-3224-4FFE-954A-CABE0DA8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03DB5-57A9-4625-BA9F-038AD90B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A5237-E7DF-442A-ACD7-ECBC8364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AC53E-EA71-4C8D-996C-20F35057C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77382-F059-419C-9BC8-3F48B383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87BBF-0D34-4C2A-BBDB-B147607F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A2C49-6D6A-46B4-9BF7-84FA527B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BDA1C4-5BCB-4D7D-AFE5-E65DDBDCE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F7F7-145F-4B0C-B3CE-58F44E8D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E60BD-C225-4078-848A-D8E29DFF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71300-A2BF-4B6A-90C5-A105AF47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36A60-A70C-4D8D-BBA0-8462DBCD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E6B6E-D192-4272-BB31-41BBE77F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C32C1-771E-451F-9F0B-917D4199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6D04A-2561-4EA4-AE61-29163458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38AAB-5E8F-4B38-A8AD-5BCB0760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CE3C8-5C72-490C-9110-AA1642BF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5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D84A-E1B7-45F1-80D1-0BA6796C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CFEC7-F05B-49AF-A95B-BB47392D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9BBF3-51AF-451F-9FBD-F66D52C5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B2F7A-DAE8-4837-B6BE-B3BD767D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3A7FB-7F80-4CA1-8A18-18097FF4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0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0F9B8-334D-48F4-86E5-747AEE19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5E028-FB33-46B3-960F-FCCD7FA52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7DD27-88C1-455F-959B-7BB929D82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7BAE1-0417-49EF-A068-B371848F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59DB9-F701-4F28-BFEB-FE37AFC6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5A20C-B841-4053-A500-B5760921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3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C2A4E-0A0A-491F-B138-EB1EABA9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7B65C-E10C-4439-85C2-90A0C37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B9701-1AAE-44E5-9D5A-3113403BA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2FC02C-DC43-4A1E-A798-EC7FA67D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89ED4-E195-4526-9B0D-6DCC5AD9C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72D619-97B3-4638-A552-4C0D5B5A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ED00B6-9D51-4C31-AFC1-AECCC5EC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2D60-7889-4A5E-BDF0-C5789016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32E2-7B0E-472F-84CE-0296338F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2C7CE-CED6-416B-A02B-A17818D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33D382-3662-4C9D-B877-17605956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8D712-4783-4BD6-9846-D26CDFEC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5C88AB-B065-4E7A-A9F8-D0AC9806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BD3F0B-285E-4317-9524-CA8E19DF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6216A0-FC01-4D83-8A81-3B28484D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3C2F8-A420-487B-9F50-46EDBF4F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7C5CB-DA7D-45DC-847E-1A6A4E2B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57D9B-7911-4AE6-B907-DD98825E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DBB79-D98F-43DC-9FBD-4BDC36B2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DD930-7A46-404A-ACC5-50B328F7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42579-35D5-49C3-9622-44944286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D7B8-24AF-4651-833C-60EFCB83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3F2B57-3399-4993-BFF2-A26D0BE48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1D4D58-4864-4CA3-8904-6C668A63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6318D-C09E-4505-8567-77BE6AB6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CA3E3-B4B5-4005-B643-D940090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E2BD8-4E4F-4BDD-9C3B-54F9EEB7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accent4">
              <a:lumMod val="20000"/>
              <a:lumOff val="80000"/>
            </a:schemeClr>
          </a:fgClr>
          <a:bgClr>
            <a:schemeClr val="accent4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0902F-DCC9-42C4-B782-3F4442AA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F9C87-582F-4459-B8F2-9DBC20DF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E73A2-D0A9-4D7F-ACB6-9DDC7531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7AAC-E3D2-451A-A4DC-471191A178D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6731-75BA-484D-B4A7-EF6BAE922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9A14A-A9FF-4F7D-95CD-3EE81ACE5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B0B1-C5D6-46E4-9DE7-BCCA771C1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의류, 신발이(가) 표시된 사진&#10;&#10;자동 생성된 설명">
            <a:extLst>
              <a:ext uri="{FF2B5EF4-FFF2-40B4-BE49-F238E27FC236}">
                <a16:creationId xmlns:a16="http://schemas.microsoft.com/office/drawing/2014/main" id="{B6DC8CC9-FB1A-46B6-B262-22FBA220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248" y1="34180" x2="59016" y2="52148"/>
                        <a14:foregroundMark x1="59016" y1="52148" x2="71767" y2="54297"/>
                        <a14:foregroundMark x1="75956" y1="56250" x2="81603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23" y="3861221"/>
            <a:ext cx="1846107" cy="1721688"/>
          </a:xfrm>
          <a:prstGeom prst="rect">
            <a:avLst/>
          </a:prstGeom>
        </p:spPr>
      </p:pic>
      <p:pic>
        <p:nvPicPr>
          <p:cNvPr id="7" name="그림 6" descr="의류, 신발이(가) 표시된 사진&#10;&#10;자동 생성된 설명">
            <a:extLst>
              <a:ext uri="{FF2B5EF4-FFF2-40B4-BE49-F238E27FC236}">
                <a16:creationId xmlns:a16="http://schemas.microsoft.com/office/drawing/2014/main" id="{0F270A91-C35B-430F-888E-79495118C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72" b="92604" l="4889" r="96444">
                        <a14:foregroundMark x1="10889" y1="73669" x2="83111" y2="14497"/>
                        <a14:foregroundMark x1="83111" y1="14497" x2="91556" y2="42308"/>
                        <a14:foregroundMark x1="91556" y1="42308" x2="77111" y2="64497"/>
                        <a14:foregroundMark x1="77111" y1="64497" x2="36889" y2="86391"/>
                        <a14:foregroundMark x1="36889" y1="86391" x2="16000" y2="86982"/>
                        <a14:foregroundMark x1="16000" y1="86982" x2="16889" y2="58580"/>
                        <a14:foregroundMark x1="16889" y1="58580" x2="61333" y2="33728"/>
                        <a14:foregroundMark x1="61333" y1="33728" x2="52000" y2="59763"/>
                        <a14:foregroundMark x1="52000" y1="59763" x2="50889" y2="60651"/>
                        <a14:foregroundMark x1="43333" y1="44379" x2="61333" y2="19822"/>
                        <a14:foregroundMark x1="60667" y1="20414" x2="42222" y2="33728"/>
                        <a14:foregroundMark x1="42222" y1="33728" x2="36667" y2="43787"/>
                        <a14:foregroundMark x1="13556" y1="62426" x2="13556" y2="62426"/>
                        <a14:foregroundMark x1="19556" y1="57692" x2="5333" y2="77811"/>
                        <a14:foregroundMark x1="22000" y1="93195" x2="22000" y2="93195"/>
                        <a14:foregroundMark x1="72222" y1="36982" x2="72222" y2="36982"/>
                        <a14:foregroundMark x1="87556" y1="18343" x2="87556" y2="18343"/>
                        <a14:foregroundMark x1="77333" y1="15089" x2="77333" y2="15089"/>
                        <a14:foregroundMark x1="78889" y1="13905" x2="78889" y2="13905"/>
                        <a14:foregroundMark x1="81111" y1="13905" x2="81111" y2="13905"/>
                        <a14:foregroundMark x1="80889" y1="10947" x2="80889" y2="10947"/>
                        <a14:foregroundMark x1="87556" y1="10947" x2="87556" y2="10947"/>
                        <a14:foregroundMark x1="90222" y1="15976" x2="90222" y2="15976"/>
                        <a14:foregroundMark x1="93111" y1="22485" x2="93111" y2="22485"/>
                        <a14:foregroundMark x1="93111" y1="19527" x2="93111" y2="19527"/>
                        <a14:foregroundMark x1="95333" y1="21893" x2="95333" y2="21893"/>
                        <a14:foregroundMark x1="96444" y1="26923" x2="96444" y2="26923"/>
                        <a14:backgroundMark x1="18000" y1="21598" x2="46667" y2="21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51" y="4694834"/>
            <a:ext cx="2306175" cy="1732193"/>
          </a:xfrm>
          <a:prstGeom prst="rect">
            <a:avLst/>
          </a:prstGeom>
        </p:spPr>
      </p:pic>
      <p:pic>
        <p:nvPicPr>
          <p:cNvPr id="9" name="그림 8" descr="신발, 자주색, 분홍색이(가) 표시된 사진&#10;&#10;자동 생성된 설명">
            <a:extLst>
              <a:ext uri="{FF2B5EF4-FFF2-40B4-BE49-F238E27FC236}">
                <a16:creationId xmlns:a16="http://schemas.microsoft.com/office/drawing/2014/main" id="{0329B044-2B4B-4EBD-89FF-F63E24235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667" r="97000">
                        <a14:foregroundMark x1="8667" y1="60385" x2="5667" y2="89615"/>
                        <a14:foregroundMark x1="93333" y1="70385" x2="97000" y2="7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90" y="560967"/>
            <a:ext cx="1083048" cy="938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CCE80-1269-41B3-A7D0-A074A111B3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1088" y1="46364" x2="41088" y2="46364"/>
                        <a14:foregroundMark x1="33208" y1="46364" x2="33208" y2="46364"/>
                        <a14:foregroundMark x1="26454" y1="77727" x2="26454" y2="77727"/>
                        <a14:foregroundMark x1="19700" y1="75000" x2="24765" y2="7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91" y="4020826"/>
            <a:ext cx="1533692" cy="1266087"/>
          </a:xfrm>
          <a:prstGeom prst="rect">
            <a:avLst/>
          </a:prstGeom>
        </p:spPr>
      </p:pic>
      <p:pic>
        <p:nvPicPr>
          <p:cNvPr id="15" name="그림 14" descr="신발, 의류, 앉아있는, 쌍이(가) 표시된 사진&#10;&#10;자동 생성된 설명">
            <a:extLst>
              <a:ext uri="{FF2B5EF4-FFF2-40B4-BE49-F238E27FC236}">
                <a16:creationId xmlns:a16="http://schemas.microsoft.com/office/drawing/2014/main" id="{DE4EE4BA-D8CA-4B89-AFE6-4CC9558E76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53" b="89431" l="4268" r="94106">
                        <a14:foregroundMark x1="4878" y1="50407" x2="12805" y2="49390"/>
                        <a14:foregroundMark x1="18293" y1="45732" x2="43699" y2="28252"/>
                        <a14:foregroundMark x1="43699" y1="28252" x2="45528" y2="25813"/>
                        <a14:foregroundMark x1="61585" y1="70732" x2="79065" y2="46138"/>
                        <a14:foregroundMark x1="89837" y1="44512" x2="89837" y2="44512"/>
                        <a14:foregroundMark x1="93496" y1="49390" x2="93496" y2="49390"/>
                        <a14:foregroundMark x1="94106" y1="38211" x2="94106" y2="38211"/>
                        <a14:foregroundMark x1="4268" y1="55691" x2="4268" y2="55691"/>
                        <a14:foregroundMark x1="58333" y1="56911" x2="60366" y2="57927"/>
                        <a14:foregroundMark x1="64634" y1="63211" x2="64634" y2="59553"/>
                        <a14:foregroundMark x1="27846" y1="36585" x2="44512" y2="25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91" y="4812915"/>
            <a:ext cx="1614112" cy="1614112"/>
          </a:xfrm>
          <a:prstGeom prst="rect">
            <a:avLst/>
          </a:prstGeom>
        </p:spPr>
      </p:pic>
      <p:pic>
        <p:nvPicPr>
          <p:cNvPr id="17" name="그림 16" descr="신발, 의류이(가) 표시된 사진&#10;&#10;자동 생성된 설명">
            <a:extLst>
              <a:ext uri="{FF2B5EF4-FFF2-40B4-BE49-F238E27FC236}">
                <a16:creationId xmlns:a16="http://schemas.microsoft.com/office/drawing/2014/main" id="{492E5078-83A1-48C3-85F0-25787F7C4A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7000" r="93400">
                        <a14:foregroundMark x1="7000" y1="58400" x2="10400" y2="41800"/>
                        <a14:foregroundMark x1="91800" y1="65200" x2="93400" y2="65600"/>
                        <a14:foregroundMark x1="93400" y1="73400" x2="93400" y2="73400"/>
                        <a14:foregroundMark x1="93400" y1="71200" x2="80000" y2="71800"/>
                        <a14:foregroundMark x1="49400" y1="41800" x2="66000" y2="52400"/>
                        <a14:foregroundMark x1="68800" y1="52400" x2="85600" y2="56800"/>
                        <a14:foregroundMark x1="89400" y1="59000" x2="89400" y2="59000"/>
                        <a14:foregroundMark x1="88400" y1="56800" x2="88400" y2="56800"/>
                        <a14:foregroundMark x1="90000" y1="56800" x2="90000" y2="56800"/>
                        <a14:foregroundMark x1="37200" y1="34400" x2="47200" y2="4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82" y="2432811"/>
            <a:ext cx="1548693" cy="1548693"/>
          </a:xfrm>
          <a:prstGeom prst="rect">
            <a:avLst/>
          </a:prstGeom>
        </p:spPr>
      </p:pic>
      <p:pic>
        <p:nvPicPr>
          <p:cNvPr id="19" name="그림 18" descr="의류, 신발이(가) 표시된 사진&#10;&#10;자동 생성된 설명">
            <a:extLst>
              <a:ext uri="{FF2B5EF4-FFF2-40B4-BE49-F238E27FC236}">
                <a16:creationId xmlns:a16="http://schemas.microsoft.com/office/drawing/2014/main" id="{80AB3808-8CA7-4860-90CA-31F59EAD37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22" b="89970" l="8246" r="91228">
                        <a14:foregroundMark x1="8421" y1="62614" x2="9474" y2="68693"/>
                        <a14:foregroundMark x1="90702" y1="67781" x2="91228" y2="6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81504"/>
            <a:ext cx="1740695" cy="10047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D0F6587-7FCB-4D2B-B272-5FD5F548A8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4000" l="10000" r="90000">
                        <a14:foregroundMark x1="46744" y1="11000" x2="48140" y2="13500"/>
                        <a14:foregroundMark x1="48605" y1="23500" x2="46977" y2="22500"/>
                        <a14:foregroundMark x1="54419" y1="11000" x2="56512" y2="12500"/>
                        <a14:foregroundMark x1="43023" y1="51000" x2="43953" y2="51000"/>
                        <a14:foregroundMark x1="40930" y1="62500" x2="41977" y2="60000"/>
                        <a14:foregroundMark x1="32791" y1="83000" x2="44651" y2="83000"/>
                        <a14:foregroundMark x1="44651" y1="83000" x2="57326" y2="79000"/>
                        <a14:foregroundMark x1="57326" y1="79000" x2="66047" y2="87000"/>
                        <a14:foregroundMark x1="33023" y1="94000" x2="57093" y2="87500"/>
                        <a14:foregroundMark x1="57093" y1="87500" x2="60000" y2="87500"/>
                        <a14:foregroundMark x1="33023" y1="87500" x2="61744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8" y="611500"/>
            <a:ext cx="4145108" cy="96397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B505BB-E3C9-46ED-8F07-8E3A16DD87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19185" y1="35385" x2="28058" y2="39487"/>
                        <a14:foregroundMark x1="82974" y1="37436" x2="77938" y2="40256"/>
                        <a14:foregroundMark x1="58273" y1="48974" x2="60911" y2="48974"/>
                        <a14:foregroundMark x1="57554" y1="54359" x2="59472" y2="56410"/>
                        <a14:foregroundMark x1="62110" y1="62564" x2="62110" y2="62564"/>
                        <a14:foregroundMark x1="49400" y1="64615" x2="49400" y2="64615"/>
                        <a14:foregroundMark x1="35492" y1="63077" x2="35492" y2="63077"/>
                        <a14:foregroundMark x1="16067" y1="79231" x2="16067" y2="79231"/>
                        <a14:foregroundMark x1="36211" y1="77179" x2="36211" y2="77179"/>
                        <a14:foregroundMark x1="43885" y1="78718" x2="43885" y2="78718"/>
                        <a14:foregroundMark x1="43165" y1="72564" x2="43165" y2="72564"/>
                        <a14:foregroundMark x1="53957" y1="78718" x2="53957" y2="78718"/>
                        <a14:foregroundMark x1="65947" y1="78718" x2="65947" y2="78718"/>
                        <a14:foregroundMark x1="82254" y1="77949" x2="82254" y2="77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580968"/>
            <a:ext cx="1367975" cy="1279401"/>
          </a:xfrm>
          <a:prstGeom prst="rect">
            <a:avLst/>
          </a:prstGeom>
        </p:spPr>
      </p:pic>
      <p:pic>
        <p:nvPicPr>
          <p:cNvPr id="5" name="그림 4" descr="신발, 앉아있는, 테이블, 쌍이(가) 표시된 사진&#10;&#10;자동 생성된 설명">
            <a:extLst>
              <a:ext uri="{FF2B5EF4-FFF2-40B4-BE49-F238E27FC236}">
                <a16:creationId xmlns:a16="http://schemas.microsoft.com/office/drawing/2014/main" id="{B3171699-4D34-43FB-A657-C6282C990C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54" b="89815" l="9286" r="90000">
                        <a14:foregroundMark x1="48810" y1="18056" x2="48810" y2="18056"/>
                        <a14:foregroundMark x1="50952" y1="28935" x2="50952" y2="28935"/>
                        <a14:foregroundMark x1="16190" y1="27546" x2="16190" y2="27546"/>
                        <a14:foregroundMark x1="11429" y1="22917" x2="11429" y2="22917"/>
                        <a14:foregroundMark x1="9286" y1="20602" x2="9286" y2="20602"/>
                        <a14:foregroundMark x1="24762" y1="47222" x2="24762" y2="47222"/>
                        <a14:foregroundMark x1="42381" y1="46759" x2="42381" y2="46759"/>
                        <a14:foregroundMark x1="32619" y1="43056" x2="43095" y2="46296"/>
                        <a14:foregroundMark x1="38810" y1="78241" x2="81667" y2="80324"/>
                        <a14:foregroundMark x1="44048" y1="46759" x2="47381" y2="49306"/>
                        <a14:foregroundMark x1="45238" y1="38889" x2="49524" y2="42593"/>
                        <a14:foregroundMark x1="32619" y1="28009" x2="66190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" y="1135273"/>
            <a:ext cx="2016574" cy="20741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14AB27-4F07-4BD3-8A7C-EA13BAF45A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1C03F5-F8C1-4A8A-BCB5-EB1913B4B08D}"/>
              </a:ext>
            </a:extLst>
          </p:cNvPr>
          <p:cNvSpPr/>
          <p:nvPr/>
        </p:nvSpPr>
        <p:spPr>
          <a:xfrm>
            <a:off x="-101600" y="0"/>
            <a:ext cx="12395200" cy="7296727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7AC09C-CAA3-4AC4-A27A-1CD40D82A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2026973"/>
            <a:ext cx="8940800" cy="1482990"/>
          </a:xfrm>
        </p:spPr>
        <p:txBody>
          <a:bodyPr>
            <a:normAutofit/>
          </a:bodyPr>
          <a:lstStyle/>
          <a:p>
            <a:r>
              <a:rPr lang="en-US" altLang="ko-KR" sz="40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</a:t>
            </a:r>
            <a:r>
              <a:rPr lang="ko-KR" altLang="en-US" sz="40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</a:t>
            </a:r>
            <a:r>
              <a:rPr lang="en-US" altLang="ko-KR" sz="40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 처리를 활용한 </a:t>
            </a:r>
            <a:r>
              <a:rPr lang="ko-KR" altLang="en-US" sz="40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ko-KR" altLang="en-US" sz="40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40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신발 분류 및 태그 추천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061CEE-63AE-4FE2-B4BA-A38A5673C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708" y="3417584"/>
            <a:ext cx="5340442" cy="1776904"/>
          </a:xfrm>
        </p:spPr>
        <p:txBody>
          <a:bodyPr>
            <a:noAutofit/>
          </a:bodyPr>
          <a:lstStyle/>
          <a:p>
            <a:pPr algn="r"/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20.11.18 - 20.11.23</a:t>
            </a:r>
          </a:p>
          <a:p>
            <a:pPr algn="r"/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김성운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김홍구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조종운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윤채영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87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1718A7-4053-4FC5-B243-292D01FF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모델링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D00B7-E94E-4260-89EA-FB53F2B95720}"/>
              </a:ext>
            </a:extLst>
          </p:cNvPr>
          <p:cNvSpPr txBox="1"/>
          <p:nvPr/>
        </p:nvSpPr>
        <p:spPr>
          <a:xfrm>
            <a:off x="973822" y="2113157"/>
            <a:ext cx="103799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과정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Conv2D, MaxPooling2D, Dropout, Flatten, Dense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레이어 사용하여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설계</a:t>
            </a:r>
            <a:endParaRPr lang="ko-KR" altLang="en-US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Early Stopping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방법을 사용하여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번의 진행동안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loss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갱신되지 않으면 훈련을 </a:t>
            </a:r>
            <a:r>
              <a:rPr lang="ko-KR" altLang="en-US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정지</a:t>
            </a:r>
            <a:endParaRPr lang="ko-KR" altLang="en-US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Accuracy, Loss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 확인</a:t>
            </a:r>
            <a:endParaRPr lang="ko-KR" altLang="en-US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성능이 가장 좋은 순간을 </a:t>
            </a:r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ModelCheckpoint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파일로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(.h5)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endParaRPr lang="ko-KR" altLang="en-US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신발 </a:t>
            </a:r>
            <a:r>
              <a:rPr lang="ko-KR" altLang="en-US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이미지를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입력해 제대로 예측이 되는 지 확인</a:t>
            </a:r>
            <a:endParaRPr lang="ko-KR" altLang="en-US" b="1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4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60214B-EB8A-41B0-8DD4-9EFC79D2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60" y="1157247"/>
            <a:ext cx="4773140" cy="4909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633D61-7E56-4DD0-AE46-D47D87CD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85" y="1154544"/>
            <a:ext cx="4261957" cy="49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581025"/>
            <a:ext cx="5095875" cy="3479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581025"/>
            <a:ext cx="5031207" cy="3647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4" y="4208504"/>
            <a:ext cx="5095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Loss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Callback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이용해서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이내에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loss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떨어지지 않으면 </a:t>
            </a: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EarlyStopping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하도록 했다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7024" y="4360904"/>
            <a:ext cx="5095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Accuracy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갑자기 초반에 훅 떨어지는 이유는 불필요한 이미지 데이터가 많이 </a:t>
            </a:r>
            <a:r>
              <a:rPr lang="ko-KR" altLang="en-US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들어가있기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때문에 초반에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loss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높은 것으로 판단하였다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8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전이학습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43900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0975"/>
            <a:ext cx="4572000" cy="6677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7" y="1207293"/>
            <a:ext cx="5171006" cy="46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666749"/>
            <a:ext cx="5076691" cy="35767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7" y="666749"/>
            <a:ext cx="5091113" cy="3490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062" y="4972050"/>
            <a:ext cx="10877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전이학습을</a:t>
            </a:r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시도했으나 기존 모델보다 성능이 안 좋고 이상한 결과가 나와서 기존 모델 사용</a:t>
            </a:r>
            <a:endParaRPr lang="en-US" altLang="ko-KR" sz="4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78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28E733-9155-4E19-A4D7-9775F365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3. </a:t>
            </a:r>
            <a:r>
              <a:rPr lang="ko-KR" altLang="en-US" dirty="0">
                <a:latin typeface="비트로 코어 TTF" pitchFamily="2" charset="-127"/>
                <a:ea typeface="비트로 코어 TTF" pitchFamily="2" charset="-127"/>
              </a:rPr>
              <a:t>텍스트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E36E1-8B74-4665-BF6A-D253F509517F}"/>
              </a:ext>
            </a:extLst>
          </p:cNvPr>
          <p:cNvSpPr txBox="1"/>
          <p:nvPr/>
        </p:nvSpPr>
        <p:spPr>
          <a:xfrm>
            <a:off x="947956" y="1786261"/>
            <a:ext cx="9890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무신사스토어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스니커즈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신발 카테고리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상품평순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상품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후기 최대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endParaRPr lang="ko-KR" altLang="en-US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84898-B074-4AA6-B2DA-DED91F8B2BC1}"/>
              </a:ext>
            </a:extLst>
          </p:cNvPr>
          <p:cNvSpPr txBox="1"/>
          <p:nvPr/>
        </p:nvSpPr>
        <p:spPr>
          <a:xfrm>
            <a:off x="838200" y="3248768"/>
            <a:ext cx="72383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 과정에서 발생한 문제점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리뷰가 없는 신발 존재</a:t>
            </a:r>
            <a:endParaRPr lang="en-US" altLang="ko-KR" sz="32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 작성자가 동일한 경우 존재</a:t>
            </a:r>
            <a:endParaRPr lang="en-US" altLang="ko-KR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 방안</a:t>
            </a: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리뷰가 없는 신발의 공식 브랜드 홈페이지에 가서 후기를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endParaRPr lang="en-US" altLang="ko-KR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과정에서 중복 데이터를 제거하도록 코딩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19B147-E867-4CAC-98E8-5193C825E8A3}"/>
              </a:ext>
            </a:extLst>
          </p:cNvPr>
          <p:cNvSpPr txBox="1"/>
          <p:nvPr/>
        </p:nvSpPr>
        <p:spPr>
          <a:xfrm>
            <a:off x="360728" y="467345"/>
            <a:ext cx="1126641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과정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 데이터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결측값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특수기호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이모티콘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 제거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한글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띄어쓰기만 남기기</a:t>
            </a:r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띄어쓰기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맞춤법 교정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토큰화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5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Mecab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05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Okt</a:t>
            </a:r>
            <a:endParaRPr lang="en-US" altLang="ko-KR" sz="105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라이브러리를 사용하지 않은 이유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속도가 너무 느리고 성능도 </a:t>
            </a:r>
            <a:r>
              <a:rPr lang="en-US" altLang="ko-KR" sz="105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Mecab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05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Okt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비슷하기 때문</a:t>
            </a:r>
            <a:endParaRPr lang="en-US" altLang="ko-KR" sz="105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일반적인 토큰화 방법을 사용하지 않고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라이브러리의 품사 홈페이지에 들어가서 명사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형용사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부사만 토큰화 하도록 품사의 형태를 지정</a:t>
            </a:r>
            <a:endParaRPr lang="en-US" altLang="ko-KR" sz="105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05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불용어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제거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토큰의 최대 길이 정하기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 사전 만들기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en-US" altLang="ko-KR" sz="11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단어의 빈도수 높은 순으로 나열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제일 많이 사용된 단어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해당 카테고리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브랜드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종류’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추천 태그로 사용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 fontAlgn="base"/>
            <a:r>
              <a:rPr lang="en-US" altLang="ko-KR" sz="20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데이터프레임에 카테고리와 추천 태그를 미리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넣어놓기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6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1A2E20-C985-4440-8418-0F5B7610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0" y="1237673"/>
            <a:ext cx="5725217" cy="4227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6C879F-D57F-4874-B975-96E22DC2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97" y="1152308"/>
            <a:ext cx="4957446" cy="43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A29D5F-3421-4931-9BC0-C42627FF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64" y="1263217"/>
            <a:ext cx="5463970" cy="3914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E8C7BB-90C3-43E6-AEFC-EC96AAE8E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21"/>
          <a:stretch/>
        </p:blipFill>
        <p:spPr>
          <a:xfrm>
            <a:off x="165966" y="1394691"/>
            <a:ext cx="6271779" cy="3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C884D7-D769-4756-828E-19547EA0F882}"/>
              </a:ext>
            </a:extLst>
          </p:cNvPr>
          <p:cNvSpPr/>
          <p:nvPr/>
        </p:nvSpPr>
        <p:spPr>
          <a:xfrm>
            <a:off x="0" y="3054853"/>
            <a:ext cx="12192000" cy="3803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79460-182E-4532-BD18-592E6BC8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40" y="4008619"/>
            <a:ext cx="3124200" cy="566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072B8-6BE1-46CD-A13F-7598D2AE6964}"/>
              </a:ext>
            </a:extLst>
          </p:cNvPr>
          <p:cNvSpPr txBox="1"/>
          <p:nvPr/>
        </p:nvSpPr>
        <p:spPr>
          <a:xfrm>
            <a:off x="2557614" y="5459685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모델링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98474-0D0B-470D-8EA5-E51CE7666CEE}"/>
              </a:ext>
            </a:extLst>
          </p:cNvPr>
          <p:cNvSpPr txBox="1"/>
          <p:nvPr/>
        </p:nvSpPr>
        <p:spPr>
          <a:xfrm>
            <a:off x="4514271" y="3963645"/>
            <a:ext cx="324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수집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정제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C4B9A-8DFA-42E8-8FBC-AFEE00280808}"/>
              </a:ext>
            </a:extLst>
          </p:cNvPr>
          <p:cNvSpPr txBox="1"/>
          <p:nvPr/>
        </p:nvSpPr>
        <p:spPr>
          <a:xfrm>
            <a:off x="6480465" y="5463631"/>
            <a:ext cx="3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확인 및 모델 수정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03854-5316-4F42-B1ED-91FB94F76021}"/>
              </a:ext>
            </a:extLst>
          </p:cNvPr>
          <p:cNvSpPr txBox="1"/>
          <p:nvPr/>
        </p:nvSpPr>
        <p:spPr>
          <a:xfrm>
            <a:off x="9777847" y="4051605"/>
            <a:ext cx="179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E6D26-397A-4F50-8BC7-597703DCD7F6}"/>
              </a:ext>
            </a:extLst>
          </p:cNvPr>
          <p:cNvSpPr txBox="1"/>
          <p:nvPr/>
        </p:nvSpPr>
        <p:spPr>
          <a:xfrm>
            <a:off x="1372754" y="849745"/>
            <a:ext cx="3891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Contents,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2769B-63C2-45B6-BCD8-7D3B75A13E35}"/>
              </a:ext>
            </a:extLst>
          </p:cNvPr>
          <p:cNvSpPr txBox="1"/>
          <p:nvPr/>
        </p:nvSpPr>
        <p:spPr>
          <a:xfrm>
            <a:off x="1123372" y="2532273"/>
            <a:ext cx="110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05846-78FE-4E29-8CD2-2870D28943BF}"/>
              </a:ext>
            </a:extLst>
          </p:cNvPr>
          <p:cNvSpPr txBox="1"/>
          <p:nvPr/>
        </p:nvSpPr>
        <p:spPr>
          <a:xfrm>
            <a:off x="3405908" y="2510373"/>
            <a:ext cx="110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10E25-AABF-4847-82F0-E9A189ADA06A}"/>
              </a:ext>
            </a:extLst>
          </p:cNvPr>
          <p:cNvSpPr txBox="1"/>
          <p:nvPr/>
        </p:nvSpPr>
        <p:spPr>
          <a:xfrm>
            <a:off x="5688444" y="2526798"/>
            <a:ext cx="110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4DC6C-86FD-4FFF-BB52-0AC7DFF1CF92}"/>
              </a:ext>
            </a:extLst>
          </p:cNvPr>
          <p:cNvSpPr txBox="1"/>
          <p:nvPr/>
        </p:nvSpPr>
        <p:spPr>
          <a:xfrm>
            <a:off x="7970980" y="2515848"/>
            <a:ext cx="110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C7234-BEE2-4BA5-8095-C9A24CE2BB70}"/>
              </a:ext>
            </a:extLst>
          </p:cNvPr>
          <p:cNvSpPr txBox="1"/>
          <p:nvPr/>
        </p:nvSpPr>
        <p:spPr>
          <a:xfrm>
            <a:off x="10253518" y="2521323"/>
            <a:ext cx="110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6F641A9-9B10-45AC-9F32-121F34FA4A5A}"/>
              </a:ext>
            </a:extLst>
          </p:cNvPr>
          <p:cNvCxnSpPr/>
          <p:nvPr/>
        </p:nvCxnSpPr>
        <p:spPr>
          <a:xfrm>
            <a:off x="1440873" y="3186545"/>
            <a:ext cx="0" cy="77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A70AEB4-ED7E-4289-A97A-0E32645F423F}"/>
              </a:ext>
            </a:extLst>
          </p:cNvPr>
          <p:cNvCxnSpPr>
            <a:cxnSpLocks/>
          </p:cNvCxnSpPr>
          <p:nvPr/>
        </p:nvCxnSpPr>
        <p:spPr>
          <a:xfrm>
            <a:off x="3772049" y="3202709"/>
            <a:ext cx="0" cy="219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371757-C7D5-4DED-9648-94A60549273C}"/>
              </a:ext>
            </a:extLst>
          </p:cNvPr>
          <p:cNvCxnSpPr/>
          <p:nvPr/>
        </p:nvCxnSpPr>
        <p:spPr>
          <a:xfrm>
            <a:off x="6091382" y="3202709"/>
            <a:ext cx="0" cy="77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F83023D-9DC8-4C91-BEC6-31C589281587}"/>
              </a:ext>
            </a:extLst>
          </p:cNvPr>
          <p:cNvCxnSpPr>
            <a:cxnSpLocks/>
          </p:cNvCxnSpPr>
          <p:nvPr/>
        </p:nvCxnSpPr>
        <p:spPr>
          <a:xfrm>
            <a:off x="8331200" y="3202709"/>
            <a:ext cx="0" cy="219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14DB98-B257-41F4-8FC0-D7478CDE6DC3}"/>
              </a:ext>
            </a:extLst>
          </p:cNvPr>
          <p:cNvCxnSpPr/>
          <p:nvPr/>
        </p:nvCxnSpPr>
        <p:spPr>
          <a:xfrm>
            <a:off x="10675506" y="3186545"/>
            <a:ext cx="0" cy="77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6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80C549-33EE-4791-94D0-7793FDA3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확인 및 모델 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BD31A-279A-4A5D-885E-A67C11801F35}"/>
              </a:ext>
            </a:extLst>
          </p:cNvPr>
          <p:cNvSpPr txBox="1"/>
          <p:nvPr/>
        </p:nvSpPr>
        <p:spPr>
          <a:xfrm>
            <a:off x="1112939" y="2017559"/>
            <a:ext cx="99661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테스트 이미지를 함수에 집어넣게 되면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CNN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통해 해당 신발의 카테고리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브랜드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종류’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예측하고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예측결과에 맞는 추천태그를 데이터프레임에서 찾아서 결과적으로 신발에 해당되는 카테고리와 추천태그를 출력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사진 외에 세부 사진비율이 더 많아서 예측율과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Loss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떨어지는 결과가 발생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추가적으로 전이 학습 방법 이용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사람들이 미리 학습해 놓은 모델 이용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모델의 정확도가 높아지기를 기대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오히려 이전보다 성능이 안 좋게 나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전이 학습 방법을 사용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b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가지 라이브러리를 사용했는데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우리가 원하는 결과에 더 가까운 글자의 형태를 나타내므로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사용함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일반적인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불용어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뿐만 아니라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신발을 분석하는 것이니까 신발의 브랜드 이름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신발의 종류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불용어들을 더 추가함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03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FA2786-054F-4974-B124-60006A89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F9005A-95F3-400A-8140-33701A79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72" y="2426999"/>
            <a:ext cx="2762250" cy="262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1DFBE3-00DC-4E37-BAD7-899E713CA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3336637"/>
            <a:ext cx="6686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0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884FE3-197E-4E8B-AE88-2E34D89D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8948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dirty="0">
                <a:latin typeface="비트로 코어 TTF" pitchFamily="2" charset="-127"/>
                <a:ea typeface="비트로 코어 TTF" pitchFamily="2" charset="-127"/>
              </a:rPr>
              <a:t>.</a:t>
            </a:r>
            <a:endParaRPr lang="ko-KR" altLang="en-US" dirty="0">
              <a:latin typeface="비트로 코어 TTF" pitchFamily="2" charset="-127"/>
              <a:ea typeface="비트로 코어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0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68239-AA1D-43AE-8943-A2223B95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</a:p>
        </p:txBody>
      </p: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01F730C7-2330-4189-A0FB-D3FCFED05F6C}"/>
              </a:ext>
            </a:extLst>
          </p:cNvPr>
          <p:cNvSpPr/>
          <p:nvPr/>
        </p:nvSpPr>
        <p:spPr>
          <a:xfrm>
            <a:off x="692727" y="1598328"/>
            <a:ext cx="4692073" cy="1598469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아이디어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신발 이미지를 대입하면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브랜드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’, ‘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종류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예측하고 어울리는 태그를 추천해주는 모델</a:t>
            </a:r>
          </a:p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D21163CE-DA13-4F2F-A29B-F5148405CAC1}"/>
              </a:ext>
            </a:extLst>
          </p:cNvPr>
          <p:cNvSpPr/>
          <p:nvPr/>
        </p:nvSpPr>
        <p:spPr>
          <a:xfrm>
            <a:off x="6071753" y="1583453"/>
            <a:ext cx="5832765" cy="1613343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기술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 웹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Selenium,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BeautifulSoup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Conv2D, MaxPooling2D, Dense)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 처리 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800" b="0" i="0" u="none" strike="noStrike" dirty="0" err="1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Mecap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800" b="0" i="0" u="none" strike="noStrike" dirty="0" err="1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Okt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800" b="0" i="0" u="none" strike="noStrike" dirty="0" err="1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hanspell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800" b="0" i="0" u="none" strike="noStrike" dirty="0" err="1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konlpy</a:t>
            </a:r>
            <a:r>
              <a:rPr lang="en-US" altLang="ko-KR" sz="1800" b="0" i="0" u="none" strike="noStrike" dirty="0" smtClean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 descr="신발, 자주색, 분홍색이(가) 표시된 사진&#10;&#10;자동 생성된 설명">
            <a:extLst>
              <a:ext uri="{FF2B5EF4-FFF2-40B4-BE49-F238E27FC236}">
                <a16:creationId xmlns:a16="http://schemas.microsoft.com/office/drawing/2014/main" id="{3D8B8280-CFBC-41E9-95FB-0469A1EC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54" l="2667" r="96000">
                        <a14:foregroundMark x1="9667" y1="48846" x2="7333" y2="83077"/>
                        <a14:foregroundMark x1="92667" y1="68077" x2="96000" y2="79615"/>
                        <a14:foregroundMark x1="4000" y1="77308" x2="2667" y2="81154"/>
                        <a14:foregroundMark x1="11333" y1="90385" x2="31333" y2="91154"/>
                        <a14:foregroundMark x1="31333" y1="91154" x2="31667" y2="90385"/>
                        <a14:backgroundMark x1="29333" y1="91923" x2="29333" y2="91923"/>
                        <a14:backgroundMark x1="31667" y1="91538" x2="31667" y2="91538"/>
                        <a14:backgroundMark x1="30000" y1="91923" x2="30000" y2="91923"/>
                        <a14:backgroundMark x1="31667" y1="91923" x2="31667" y2="91923"/>
                        <a14:backgroundMark x1="31333" y1="93077" x2="31333" y2="93077"/>
                        <a14:backgroundMark x1="30667" y1="93077" x2="30667" y2="93077"/>
                        <a14:backgroundMark x1="30667" y1="91538" x2="30667" y2="91538"/>
                        <a14:backgroundMark x1="27667" y1="91538" x2="27667" y2="91538"/>
                        <a14:backgroundMark x1="26667" y1="91923" x2="26667" y2="91923"/>
                        <a14:backgroundMark x1="28333" y1="91154" x2="28333" y2="91154"/>
                        <a14:backgroundMark x1="26333" y1="91923" x2="26333" y2="9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3661204"/>
            <a:ext cx="2398568" cy="207875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9F1B98-01A1-4356-9446-2FF49077BA32}"/>
              </a:ext>
            </a:extLst>
          </p:cNvPr>
          <p:cNvSpPr/>
          <p:nvPr/>
        </p:nvSpPr>
        <p:spPr>
          <a:xfrm>
            <a:off x="5144654" y="4886034"/>
            <a:ext cx="951346" cy="508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E9153E-034D-4DC2-BE00-AC058577ED16}"/>
              </a:ext>
            </a:extLst>
          </p:cNvPr>
          <p:cNvSpPr/>
          <p:nvPr/>
        </p:nvSpPr>
        <p:spPr>
          <a:xfrm>
            <a:off x="6622473" y="4184069"/>
            <a:ext cx="4731327" cy="1911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신발의 브랜드는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 </a:t>
            </a:r>
            <a:r>
              <a:rPr lang="ko-KR" altLang="en-US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나이키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신발의 종류는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 </a:t>
            </a:r>
            <a:r>
              <a:rPr lang="ko-KR" altLang="en-US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운동화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추천태그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편안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dirty="0" err="1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이쁨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만족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클래식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dirty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무난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07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26357-A5D1-44B2-80AE-002AD8AA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수집 출처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무신사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스토어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“https://store.musinsa.com/app/”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D30F5E8-A25C-431B-A52A-4F46BAAB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모델링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수집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19262B-A815-4F56-96F8-E29FBCB0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28" y="2300404"/>
            <a:ext cx="6966144" cy="39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1094B0-697F-417D-9ADB-E542C576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11" y="209724"/>
            <a:ext cx="7382008" cy="62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39E740-0557-4BDB-9693-23488312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72" y="1810328"/>
            <a:ext cx="8588655" cy="4113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EB8A9-229A-4BDE-8B82-952C5F8DD293}"/>
              </a:ext>
            </a:extLst>
          </p:cNvPr>
          <p:cNvSpPr txBox="1"/>
          <p:nvPr/>
        </p:nvSpPr>
        <p:spPr>
          <a:xfrm>
            <a:off x="4812144" y="1270000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된 이미지 폴더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883366-3F20-4F9D-94DC-2AF2AC87A55A}"/>
              </a:ext>
            </a:extLst>
          </p:cNvPr>
          <p:cNvSpPr/>
          <p:nvPr/>
        </p:nvSpPr>
        <p:spPr>
          <a:xfrm>
            <a:off x="7222921" y="3070371"/>
            <a:ext cx="3238151" cy="210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0B1670-064B-4D99-B2EF-7CDA4588C78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426742" y="1149292"/>
            <a:ext cx="415255" cy="1921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45EF30-2FAE-4A8D-80B8-0CDF56BCF294}"/>
              </a:ext>
            </a:extLst>
          </p:cNvPr>
          <p:cNvSpPr txBox="1"/>
          <p:nvPr/>
        </p:nvSpPr>
        <p:spPr>
          <a:xfrm>
            <a:off x="6392412" y="608964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영수증</a:t>
            </a:r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포장박스 등 비정상적 이미지 </a:t>
            </a:r>
          </a:p>
        </p:txBody>
      </p:sp>
    </p:spTree>
    <p:extLst>
      <p:ext uri="{BB962C8B-B14F-4D97-AF65-F5344CB8AC3E}">
        <p14:creationId xmlns:p14="http://schemas.microsoft.com/office/powerpoint/2010/main" val="123513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D175ED-87A8-4E8E-BF1D-28352EEEB073}"/>
              </a:ext>
            </a:extLst>
          </p:cNvPr>
          <p:cNvSpPr txBox="1"/>
          <p:nvPr/>
        </p:nvSpPr>
        <p:spPr>
          <a:xfrm>
            <a:off x="1201724" y="1053671"/>
            <a:ext cx="96284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 과정에서 발생한 문제점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-Canvas’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카테고리의 신발이 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압도적으로 많음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다리 나온 사진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영수증 사진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신발의 일부만 나온 사진 등 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불필요한 사진 존재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97B34344-584B-4D7F-900A-E84E4D4E1F3F}"/>
              </a:ext>
            </a:extLst>
          </p:cNvPr>
          <p:cNvSpPr/>
          <p:nvPr/>
        </p:nvSpPr>
        <p:spPr>
          <a:xfrm>
            <a:off x="899389" y="877591"/>
            <a:ext cx="9999520" cy="2009493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C7BFC274-2173-4268-87B7-F515FF39DB22}"/>
              </a:ext>
            </a:extLst>
          </p:cNvPr>
          <p:cNvSpPr/>
          <p:nvPr/>
        </p:nvSpPr>
        <p:spPr>
          <a:xfrm>
            <a:off x="899389" y="3429001"/>
            <a:ext cx="9999520" cy="2123658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AE87-2219-41B8-B2FA-6EFFD8026B51}"/>
              </a:ext>
            </a:extLst>
          </p:cNvPr>
          <p:cNvSpPr txBox="1"/>
          <p:nvPr/>
        </p:nvSpPr>
        <p:spPr>
          <a:xfrm>
            <a:off x="1201724" y="3428999"/>
            <a:ext cx="9628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 방안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개수가 적은 카테고리의 이미지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Generator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이용해서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 Augmentation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기법 활용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모델에 과적합됨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Generator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정규화 방법 이용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Min-Max Scaler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 이용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성능이 좋아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751C81-E8CC-4F12-A9E7-01F77272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모델링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E030F-F371-4D28-B4F1-F71237830912}"/>
              </a:ext>
            </a:extLst>
          </p:cNvPr>
          <p:cNvSpPr txBox="1"/>
          <p:nvPr/>
        </p:nvSpPr>
        <p:spPr>
          <a:xfrm>
            <a:off x="757456" y="2167987"/>
            <a:ext cx="10677088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과정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용량의 감소를 위해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500x500 -&gt; 64x64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사이즈 조절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범주형 자료인 카테고리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 핫 인코딩을 통한 카테고리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Min-Max Scaler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정규화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이미지의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픽셀값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0~255 -&gt; 0~1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shape, pixel,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확인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데이터를 일일이 옮기기 힘드니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 파일로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npy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4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DDFAAF-C6B3-45C6-9FC8-435F4719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9" y="1150432"/>
            <a:ext cx="5502537" cy="4557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5E86CC-8F92-4B38-9D2A-CB1F9AF8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54" y="681150"/>
            <a:ext cx="4258974" cy="54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7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632</Words>
  <Application>Microsoft Office PowerPoint</Application>
  <PresentationFormat>와이드스크린</PresentationFormat>
  <Paragraphs>128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 ExtraBold</vt:lpstr>
      <vt:lpstr>맑은 고딕</vt:lpstr>
      <vt:lpstr>비트로 코어 TTF</vt:lpstr>
      <vt:lpstr>Arial</vt:lpstr>
      <vt:lpstr>Office 테마</vt:lpstr>
      <vt:lpstr>CNN과 자연어 처리를 활용한  신발 분류 및 태그 추천</vt:lpstr>
      <vt:lpstr>PowerPoint 프레젠테이션</vt:lpstr>
      <vt:lpstr>1. 프로젝트 개요 </vt:lpstr>
      <vt:lpstr>2. 이미지 모델링 (수집)</vt:lpstr>
      <vt:lpstr>PowerPoint 프레젠테이션</vt:lpstr>
      <vt:lpstr>PowerPoint 프레젠테이션</vt:lpstr>
      <vt:lpstr>PowerPoint 프레젠테이션</vt:lpstr>
      <vt:lpstr>2. 이미지 모델링 (전처리)</vt:lpstr>
      <vt:lpstr>PowerPoint 프레젠테이션</vt:lpstr>
      <vt:lpstr>2. 이미지 모델링 (모델링)</vt:lpstr>
      <vt:lpstr>PowerPoint 프레젠테이션</vt:lpstr>
      <vt:lpstr>PowerPoint 프레젠테이션</vt:lpstr>
      <vt:lpstr>전이학습 시도</vt:lpstr>
      <vt:lpstr>PowerPoint 프레젠테이션</vt:lpstr>
      <vt:lpstr>PowerPoint 프레젠테이션</vt:lpstr>
      <vt:lpstr>3. 텍스트 수집</vt:lpstr>
      <vt:lpstr>PowerPoint 프레젠테이션</vt:lpstr>
      <vt:lpstr>PowerPoint 프레젠테이션</vt:lpstr>
      <vt:lpstr>PowerPoint 프레젠테이션</vt:lpstr>
      <vt:lpstr>4. 결과 확인 및 모델 수정</vt:lpstr>
      <vt:lpstr>5. 최종 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CNN과 자연어 처리를 활용한  신발 분류 및 태그 추천</dc:title>
  <dc:creator>BIT_R39</dc:creator>
  <cp:lastModifiedBy>geunho</cp:lastModifiedBy>
  <cp:revision>44</cp:revision>
  <dcterms:created xsi:type="dcterms:W3CDTF">2020-11-23T06:13:25Z</dcterms:created>
  <dcterms:modified xsi:type="dcterms:W3CDTF">2020-11-24T00:48:34Z</dcterms:modified>
</cp:coreProperties>
</file>