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96" r:id="rId4"/>
    <p:sldId id="258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09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9" r:id="rId22"/>
    <p:sldId id="271" r:id="rId23"/>
    <p:sldId id="260" r:id="rId24"/>
    <p:sldId id="320" r:id="rId25"/>
    <p:sldId id="301" r:id="rId26"/>
    <p:sldId id="262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1훈새마을운동 R" panose="02020603020101020101" pitchFamily="18" charset="-127"/>
      <p:regular r:id="rId31"/>
    </p:embeddedFont>
    <p:embeddedFont>
      <p:font typeface="10X10" panose="020B0600000101010101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56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DFDFDF"/>
    <a:srgbClr val="DDDD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284" autoAdjust="0"/>
  </p:normalViewPr>
  <p:slideViewPr>
    <p:cSldViewPr snapToGrid="0">
      <p:cViewPr varScale="1">
        <p:scale>
          <a:sx n="75" d="100"/>
          <a:sy n="75" d="100"/>
        </p:scale>
        <p:origin x="888" y="42"/>
      </p:cViewPr>
      <p:guideLst>
        <p:guide pos="3840"/>
        <p:guide orient="horz" pos="2160"/>
        <p:guide pos="56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C6E52-ACF7-4B41-A74A-96898D340E36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F349F-5539-4F36-B0A7-8BC88A80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F349F-5539-4F36-B0A7-8BC88A80E8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1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F349F-5539-4F36-B0A7-8BC88A80E8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0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F349F-5539-4F36-B0A7-8BC88A80E8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3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0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4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2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7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1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0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FF2E-38E4-4646-AEFC-08AE96F32948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9A8D-A61E-4D15-B234-19965A047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2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6091" y="2505670"/>
            <a:ext cx="6718507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모바일 시스템 프로그래밍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1195" y="3716399"/>
            <a:ext cx="1969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김윤철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손창권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3239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방법 설명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24294"/>
              </p:ext>
            </p:extLst>
          </p:nvPr>
        </p:nvGraphicFramePr>
        <p:xfrm>
          <a:off x="1155027" y="1444816"/>
          <a:ext cx="3593054" cy="157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054">
                  <a:extLst>
                    <a:ext uri="{9D8B030D-6E8A-4147-A177-3AD203B41FA5}">
                      <a16:colId xmlns:a16="http://schemas.microsoft.com/office/drawing/2014/main" val="779728143"/>
                    </a:ext>
                  </a:extLst>
                </a:gridCol>
              </a:tblGrid>
              <a:tr h="362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MainActivity</a:t>
                      </a:r>
                      <a:endParaRPr lang="ko-KR" altLang="en-US" dirty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189"/>
                  </a:ext>
                </a:extLst>
              </a:tr>
              <a:tr h="121232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시작 버튼과 종료 버튼으로  </a:t>
                      </a:r>
                      <a:endParaRPr lang="en-US" altLang="ko-KR" sz="1400" baseline="0" dirty="0" smtClean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 </a:t>
                      </a:r>
                      <a:r>
                        <a:rPr lang="en-US" altLang="ko-KR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PeriodicMonitorService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시작 및 종료</a:t>
                      </a:r>
                      <a:endParaRPr lang="en-US" altLang="ko-KR" sz="1400" baseline="0" dirty="0" smtClean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- 1</a:t>
                      </a:r>
                      <a:r>
                        <a:rPr lang="ko-KR" altLang="en-US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분마다 저장한 </a:t>
                      </a:r>
                      <a:r>
                        <a:rPr lang="en-US" altLang="ko-KR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DB</a:t>
                      </a:r>
                      <a:r>
                        <a:rPr lang="ko-KR" altLang="en-US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기록을 가져와</a:t>
                      </a:r>
                      <a:r>
                        <a:rPr lang="en-US" altLang="ko-KR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 </a:t>
                      </a:r>
                      <a:r>
                        <a:rPr lang="ko-KR" altLang="en-US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사용자에게 제공할 위치 추적 결과 표시</a:t>
                      </a:r>
                      <a:endParaRPr lang="ko-KR" altLang="en-US" sz="1400" dirty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243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36899"/>
              </p:ext>
            </p:extLst>
          </p:nvPr>
        </p:nvGraphicFramePr>
        <p:xfrm>
          <a:off x="7202616" y="1442236"/>
          <a:ext cx="4075355" cy="233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355">
                  <a:extLst>
                    <a:ext uri="{9D8B030D-6E8A-4147-A177-3AD203B41FA5}">
                      <a16:colId xmlns:a16="http://schemas.microsoft.com/office/drawing/2014/main" val="779728143"/>
                    </a:ext>
                  </a:extLst>
                </a:gridCol>
              </a:tblGrid>
              <a:tr h="401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PeriodicMonitorService</a:t>
                      </a:r>
                      <a:endParaRPr lang="ko-KR" altLang="en-US" dirty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189"/>
                  </a:ext>
                </a:extLst>
              </a:tr>
              <a:tr h="193440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지속적인 가속도 </a:t>
                      </a:r>
                      <a:r>
                        <a:rPr lang="ko-KR" altLang="en-US" sz="140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센싱</a:t>
                      </a:r>
                      <a:r>
                        <a:rPr lang="en-US" altLang="ko-KR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(wake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lock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불필요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- </a:t>
                      </a:r>
                      <a:r>
                        <a:rPr lang="en-US" altLang="ko-KR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RecordAlarm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1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분마다 </a:t>
                      </a:r>
                      <a:r>
                        <a:rPr lang="en-US" altLang="ko-KR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DBHelper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이용</a:t>
                      </a:r>
                      <a:endParaRPr lang="en-US" altLang="ko-KR" sz="1400" baseline="0" dirty="0" smtClean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 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데이터 저장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.(</a:t>
                      </a:r>
                      <a:r>
                        <a:rPr lang="en-US" altLang="ko-KR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wakeLock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사용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위치 추적을 위한 </a:t>
                      </a:r>
                      <a:r>
                        <a:rPr lang="en-US" altLang="ko-KR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LocationAlarm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 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최소 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30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초 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~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최대 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분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(</a:t>
                      </a:r>
                      <a:r>
                        <a:rPr lang="en-US" altLang="ko-KR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wakeLock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사용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  </a:t>
                      </a:r>
                      <a:r>
                        <a:rPr lang="en-US" altLang="ko-KR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-&gt;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GPS </a:t>
                      </a:r>
                      <a:r>
                        <a:rPr lang="ko-KR" altLang="en-US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센싱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실패시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WifiMonitoring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시작</a:t>
                      </a:r>
                      <a:endParaRPr lang="en-US" altLang="ko-KR" sz="1400" baseline="0" dirty="0" smtClean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       (10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초안에 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GPS 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신호 받지 못하거나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        </a:t>
                      </a:r>
                      <a:r>
                        <a:rPr lang="en-US" altLang="ko-KR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GPSaccuracy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&lt;25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인 경우 실내 라고 판단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.)</a:t>
                      </a:r>
                      <a:endParaRPr lang="ko-KR" altLang="en-US" sz="1400" dirty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243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17172"/>
              </p:ext>
            </p:extLst>
          </p:nvPr>
        </p:nvGraphicFramePr>
        <p:xfrm>
          <a:off x="1155027" y="4691833"/>
          <a:ext cx="3593053" cy="128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053">
                  <a:extLst>
                    <a:ext uri="{9D8B030D-6E8A-4147-A177-3AD203B41FA5}">
                      <a16:colId xmlns:a16="http://schemas.microsoft.com/office/drawing/2014/main" val="7797281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DBHelper</a:t>
                      </a:r>
                      <a:endParaRPr lang="ko-KR" altLang="en-US" dirty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189"/>
                  </a:ext>
                </a:extLst>
              </a:tr>
              <a:tr h="919535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움직임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장소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시간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,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실내외여부를 저장할 데이터베이스 생성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243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10523"/>
              </p:ext>
            </p:extLst>
          </p:nvPr>
        </p:nvGraphicFramePr>
        <p:xfrm>
          <a:off x="7202617" y="4691833"/>
          <a:ext cx="4075354" cy="131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354">
                  <a:extLst>
                    <a:ext uri="{9D8B030D-6E8A-4147-A177-3AD203B41FA5}">
                      <a16:colId xmlns:a16="http://schemas.microsoft.com/office/drawing/2014/main" val="779728143"/>
                    </a:ext>
                  </a:extLst>
                </a:gridCol>
              </a:tblGrid>
              <a:tr h="3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WIFIMonitor</a:t>
                      </a:r>
                      <a:endParaRPr lang="ko-KR" altLang="en-US" dirty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7189"/>
                  </a:ext>
                </a:extLst>
              </a:tr>
              <a:tr h="951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- B211, </a:t>
                      </a:r>
                      <a:r>
                        <a:rPr lang="ko-KR" altLang="en-US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다산 홀 </a:t>
                      </a:r>
                      <a:r>
                        <a:rPr lang="en-US" altLang="ko-KR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AP </a:t>
                      </a:r>
                      <a:r>
                        <a:rPr lang="ko-KR" altLang="en-US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측정</a:t>
                      </a:r>
                      <a:endParaRPr lang="en-US" altLang="ko-KR" sz="1400" dirty="0" smtClean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  -&gt;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미리 설정해 놓은 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BSSID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와</a:t>
                      </a:r>
                      <a:endParaRPr lang="en-US" altLang="ko-KR" sz="1400" baseline="0" dirty="0" smtClean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    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앱 </a:t>
                      </a:r>
                      <a:r>
                        <a:rPr lang="ko-KR" altLang="en-US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실행중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scan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하여 얻은 </a:t>
                      </a:r>
                      <a:r>
                        <a:rPr lang="en-US" altLang="ko-KR" sz="1400" baseline="0" dirty="0" err="1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scanResult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의 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BSSID </a:t>
                      </a:r>
                      <a:r>
                        <a:rPr lang="ko-KR" altLang="en-US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비교</a:t>
                      </a:r>
                      <a:r>
                        <a:rPr lang="en-US" altLang="ko-KR" sz="1400" baseline="0" dirty="0" smtClean="0">
                          <a:latin typeface="1훈새마을운동 R" panose="02020603020101020101" pitchFamily="18" charset="-127"/>
                          <a:ea typeface="1훈새마을운동 R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1훈새마을운동 R" panose="02020603020101020101" pitchFamily="18" charset="-127"/>
                        <a:ea typeface="1훈새마을운동 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24301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8465233" y="3777694"/>
            <a:ext cx="0" cy="91413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9957174" y="3777694"/>
            <a:ext cx="0" cy="91413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1"/>
            <a:endCxn id="10" idx="3"/>
          </p:cNvCxnSpPr>
          <p:nvPr/>
        </p:nvCxnSpPr>
        <p:spPr>
          <a:xfrm flipH="1">
            <a:off x="4748080" y="2609965"/>
            <a:ext cx="2454536" cy="272451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0"/>
            <a:endCxn id="8" idx="2"/>
          </p:cNvCxnSpPr>
          <p:nvPr/>
        </p:nvCxnSpPr>
        <p:spPr>
          <a:xfrm flipV="1">
            <a:off x="2951553" y="3022896"/>
            <a:ext cx="1" cy="166893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8079" y="3662362"/>
            <a:ext cx="232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분을 주기로 데이터</a:t>
            </a:r>
            <a:endParaRPr lang="en-US" altLang="ko-KR" sz="12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en-US" altLang="ko-KR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장소</a:t>
            </a:r>
            <a:r>
              <a:rPr lang="en-US" altLang="ko-KR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움직임 여부</a:t>
            </a:r>
            <a:r>
              <a:rPr lang="en-US" altLang="ko-KR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r>
              <a:rPr lang="en-US" altLang="ko-KR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실내</a:t>
            </a:r>
            <a:r>
              <a:rPr lang="en-US" altLang="ko-KR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 여부</a:t>
            </a:r>
            <a:r>
              <a:rPr lang="en-US" altLang="ko-KR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endParaRPr lang="ko-KR" altLang="en-US" sz="12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8863" y="4088280"/>
            <a:ext cx="427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          GPS</a:t>
            </a:r>
            <a:r>
              <a:rPr lang="ko-KR" altLang="en-US" sz="1200" dirty="0" err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센싱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200" dirty="0" err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실패시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200" dirty="0" err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Wifi</a:t>
            </a:r>
            <a:r>
              <a:rPr lang="en-US" altLang="ko-KR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scan 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 </a:t>
            </a:r>
            <a:endParaRPr lang="en-US" altLang="ko-KR" sz="12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                                                와이파이 </a:t>
            </a:r>
            <a:r>
              <a:rPr lang="ko-KR" altLang="en-US" sz="1200" dirty="0" err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스캔결과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반환      </a:t>
            </a:r>
            <a:endParaRPr lang="ko-KR" altLang="en-US" sz="12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9736" y="3662362"/>
            <a:ext cx="2163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</a:t>
            </a:r>
            <a:r>
              <a:rPr lang="en-US" altLang="ko-KR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분을 주기로</a:t>
            </a:r>
            <a:endParaRPr lang="en-US" altLang="ko-KR" sz="12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저장된 데이터 전달</a:t>
            </a:r>
            <a:endParaRPr lang="ko-KR" altLang="en-US" sz="12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9" name="직선 화살표 연결선 18"/>
          <p:cNvCxnSpPr>
            <a:stCxn id="8" idx="3"/>
          </p:cNvCxnSpPr>
          <p:nvPr/>
        </p:nvCxnSpPr>
        <p:spPr>
          <a:xfrm flipV="1">
            <a:off x="4748081" y="2230854"/>
            <a:ext cx="2517289" cy="300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77514" y="1904036"/>
            <a:ext cx="1258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서비스 시작</a:t>
            </a:r>
            <a:endParaRPr lang="ko-KR" altLang="en-US" sz="12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3239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방법 설명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8738" y="1537566"/>
            <a:ext cx="113276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Step Count / Moving Detect</a:t>
            </a:r>
          </a:p>
          <a:p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1.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지속적인 가속도 </a:t>
            </a:r>
            <a:r>
              <a:rPr lang="ko-KR" altLang="en-US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센싱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서비스 시작 후 종료 전까지 멈추지 않음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-&gt;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가속도 </a:t>
            </a:r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센싱에는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특별히 </a:t>
            </a:r>
            <a:r>
              <a:rPr lang="en-US" altLang="ko-KR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Wakelock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을 사용할 필요가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없음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2. LINEAR_ACCELERATION -&gt; SENSOR_DELAY_FASTEST(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초당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200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데이터 수집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3. RMS(Root Mean Square)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 -&gt; 30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 이상 움직임이 없다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(RMS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값이 일정 값을 넘지 않았다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-&gt;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움직임이 없다고 판단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이외의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Step Count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는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‘MSPStepMonitor2’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의 알고리즘을 참고함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5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3239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방법 설명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8738" y="1607428"/>
            <a:ext cx="1132769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Location Tracking</a:t>
            </a:r>
          </a:p>
          <a:p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1.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먼저 </a:t>
            </a:r>
            <a:r>
              <a:rPr lang="en-US" altLang="ko-KR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LocationManager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를 이용한 </a:t>
            </a:r>
            <a:r>
              <a:rPr lang="en-US" altLang="ko-KR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requestLocationUpdates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설정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2.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움직임이 있을 경우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30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움직임 없을 경우 최대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분까지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Duty Cycle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 증가하며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Alarm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발생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3. 10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 안에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GPS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값을 받아오지 못하거나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받아온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GPS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정보 중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accuracy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값이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25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보다 큼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 -&gt;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실내에 있다고 판단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WIFIMonitor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의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 진행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다산 홀과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B211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의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 BSSID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를 사전에 미리 가져와 앱 실행 중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BSSID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 비교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5.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위 결과로 모은 데이터를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 간격으로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Alarm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을 발생시켜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SQLite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를 이용한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저장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3239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방법 설명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3294" y="983910"/>
            <a:ext cx="852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BSSID Scan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73750" y="1507130"/>
            <a:ext cx="4229709" cy="4758423"/>
            <a:chOff x="1473750" y="1507130"/>
            <a:chExt cx="4229709" cy="4758423"/>
          </a:xfrm>
        </p:grpSpPr>
        <p:grpSp>
          <p:nvGrpSpPr>
            <p:cNvPr id="8" name="그룹 7"/>
            <p:cNvGrpSpPr/>
            <p:nvPr/>
          </p:nvGrpSpPr>
          <p:grpSpPr>
            <a:xfrm>
              <a:off x="1473750" y="1507130"/>
              <a:ext cx="4229709" cy="4758423"/>
              <a:chOff x="1508256" y="892884"/>
              <a:chExt cx="4229709" cy="4727987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8256" y="1541477"/>
                <a:ext cx="4229709" cy="4079394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636096" y="892884"/>
                <a:ext cx="1865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다산 홀 </a:t>
                </a:r>
                <a:r>
                  <a:rPr lang="en-US" altLang="ko-KR" dirty="0" smtClean="0"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AP </a:t>
                </a:r>
                <a:r>
                  <a:rPr lang="ko-KR" altLang="en-US" dirty="0" smtClean="0"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정보</a:t>
                </a:r>
                <a:endParaRPr lang="ko-KR" altLang="en-US" dirty="0"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1473750" y="2134704"/>
              <a:ext cx="3770754" cy="3344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04" y="2134704"/>
            <a:ext cx="4283620" cy="41308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71298" y="1501172"/>
            <a:ext cx="1865979" cy="37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B211 AP </a:t>
            </a:r>
            <a:r>
              <a:rPr lang="ko-KR" altLang="en-US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정보</a:t>
            </a:r>
            <a:endParaRPr lang="ko-KR" altLang="en-US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11351" y="2142644"/>
            <a:ext cx="3770754" cy="1784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11350" y="2681138"/>
            <a:ext cx="3933645" cy="2158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4527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 구현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 코드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3294" y="1345818"/>
            <a:ext cx="852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MainActivity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updateScrollView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()-1)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8935" y="2076951"/>
            <a:ext cx="92336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while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(!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.isAfterLast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()) 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ismoving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.getInt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place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.getString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time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.getString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3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isinside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.getInt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4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lang="ko-KR" altLang="ko-KR" sz="1200" i="1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LOGTAG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ismoving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"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ismoving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+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place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"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place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+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time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"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time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+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isinside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"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isinside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ismoving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prevMoving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lang="ko-KR" altLang="ko-KR" sz="1200" i="1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LOGTAG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moving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-&gt; 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notmoving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resultText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.append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startTime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+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 - "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time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+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\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움직임 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\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걸음수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"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accureMin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*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90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\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startTime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time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accureMin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accureMin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prevMoving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 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accureMin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lang="ko-KR" altLang="ko-KR" sz="1200" i="1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LOGTAG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notmoving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~~"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endParaRPr lang="ko-KR" altLang="en-US" sz="3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5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49225" y="1768286"/>
            <a:ext cx="989307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ismoving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prevMoving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accureMin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++;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LOGTAG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moving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~~"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prevMoving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LOGTAG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notmoving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-&gt;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moving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//그동안 기록 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기록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accureMin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&gt;=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5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 {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// 5분 이상 멈춘 상태 지속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previsinside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resultText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startTime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 - 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time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\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정지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\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 장소 : 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prevPlace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\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실내"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\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else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previsinside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resultText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.append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startTime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 - 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time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\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정지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\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 장소 : 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prevPlace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\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실외"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\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startTime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time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accureMin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accureMin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++;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prevMoving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ismoving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prevPlace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place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prevTime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time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previsinside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isinside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c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.moveToNext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}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3294" y="1345818"/>
            <a:ext cx="852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MainActivity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updateScrollView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()-2)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743" y="489332"/>
            <a:ext cx="4527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 구현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 코드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5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3294" y="1345818"/>
            <a:ext cx="852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PeriodicMonitorService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(measure())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27685" y="2259661"/>
            <a:ext cx="9336629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private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float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measure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lat1,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lon1,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lat2,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lon2) {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6378.137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; 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// 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Radius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of 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earth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in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KM</a:t>
            </a:r>
            <a:b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dLat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 lat2 *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PI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180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- lat1 *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PI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180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dLon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 lon2 *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PI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180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- lon1 *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PI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180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sin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dLat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 *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sin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dLat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 +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cos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(lat1 *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PI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180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 *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cos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(lat2 *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PI</a:t>
            </a:r>
            <a:r>
              <a:rPr kumimoji="0" lang="ko-KR" altLang="ko-KR" sz="2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180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 *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      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sin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dLon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 *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sin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dLon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c 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2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* Math.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atan2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sqrt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a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),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sqrt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-a));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r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* c;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return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float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*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1000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; 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// </a:t>
            </a:r>
            <a:r>
              <a:rPr kumimoji="0" lang="ko-KR" altLang="ko-KR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meters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}</a:t>
            </a:r>
            <a:endParaRPr kumimoji="0" lang="ko-KR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743" y="489332"/>
            <a:ext cx="4527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 구현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 코드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9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3057" y="1181409"/>
            <a:ext cx="852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PeriodicMonitorService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computeSteps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()-1)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842417" y="1627264"/>
            <a:ext cx="6507165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private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void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computeSteps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float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[]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values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avgRms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Math.</a:t>
            </a:r>
            <a:r>
              <a:rPr lang="ko-KR" altLang="ko-KR" sz="1200" i="1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sqrt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values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 *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values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 +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values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 *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values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 +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values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 *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values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2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rmsCount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&lt; 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NUMBER_OF_SAMPLES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rmsArray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[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rmsCount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 =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rmsCount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else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rmsCount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== 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NUMBER_OF_SAMPLES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//1초간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값이 모였으면 평균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값을 계산</a:t>
            </a:r>
            <a:b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double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sum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for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NUMBER_OF_SAMPLES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++){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sum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+=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rmsArray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[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avgRms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sum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NUMBER_OF_SAMPLES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//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Log.d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(LOGTAG, " 1sec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avg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" +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avgRms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//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rmsCount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fmsArray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초기화</a:t>
            </a:r>
            <a:b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rmsCount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for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&lt; 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NUMBER_OF_SAMPLES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++){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rmsArray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[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 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//이번 업데이트로 계산된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rms를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배열 첫번째 원소로 저장하고 카운트 1 증가</a:t>
            </a:r>
            <a:b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rmsArray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[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] =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rmsCount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endParaRPr kumimoji="0" lang="ko-KR" altLang="ko-KR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743" y="489332"/>
            <a:ext cx="4527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 구현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 코드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3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3057" y="1181409"/>
            <a:ext cx="852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PeriodicMonitorService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computeSteps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()-2)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06750" y="1607428"/>
            <a:ext cx="536847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//움직임이 없으므로,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NomoveCount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증가</a:t>
            </a:r>
            <a:b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rms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&lt;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4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NomoveCount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&lt;=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6000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){ 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// 30초 카운트</a:t>
            </a:r>
            <a:b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lang="ko-KR" altLang="ko-KR" sz="1200" i="1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i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LOGTAG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NomoveCount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plus : "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NomoveCount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NomoveCount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else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NomoveCount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&gt;=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6000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ismoving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else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{ 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// 움직임이 생겼다. -&gt;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NomoveCount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0으로 초기화</a:t>
            </a:r>
            <a:b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//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Log.d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(LOGTAG, "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NomoveCount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is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init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" + 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NomoveCount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NomoveCount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ismoving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lang="ko-KR" altLang="ko-KR" sz="12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1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place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null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avgRms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&gt; 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AVG_RMS_THRESHOLD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){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steps</a:t>
            </a:r>
            <a:r>
              <a:rPr lang="ko-KR" altLang="ko-KR" sz="12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+= </a:t>
            </a:r>
            <a:r>
              <a:rPr lang="ko-KR" altLang="ko-KR" sz="1200" b="1" i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NUMBER_OF_STEPS_PER_SEC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lang="ko-KR" altLang="ko-KR" sz="1200" i="1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i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LOGTAG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steps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" 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steps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Intent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intent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new</a:t>
            </a:r>
            <a:r>
              <a:rPr lang="ko-KR" altLang="ko-KR" sz="12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Intent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StepCounter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intent.putExtra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steps</a:t>
            </a:r>
            <a:r>
              <a:rPr lang="ko-KR" altLang="ko-KR" sz="12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(</a:t>
            </a:r>
            <a:r>
              <a:rPr lang="ko-KR" altLang="ko-KR" sz="12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r>
              <a:rPr lang="ko-KR" altLang="ko-KR" sz="12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steps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//</a:t>
            </a:r>
            <a:r>
              <a:rPr lang="ko-KR" altLang="ko-KR" sz="12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boradcast</a:t>
            </a: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sendBroadcast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2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intent</a:t>
            </a: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b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2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}</a:t>
            </a:r>
            <a:endParaRPr kumimoji="0" lang="ko-KR" altLang="ko-KR" sz="1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743" y="489332"/>
            <a:ext cx="4527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 구현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 코드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1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3057" y="1112397"/>
            <a:ext cx="852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PeriodicMonitorService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BroadcastReceiver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81952" y="1515265"/>
            <a:ext cx="9828096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//기록을 위한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알람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1분에 한번씩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alarm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받음.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private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BroadcastReceiver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recordReceiver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new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BroadcastReceiver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() {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@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Override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public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void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onReceive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Context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context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Intent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intent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 {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intent.getAction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().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equals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kr.ac.koreatech.msp.recordeAlarm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)){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//이거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wakelock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잡아야 되는지 궁금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PowerManager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pm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= 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PowerManager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context.getSystemService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Context.</a:t>
            </a:r>
            <a:r>
              <a:rPr kumimoji="0" lang="ko-KR" altLang="ko-K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POWER_SERVICE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wakeLock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pm.newWakeLock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PowerManager.</a:t>
            </a:r>
            <a:r>
              <a:rPr kumimoji="0" lang="ko-KR" altLang="ko-K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PARTIAL_WAKE_LOCK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RECORD_Wakelock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wakeLock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.acquire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();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wifiMonitor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.getPlace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() !=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null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place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wifiMonitor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.getPlace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();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LOGTAG3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new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data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saved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ismoving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: "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ismoving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place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: "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place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time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"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getCurrentTime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() +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isinside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: "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isinside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//현재 움직임과 장소 저장.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db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.execSQL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insert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into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contacts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values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null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, '"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ismoving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"' , '"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place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"' , '"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getCurrentTime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()+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"' , '"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isinside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"');"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//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record를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위한 새로운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알람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발생.</a:t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Intent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intent2 =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new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Intent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kr.ac.koreatech.msp.recordeAlarm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pendingIntent1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PendingIntent.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getBroadcast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getApplicationContext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(),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0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, intent2,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am2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.setExact(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AlarmManager.</a:t>
            </a:r>
            <a:r>
              <a:rPr kumimoji="0" lang="ko-KR" altLang="ko-K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ELAPSED_REALTIME_WAKEUP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SystemClock.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elapsedRealtime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()+  </a:t>
            </a:r>
            <a:r>
              <a:rPr kumimoji="0" lang="ko-KR" altLang="ko-KR" sz="11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periodForRecord</a:t>
            </a:r>
            <a:r>
              <a:rPr kumimoji="0" lang="ko-KR" altLang="ko-KR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pendingIntent1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 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// 60초 </a:t>
            </a:r>
            <a:r>
              <a:rPr kumimoji="0" lang="ko-KR" altLang="ko-KR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알람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wifiMonitor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.setPlace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null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wakeLock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.release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();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wakeLock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kumimoji="0" lang="ko-KR" altLang="ko-KR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null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10X10" panose="020D0604000000000000" pitchFamily="50" charset="-127"/>
                <a:ea typeface="10X10" panose="020D0604000000000000" pitchFamily="50" charset="-127"/>
              </a:rPr>
              <a:t>};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743" y="489332"/>
            <a:ext cx="4527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 구현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 코드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7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22778" y="62029"/>
            <a:ext cx="500458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z="48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1797" y="277472"/>
            <a:ext cx="2331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과제 소개 및 구현 목표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093" y="2967335"/>
            <a:ext cx="1300356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목차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9745" y="1042234"/>
            <a:ext cx="500458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sz="48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8938" y="2002535"/>
            <a:ext cx="500458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z="48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4980" y="5930432"/>
            <a:ext cx="500458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</a:t>
            </a:r>
            <a:endParaRPr lang="ko-KR" altLang="en-US" sz="48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1797" y="1257090"/>
            <a:ext cx="233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방법 설명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1800" y="2217978"/>
            <a:ext cx="2331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 구현</a:t>
            </a:r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 코드</a:t>
            </a:r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1798" y="6149276"/>
            <a:ext cx="233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Q&amp;A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0220" y="2988931"/>
            <a:ext cx="500458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endParaRPr lang="ko-KR" altLang="en-US" sz="48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1798" y="3233502"/>
            <a:ext cx="233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결과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9413" y="4952866"/>
            <a:ext cx="500458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</a:t>
            </a:r>
            <a:endParaRPr lang="ko-KR" altLang="en-US" sz="48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1798" y="5168309"/>
            <a:ext cx="233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테스트 결과 분석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59413" y="3997358"/>
            <a:ext cx="500458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endParaRPr lang="ko-KR" altLang="en-US" sz="48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1798" y="4212801"/>
            <a:ext cx="233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테스트 결과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2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3057" y="1250421"/>
            <a:ext cx="852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WIFIMonitor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getWifiInfo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()-1)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743" y="489332"/>
            <a:ext cx="4527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 구현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 코드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0000" y="1870764"/>
            <a:ext cx="879152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//신호세기가 </a:t>
            </a:r>
            <a:r>
              <a:rPr lang="ko-KR" altLang="ko-KR" sz="1600" i="1" dirty="0" err="1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가장큰</a:t>
            </a:r>
            <a: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세개의 값을 얻어, b212와 다산 로비와 비교 분석.</a:t>
            </a:r>
            <a:b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private</a:t>
            </a:r>
            <a:r>
              <a:rPr lang="ko-KR" altLang="ko-KR" sz="16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void</a:t>
            </a:r>
            <a:r>
              <a:rPr lang="ko-KR" altLang="ko-KR" sz="16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getWifiInfo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(){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lang="ko-KR" altLang="ko-KR" sz="1600" i="1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LOGTAG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6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start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wifiInfo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scanResultList</a:t>
            </a:r>
            <a:r>
              <a:rPr lang="ko-KR" altLang="ko-KR" sz="16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wifiManager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.getScanResults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();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List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ScanResult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&gt; scanResultList2 = 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new</a:t>
            </a:r>
            <a:r>
              <a:rPr lang="ko-KR" altLang="ko-KR" sz="16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ArrayList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ScanResult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&gt;();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// RSSI 크기가 가장 큰 것의 BSSID, SSID, RSSI 값을 얻음</a:t>
            </a:r>
            <a:b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for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ko-KR" altLang="ko-KR" sz="16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6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&lt; 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scanResultList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.size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();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++) {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ScanResult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scanResultList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.get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//신호세기가 큰 것만 골라내기.</a:t>
            </a:r>
            <a:b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6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result.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level</a:t>
            </a:r>
            <a:r>
              <a:rPr lang="ko-KR" altLang="ko-KR" sz="16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&gt; -</a:t>
            </a:r>
            <a:r>
              <a:rPr lang="ko-KR" altLang="ko-KR" sz="16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70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 {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scanResultList2.add(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for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ko-KR" altLang="ko-KR" sz="16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</a:t>
            </a:r>
            <a:r>
              <a:rPr lang="ko-KR" altLang="ko-KR" sz="16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&lt; scanResultList2.size() ;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++) {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ScanResult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scanResultList2.get(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lang="ko-KR" altLang="ko-KR" sz="1600" i="1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LOGTAG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"SSID : "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result.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SSID</a:t>
            </a:r>
            <a:r>
              <a:rPr lang="ko-KR" altLang="ko-KR" sz="16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 BSSID : "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result.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BSSID</a:t>
            </a:r>
            <a:r>
              <a:rPr lang="ko-KR" altLang="ko-KR" sz="16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 </a:t>
            </a:r>
            <a:r>
              <a:rPr lang="ko-KR" altLang="ko-KR" sz="16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level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: "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result.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level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33057" y="1250421"/>
            <a:ext cx="852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WIFIMonitor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en-US" altLang="ko-KR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getWifiInfo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()-2)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743" y="489332"/>
            <a:ext cx="4527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 구현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 코드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6765" y="2116985"/>
            <a:ext cx="86584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//얻은 값과 미리 설정해 놓은 b212, 다산 홀 와이파이 스캔 결과 </a:t>
            </a:r>
            <a:r>
              <a:rPr lang="ko-KR" altLang="ko-KR" sz="1600" i="1" dirty="0" smtClean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비교</a:t>
            </a:r>
            <a: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i="1" dirty="0">
                <a:solidFill>
                  <a:srgbClr val="808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for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int</a:t>
            </a:r>
            <a:r>
              <a:rPr lang="ko-KR" altLang="ko-KR" sz="1600" b="1" dirty="0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</a:t>
            </a:r>
            <a:r>
              <a:rPr lang="ko-KR" altLang="ko-KR" sz="1600" dirty="0">
                <a:solidFill>
                  <a:srgbClr val="0000FF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&lt;scanResultList2.size();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++){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ScanResult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= scanResultList2.get(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result.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BSSID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.equals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"90:9f:33:5a:33:2a"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 ||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result.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BSSID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.equals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"90:9f:33:59:33:2a"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)){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lang="ko-KR" altLang="ko-KR" sz="1600" i="1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LOGTAG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6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i`m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B211"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place</a:t>
            </a:r>
            <a:r>
              <a:rPr lang="ko-KR" altLang="ko-KR" sz="16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"B211"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break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if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result.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BSSID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.equals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"20:3a:07:9e:a6:ca"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 ||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result.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BSSID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.equals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"20:3a:07:9e:a6:ce</a:t>
            </a:r>
            <a:r>
              <a:rPr lang="ko-KR" altLang="ko-KR" sz="1600" b="1" dirty="0" smtClean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600" dirty="0" smtClean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en-US" altLang="ko-KR" sz="1600" dirty="0" smtClean="0">
              <a:solidFill>
                <a:srgbClr val="00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                                                                    </a:t>
            </a:r>
            <a:r>
              <a:rPr lang="ko-KR" altLang="ko-KR" sz="1600" dirty="0" smtClean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||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result.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BSSID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.equals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"20:3a:07:9e:a6:cf"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)){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Log.</a:t>
            </a:r>
            <a:r>
              <a:rPr lang="ko-KR" altLang="ko-KR" sz="1600" i="1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</a:t>
            </a:r>
            <a:r>
              <a:rPr lang="ko-KR" altLang="ko-KR" sz="16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LOGTAG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6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i`m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in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dasan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);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600" b="1" dirty="0" err="1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place</a:t>
            </a:r>
            <a:r>
              <a:rPr lang="ko-KR" altLang="ko-KR" sz="1600" b="1" dirty="0">
                <a:solidFill>
                  <a:srgbClr val="660E7A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= 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600" b="1" dirty="0" err="1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dasan</a:t>
            </a:r>
            <a:r>
              <a:rPr lang="ko-KR" altLang="ko-KR" sz="1600" b="1" dirty="0">
                <a:solidFill>
                  <a:srgbClr val="008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    </a:t>
            </a:r>
            <a:r>
              <a:rPr lang="ko-KR" altLang="ko-KR" sz="1600" b="1" dirty="0" err="1">
                <a:solidFill>
                  <a:srgbClr val="00008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break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  }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600" dirty="0" smtClean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}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/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ko-KR" sz="1600" dirty="0" err="1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onStop</a:t>
            </a: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();</a:t>
            </a:r>
            <a:b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</a:br>
            <a:r>
              <a:rPr lang="ko-KR" altLang="ko-KR" sz="1600" dirty="0">
                <a:solidFill>
                  <a:srgbClr val="0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}</a:t>
            </a:r>
            <a:endParaRPr lang="ko-KR" altLang="ko-KR" sz="4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1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2167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결과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1" y="489332"/>
            <a:ext cx="3370928" cy="59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8199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테스트 결과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각 위치 별 테스트 이미지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7" y="1808462"/>
            <a:ext cx="2339842" cy="41597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54" y="1804968"/>
            <a:ext cx="2339841" cy="4159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63" y="1801474"/>
            <a:ext cx="2341807" cy="4163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49" y="1801474"/>
            <a:ext cx="2342806" cy="41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6917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테스트 결과</a:t>
            </a:r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(Battery-Historian)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1654130"/>
            <a:ext cx="10936640" cy="39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3695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테스트 결과 분석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8529" y="1750142"/>
            <a:ext cx="582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567" y="1622323"/>
            <a:ext cx="99404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움직임이 발생할 경우  </a:t>
            </a:r>
            <a:r>
              <a:rPr lang="en-US" altLang="ko-KR" dirty="0" smtClean="0"/>
              <a:t>Alarm </a:t>
            </a:r>
            <a:r>
              <a:rPr lang="ko-KR" altLang="en-US" dirty="0" smtClean="0"/>
              <a:t>발생 주기와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움직임이 발생하지 않았을 경우  </a:t>
            </a:r>
            <a:r>
              <a:rPr lang="en-US" altLang="ko-KR" dirty="0" err="1" smtClean="0"/>
              <a:t>Alamr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주기를 다르게 하여 </a:t>
            </a:r>
            <a:r>
              <a:rPr lang="ko-KR" altLang="en-US" dirty="0"/>
              <a:t>최대한 </a:t>
            </a:r>
            <a:r>
              <a:rPr lang="en-US" altLang="ko-KR" dirty="0" err="1" smtClean="0"/>
              <a:t>wakeLock</a:t>
            </a:r>
            <a:r>
              <a:rPr lang="ko-KR" altLang="en-US" dirty="0" smtClean="0"/>
              <a:t>을 </a:t>
            </a:r>
            <a:r>
              <a:rPr lang="ko-KR" altLang="en-US" dirty="0"/>
              <a:t>적게 </a:t>
            </a:r>
            <a:r>
              <a:rPr lang="ko-KR" altLang="en-US" dirty="0" smtClean="0"/>
              <a:t>잡도록 노력 하였다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WIFI </a:t>
            </a:r>
            <a:r>
              <a:rPr lang="ko-KR" altLang="en-US" dirty="0" smtClean="0"/>
              <a:t>스캔 결과를 계속 받아 오는 것이 아니라</a:t>
            </a:r>
            <a:r>
              <a:rPr lang="en-US" altLang="ko-KR" dirty="0" smtClean="0"/>
              <a:t>, GPS Location</a:t>
            </a:r>
            <a:r>
              <a:rPr lang="ko-KR" altLang="en-US" dirty="0" smtClean="0"/>
              <a:t>을 먼저 사용한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실내라고 판단 될 경우에만 </a:t>
            </a:r>
            <a:r>
              <a:rPr lang="en-US" altLang="ko-KR" dirty="0" smtClean="0"/>
              <a:t>WIIF </a:t>
            </a:r>
            <a:r>
              <a:rPr lang="ko-KR" altLang="en-US" dirty="0" smtClean="0"/>
              <a:t>스캔 결과를 받아 오도록 하였다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정확한 장소와 시간 계산을 위하여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분은 기준으로 계속하여 데이터베이스에 넣도록 하였다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이렇게 구성할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따로 시간을 다루지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동기화된 데이터를 바탕으로 걸음 측정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측정이 가능하였다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10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1151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Q&amp;A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43231" y="2654720"/>
            <a:ext cx="22942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Q&amp;A</a:t>
            </a:r>
            <a:endParaRPr lang="ko-KR" altLang="en-US" sz="96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8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5078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과제 소개 및 구현 목표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2238" y="1258773"/>
            <a:ext cx="1170705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User Activity Monitoring (UAM)</a:t>
            </a:r>
          </a:p>
          <a:p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사용자의 작업을 모니터링하고 기록하는 것</a:t>
            </a:r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초기 필요성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회사 정보 또는 중요한 파일을 노출시키는 보안 사고의 증가</a:t>
            </a:r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=&gt; 2014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미국에서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761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건의 데이터 유출 사건이 발생</a:t>
            </a:r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 ( 8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천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백만 명이 넘는 고객과 직원의 기록이 노출됨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=&gt; 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사용자의 작업 모니터링을 통한 보안 사고의 위험 감소</a:t>
            </a:r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32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응용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사용자의 이동 패턴 분석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사용자의 오프라인 네트워크 분석 등</a:t>
            </a:r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0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149" y="1258773"/>
            <a:ext cx="99197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Project Topic : User Activity Tracker</a:t>
            </a:r>
          </a:p>
          <a:p>
            <a:pPr algn="ctr"/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사용자의 활동량과 체류 장소를 에너지 효율적으로 모니터링 하여</a:t>
            </a:r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기록하는 모바일 </a:t>
            </a:r>
            <a:r>
              <a:rPr lang="ko-KR" altLang="en-US" sz="32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센싱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애플리케이션을 구현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231" y="3273724"/>
            <a:ext cx="5399537" cy="3232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7743" y="489332"/>
            <a:ext cx="5078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과제 소개 및 구현 목표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80141" y="1118684"/>
            <a:ext cx="8231741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기록 및 추적 되어야 하는 데이터들</a:t>
            </a:r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활동량 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걸음 수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이동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움직임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정지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28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비움직임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달리기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싸이클링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등을 </a:t>
            </a:r>
            <a:r>
              <a:rPr lang="ko-KR" altLang="en-US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구별하진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않는다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움직임과 </a:t>
            </a:r>
            <a:r>
              <a:rPr lang="ko-KR" altLang="en-US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비움직임을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구분하여 움직임의 경우 걸음으로 가정한다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- 1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 이상 움직임이 있는 경우 기록한다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체류 장소 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장소 이름 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실내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체류 시간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사전 정해진 실내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곳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실외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곳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개의 장소에 대해서 기록한다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그 외 체류 장소의 경우 실내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실외로만 구분한다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- 5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 이상 체류한 경우 체류한 장소로 판단하고 기록한다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</a:p>
          <a:p>
            <a:endParaRPr lang="en-US" altLang="ko-KR" sz="28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각 이벤트 시각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및 날짜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743" y="489332"/>
            <a:ext cx="5078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과제 소개 및 구현 목표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8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91976" y="1607428"/>
            <a:ext cx="8408071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추적할 실내 </a:t>
            </a:r>
            <a:r>
              <a:rPr lang="en-US" altLang="ko-KR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실외 장소</a:t>
            </a:r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실내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- 4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공학관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B211(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수업 강의실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다산정보관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층 로비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다산홀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입구 앞 테이블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좌석 있는 휴게 공간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실외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운동장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( 36.762581, 127.284527 ,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반경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80m )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대학본부 앞 잔디광장 벤치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( 36.764215, 127.282173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반경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50m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7743" y="489332"/>
            <a:ext cx="5078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과제 소개 및 구현 목표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743" y="1258773"/>
            <a:ext cx="81277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화면에 출력되는 것들</a:t>
            </a:r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시각 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종료 시각 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지속 시간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움직임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정지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이동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걸음 수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장소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실내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정지 상황에서만 등록 장소가 아닐 경우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 실내 혹은 실외를 구별하여 기록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장소 중 하나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41451" y="720020"/>
            <a:ext cx="2808039" cy="5680780"/>
            <a:chOff x="7741451" y="720020"/>
            <a:chExt cx="2808039" cy="568078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1451" y="720020"/>
              <a:ext cx="2808039" cy="568078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9868619" y="4727275"/>
              <a:ext cx="483079" cy="20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7743" y="489332"/>
            <a:ext cx="5078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과제 소개 및 구현 목표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5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7438" y="1262686"/>
            <a:ext cx="115766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기능 구현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기록 정확도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FF000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에너지 효율성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FF0000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사용자의 활동을 가능한 정확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하면서도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에너지 효율적으로 모니터링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할 수 있도록 구현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Duty cycling, adaptive duty cycling, hierarchical sensing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같은 방법 적용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수업 시간에 이야기 한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가지 센서를 이용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가속도 센서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 GPS, </a:t>
            </a:r>
            <a:r>
              <a:rPr lang="en-US" altLang="ko-KR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WiFi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scan,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조도 센서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(optional))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7743" y="489332"/>
            <a:ext cx="5078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과제 소개 및 구현 목표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579005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743" y="489332"/>
            <a:ext cx="3239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방법 설명</a:t>
            </a:r>
            <a:endParaRPr lang="ko-KR" altLang="en-US" sz="4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3294" y="1537566"/>
            <a:ext cx="85254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총 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개의 </a:t>
            </a:r>
            <a:r>
              <a:rPr lang="en-US" altLang="ko-KR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Class</a:t>
            </a:r>
            <a:r>
              <a:rPr lang="ko-KR" altLang="en-US" sz="28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구성됨</a:t>
            </a:r>
            <a:endParaRPr lang="en-US" altLang="ko-KR" sz="28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1. </a:t>
            </a:r>
            <a:r>
              <a:rPr lang="en-US" altLang="ko-KR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MainActivity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종료 버튼에 대한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Event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처리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DB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기록을 가져와 화면에 보여줌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2. </a:t>
            </a:r>
            <a:r>
              <a:rPr lang="en-US" altLang="ko-KR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PeriodicMonitorService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- Hierarchical Sensing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을 수행하는 부분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가속도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GPS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3. </a:t>
            </a:r>
            <a:r>
              <a:rPr lang="en-US" altLang="ko-KR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DBHelper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 - 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데이터베이스를 생성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4. </a:t>
            </a:r>
            <a:r>
              <a:rPr lang="en-US" altLang="ko-KR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WIFIMonitor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 - </a:t>
            </a:r>
            <a:r>
              <a:rPr lang="en-US" altLang="ko-KR" sz="2400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Wifi</a:t>
            </a:r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scan</a:t>
            </a:r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을 수행하는 부분</a:t>
            </a:r>
            <a:endParaRPr lang="en-US" altLang="ko-KR" sz="2400" dirty="0" smtClean="0">
              <a:ln>
                <a:solidFill>
                  <a:schemeClr val="tx1">
                    <a:alpha val="1000"/>
                  </a:schemeClr>
                </a:solidFill>
              </a:ln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9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1179</Words>
  <Application>Microsoft Office PowerPoint</Application>
  <PresentationFormat>와이드스크린</PresentationFormat>
  <Paragraphs>223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맑은 고딕</vt:lpstr>
      <vt:lpstr>1훈새마을운동 R</vt:lpstr>
      <vt:lpstr>10X10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yoonchul</dc:creator>
  <cp:lastModifiedBy>yoonchul15@naver.com</cp:lastModifiedBy>
  <cp:revision>151</cp:revision>
  <dcterms:created xsi:type="dcterms:W3CDTF">2017-03-21T12:44:40Z</dcterms:created>
  <dcterms:modified xsi:type="dcterms:W3CDTF">2017-10-15T04:22:15Z</dcterms:modified>
</cp:coreProperties>
</file>