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29" r:id="rId3"/>
    <p:sldId id="330" r:id="rId4"/>
    <p:sldId id="331" r:id="rId5"/>
    <p:sldId id="333" r:id="rId6"/>
    <p:sldId id="332" r:id="rId7"/>
    <p:sldId id="339" r:id="rId8"/>
    <p:sldId id="334" r:id="rId9"/>
    <p:sldId id="335" r:id="rId10"/>
    <p:sldId id="340" r:id="rId11"/>
    <p:sldId id="341" r:id="rId12"/>
    <p:sldId id="342" r:id="rId13"/>
    <p:sldId id="338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2C"/>
    <a:srgbClr val="6E90FE"/>
    <a:srgbClr val="828282"/>
    <a:srgbClr val="8086FC"/>
    <a:srgbClr val="6D6DFB"/>
    <a:srgbClr val="4E78F0"/>
    <a:srgbClr val="F0932C"/>
    <a:srgbClr val="92C610"/>
    <a:srgbClr val="9FD812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3" autoAdjust="0"/>
    <p:restoredTop sz="94624" autoAdjust="0"/>
  </p:normalViewPr>
  <p:slideViewPr>
    <p:cSldViewPr showGuides="1">
      <p:cViewPr varScale="1">
        <p:scale>
          <a:sx n="42" d="100"/>
          <a:sy n="42" d="100"/>
        </p:scale>
        <p:origin x="1044" y="60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itcoin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next big thing </a:t>
            </a:r>
            <a:r>
              <a:rPr lang="mr-IN" dirty="0" smtClean="0"/>
              <a:t>–</a:t>
            </a:r>
            <a:r>
              <a:rPr lang="en-US" dirty="0" smtClean="0"/>
              <a:t> already 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41909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you should know (1/3)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812" y="1905000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>
                <a:solidFill>
                  <a:srgbClr val="FF0000"/>
                </a:solidFill>
              </a:rPr>
              <a:t>: Who approves the transaction ?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: Majority &gt; 50% within the community.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812" y="2971800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>
                <a:solidFill>
                  <a:srgbClr val="FF0000"/>
                </a:solidFill>
              </a:rPr>
              <a:t>: Who keeps the ledger (history of transactions) ?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: Basically everyone, replication may take time.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1786" y="40386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>
                <a:solidFill>
                  <a:srgbClr val="FF0000"/>
                </a:solidFill>
              </a:rPr>
              <a:t>: Does everyone need to install a client to join ?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: No.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* Client - Bitcoin Core (requires 145GB)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* Bitcoin Wallet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you should know (2/3)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812" y="1905000"/>
            <a:ext cx="8534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>
                <a:solidFill>
                  <a:srgbClr val="FF0000"/>
                </a:solidFill>
              </a:rPr>
              <a:t>: If everyone keeps it, then it’s possible to change it!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: Added security by encrypting it.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smtClean="0">
                <a:solidFill>
                  <a:srgbClr val="00B050"/>
                </a:solidFill>
              </a:rPr>
              <a:t>* Math rules </a:t>
            </a:r>
            <a:r>
              <a:rPr lang="en-US" sz="2800" dirty="0" smtClean="0">
                <a:solidFill>
                  <a:srgbClr val="00B050"/>
                </a:solidFill>
              </a:rPr>
              <a:t>!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* Majority who approves, get’s the upper hand.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* Miners help to encrypt it!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812" y="417324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>
                <a:solidFill>
                  <a:srgbClr val="FF0000"/>
                </a:solidFill>
              </a:rPr>
              <a:t>: Miners ? </a:t>
            </a:r>
            <a:r>
              <a:rPr lang="en-US" sz="2400" b="1" dirty="0" smtClean="0">
                <a:solidFill>
                  <a:srgbClr val="FF0000"/>
                </a:solidFill>
              </a:rPr>
              <a:t>(Explained later)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: Synonym to Gold. A worker mined gold and is add to the reserved, who mines it, who gets the incentive. 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4812" y="5579705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>
                <a:solidFill>
                  <a:srgbClr val="FF0000"/>
                </a:solidFill>
              </a:rPr>
              <a:t>: When system starts up, who makes the first quantity ?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: Big Bang Theory. Satoshi </a:t>
            </a:r>
            <a:r>
              <a:rPr lang="mr-IN" sz="2800" dirty="0" smtClean="0">
                <a:solidFill>
                  <a:srgbClr val="00B050"/>
                </a:solidFill>
              </a:rPr>
              <a:t>–</a:t>
            </a:r>
            <a:r>
              <a:rPr lang="en-US" sz="2800" dirty="0" smtClean="0">
                <a:solidFill>
                  <a:srgbClr val="00B050"/>
                </a:solidFill>
              </a:rPr>
              <a:t> let there be Bitcoin.</a:t>
            </a:r>
          </a:p>
        </p:txBody>
      </p:sp>
    </p:spTree>
    <p:extLst>
      <p:ext uri="{BB962C8B-B14F-4D97-AF65-F5344CB8AC3E}">
        <p14:creationId xmlns:p14="http://schemas.microsoft.com/office/powerpoint/2010/main" val="4173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you should know (3/3)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812" y="19050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>
                <a:solidFill>
                  <a:srgbClr val="FF0000"/>
                </a:solidFill>
              </a:rPr>
              <a:t>: 1 Bitcoin = USD 8000, how to use it?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: Lowest denomination is 0.00000001 (x 8 </a:t>
            </a:r>
            <a:r>
              <a:rPr lang="mr-IN" sz="2800" dirty="0" smtClean="0">
                <a:solidFill>
                  <a:srgbClr val="00B050"/>
                </a:solidFill>
              </a:rPr>
              <a:t>–</a:t>
            </a:r>
            <a:r>
              <a:rPr lang="en-US" sz="2800" dirty="0" smtClean="0">
                <a:solidFill>
                  <a:srgbClr val="00B050"/>
                </a:solidFill>
              </a:rPr>
              <a:t> a byte). Known as Satoshi.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1512" y="3477701"/>
            <a:ext cx="8534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>
                <a:solidFill>
                  <a:srgbClr val="FF0000"/>
                </a:solidFill>
              </a:rPr>
              <a:t>: So is Bitcoin a company or a technology? </a:t>
            </a:r>
            <a:r>
              <a:rPr lang="en-US" sz="2400" b="1" dirty="0" smtClean="0">
                <a:solidFill>
                  <a:srgbClr val="FF0000"/>
                </a:solidFill>
              </a:rPr>
              <a:t>(Explained later)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rgbClr val="00B050"/>
                </a:solidFill>
              </a:rPr>
              <a:t>: Neither? It’s just running.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These are called Cryptocurrency.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The technology is </a:t>
            </a:r>
            <a:r>
              <a:rPr lang="en-US" sz="2800" dirty="0" err="1" smtClean="0">
                <a:solidFill>
                  <a:srgbClr val="00B050"/>
                </a:solidFill>
              </a:rPr>
              <a:t>Blockchain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There are company; one </a:t>
            </a:r>
            <a:r>
              <a:rPr lang="en-US" sz="2800" dirty="0">
                <a:solidFill>
                  <a:srgbClr val="00B050"/>
                </a:solidFill>
              </a:rPr>
              <a:t>well known is </a:t>
            </a:r>
            <a:r>
              <a:rPr lang="en-US" sz="2800" dirty="0" err="1">
                <a:solidFill>
                  <a:srgbClr val="00B050"/>
                </a:solidFill>
              </a:rPr>
              <a:t>Ethereum</a:t>
            </a:r>
            <a:r>
              <a:rPr lang="en-US" sz="2800" dirty="0">
                <a:solidFill>
                  <a:srgbClr val="00B050"/>
                </a:solidFill>
              </a:rPr>
              <a:t>.</a:t>
            </a:r>
            <a:endParaRPr lang="en-US" sz="2800" dirty="0" smtClean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 ?</a:t>
            </a:r>
          </a:p>
          <a:p>
            <a:r>
              <a:rPr lang="en-US" sz="2400" dirty="0" err="1" smtClean="0"/>
              <a:t>Fragen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990600"/>
            <a:ext cx="3461205" cy="50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637212" y="2286000"/>
            <a:ext cx="5715000" cy="3883025"/>
          </a:xfrm>
        </p:spPr>
        <p:txBody>
          <a:bodyPr/>
          <a:lstStyle/>
          <a:p>
            <a:r>
              <a:rPr lang="en-US" dirty="0" smtClean="0"/>
              <a:t>Known as </a:t>
            </a:r>
            <a:r>
              <a:rPr lang="en-US" b="1" dirty="0" smtClean="0"/>
              <a:t>Satoshi </a:t>
            </a:r>
            <a:r>
              <a:rPr lang="en-US" b="1" dirty="0" err="1" smtClean="0"/>
              <a:t>Nakamoto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Published </a:t>
            </a:r>
            <a:r>
              <a:rPr lang="en-US" b="1" dirty="0" smtClean="0"/>
              <a:t>9-page</a:t>
            </a:r>
            <a:r>
              <a:rPr lang="en-US" dirty="0" smtClean="0"/>
              <a:t> document on Bitcoin.</a:t>
            </a:r>
          </a:p>
          <a:p>
            <a:r>
              <a:rPr lang="en-US" b="1" dirty="0" smtClean="0"/>
              <a:t>Started</a:t>
            </a:r>
            <a:r>
              <a:rPr lang="en-US" dirty="0" smtClean="0"/>
              <a:t> off Bitcoin with a group of developers.</a:t>
            </a:r>
          </a:p>
          <a:p>
            <a:r>
              <a:rPr lang="en-US" dirty="0" smtClean="0"/>
              <a:t>Transferred all his work to Gavin Andresen before </a:t>
            </a:r>
            <a:r>
              <a:rPr lang="en-US" b="1" dirty="0" smtClean="0"/>
              <a:t>disappearing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877602"/>
            <a:ext cx="3913598" cy="39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is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839912"/>
            <a:ext cx="4789488" cy="4789488"/>
          </a:xfrm>
          <a:prstGeom prst="rect">
            <a:avLst/>
          </a:prstGeom>
        </p:spPr>
      </p:pic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6472986" y="1839912"/>
            <a:ext cx="4800600" cy="34258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system </a:t>
            </a:r>
            <a:r>
              <a:rPr lang="en-US" dirty="0"/>
              <a:t>of money (monetary units) in common use, especially in a nation. </a:t>
            </a:r>
            <a:endParaRPr lang="en-US" dirty="0" smtClean="0"/>
          </a:p>
          <a:p>
            <a:r>
              <a:rPr lang="en-US" dirty="0" smtClean="0"/>
              <a:t>Main purpose is to </a:t>
            </a:r>
            <a:r>
              <a:rPr lang="en-US" b="1" dirty="0" smtClean="0"/>
              <a:t>exchange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of NOW WE SEPARATE BITCOIN from real money</a:t>
            </a:r>
            <a:r>
              <a:rPr lang="en-US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7228212"/>
              </p:ext>
            </p:extLst>
          </p:nvPr>
        </p:nvGraphicFramePr>
        <p:xfrm>
          <a:off x="1751012" y="2133600"/>
          <a:ext cx="2362200" cy="1954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2552162"/>
              </p:ext>
            </p:extLst>
          </p:nvPr>
        </p:nvGraphicFramePr>
        <p:xfrm>
          <a:off x="8876518" y="4191000"/>
          <a:ext cx="2362200" cy="1954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4812" y="3221503"/>
            <a:ext cx="198120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Centralized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13212" y="2971800"/>
            <a:ext cx="1371600" cy="572869"/>
          </a:xfrm>
          <a:prstGeom prst="straightConnector1">
            <a:avLst/>
          </a:prstGeom>
          <a:ln w="127000">
            <a:solidFill>
              <a:srgbClr val="6E90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5012" y="3867834"/>
            <a:ext cx="1752600" cy="2075766"/>
          </a:xfrm>
          <a:prstGeom prst="straightConnector1">
            <a:avLst/>
          </a:prstGeom>
          <a:ln w="127000">
            <a:solidFill>
              <a:srgbClr val="E05F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6612" y="2590800"/>
            <a:ext cx="297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Transfer ”10” money to Abu 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39122" y="5943600"/>
            <a:ext cx="236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Transferred 10 to Abu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3"/>
          </p:cNvCxnSpPr>
          <p:nvPr/>
        </p:nvCxnSpPr>
        <p:spPr>
          <a:xfrm>
            <a:off x="7466012" y="3544669"/>
            <a:ext cx="1334334" cy="136104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19734" y="334473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Deduct 10 from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Trade/Make transactions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Accomplishing it technically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Database/RDBMS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Database, Transactional Database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Rollback</a:t>
            </a:r>
          </a:p>
          <a:p>
            <a:r>
              <a:rPr lang="en-US" b="1" dirty="0" smtClean="0"/>
              <a:t>Deadlock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37" y="3632200"/>
            <a:ext cx="584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168" y="381000"/>
            <a:ext cx="9829798" cy="1219200"/>
          </a:xfrm>
        </p:spPr>
        <p:txBody>
          <a:bodyPr/>
          <a:lstStyle/>
          <a:p>
            <a:r>
              <a:rPr lang="en-US" dirty="0" smtClean="0"/>
              <a:t>Other Storage Option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Paper documents</a:t>
            </a:r>
            <a:endParaRPr lang="en-US" dirty="0" smtClean="0"/>
          </a:p>
          <a:p>
            <a:pPr lvl="1"/>
            <a:r>
              <a:rPr lang="en-US" dirty="0" smtClean="0"/>
              <a:t>History of transactions(Ledger)</a:t>
            </a:r>
          </a:p>
          <a:p>
            <a:pPr lvl="1"/>
            <a:r>
              <a:rPr lang="en-US" dirty="0" smtClean="0"/>
              <a:t>Hiring and trust.</a:t>
            </a:r>
          </a:p>
          <a:p>
            <a:endParaRPr lang="en-US" dirty="0"/>
          </a:p>
          <a:p>
            <a:r>
              <a:rPr lang="en-US" b="1" dirty="0"/>
              <a:t>No </a:t>
            </a:r>
            <a:r>
              <a:rPr lang="en-US" b="1" dirty="0" smtClean="0"/>
              <a:t>SQL</a:t>
            </a:r>
          </a:p>
          <a:p>
            <a:pPr lvl="1"/>
            <a:r>
              <a:rPr lang="en-US" dirty="0" smtClean="0"/>
              <a:t>Treat documents not tables</a:t>
            </a:r>
          </a:p>
          <a:p>
            <a:pPr lvl="1"/>
            <a:r>
              <a:rPr lang="en-US" dirty="0" smtClean="0"/>
              <a:t>No support for Normalization</a:t>
            </a:r>
          </a:p>
          <a:p>
            <a:pPr lvl="1"/>
            <a:r>
              <a:rPr lang="en-US" dirty="0" smtClean="0"/>
              <a:t>Transaction is difficult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68" y="1984248"/>
            <a:ext cx="2743200" cy="151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68" y="4378452"/>
            <a:ext cx="1793748" cy="17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9449" y="2913997"/>
            <a:ext cx="15240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486" y="3057882"/>
            <a:ext cx="15240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BAKAR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77825" y="2747154"/>
            <a:ext cx="15240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ABU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8191137" y="4597397"/>
            <a:ext cx="73142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-Turn Arrow 34"/>
          <p:cNvSpPr/>
          <p:nvPr/>
        </p:nvSpPr>
        <p:spPr>
          <a:xfrm flipH="1" flipV="1">
            <a:off x="3884612" y="6037710"/>
            <a:ext cx="5791200" cy="66788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4489875" y="4885836"/>
            <a:ext cx="838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5301180"/>
              </p:ext>
            </p:extLst>
          </p:nvPr>
        </p:nvGraphicFramePr>
        <p:xfrm>
          <a:off x="5349906" y="3540824"/>
          <a:ext cx="2819400" cy="2830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00"/>
                <a:gridCol w="93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C/D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Content Placeholder 38"/>
          <p:cNvSpPr>
            <a:spLocks noGrp="1"/>
          </p:cNvSpPr>
          <p:nvPr>
            <p:ph sz="half" idx="2"/>
          </p:nvPr>
        </p:nvSpPr>
        <p:spPr>
          <a:xfrm>
            <a:off x="1522412" y="1985407"/>
            <a:ext cx="7563917" cy="3425825"/>
          </a:xfrm>
        </p:spPr>
        <p:txBody>
          <a:bodyPr/>
          <a:lstStyle/>
          <a:p>
            <a:r>
              <a:rPr lang="en-US" dirty="0" smtClean="0"/>
              <a:t>Crowd sourcing! Everyone keeps the ledger.</a:t>
            </a:r>
            <a:endParaRPr lang="en-US" dirty="0"/>
          </a:p>
        </p:txBody>
      </p:sp>
      <p:graphicFrame>
        <p:nvGraphicFramePr>
          <p:cNvPr id="15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1996309"/>
              </p:ext>
            </p:extLst>
          </p:nvPr>
        </p:nvGraphicFramePr>
        <p:xfrm>
          <a:off x="8919801" y="3206880"/>
          <a:ext cx="2819400" cy="2830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00"/>
                <a:gridCol w="93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C/D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U-Turn Arrow 15"/>
          <p:cNvSpPr/>
          <p:nvPr/>
        </p:nvSpPr>
        <p:spPr>
          <a:xfrm>
            <a:off x="4175284" y="2611886"/>
            <a:ext cx="4911045" cy="76286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9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28452"/>
              </p:ext>
            </p:extLst>
          </p:nvPr>
        </p:nvGraphicFramePr>
        <p:xfrm>
          <a:off x="1683134" y="3374755"/>
          <a:ext cx="2819400" cy="2830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800"/>
                <a:gridCol w="93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C/D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Bakar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Cryptocurrency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1336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0</TotalTime>
  <Words>500</Words>
  <Application>Microsoft Office PowerPoint</Application>
  <PresentationFormat>Custom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Mangal</vt:lpstr>
      <vt:lpstr>Currency Symbols 16x9</vt:lpstr>
      <vt:lpstr>     itcoin</vt:lpstr>
      <vt:lpstr>The Creator</vt:lpstr>
      <vt:lpstr>Currency is …</vt:lpstr>
      <vt:lpstr>Transaction</vt:lpstr>
      <vt:lpstr>Trade/Make transactions</vt:lpstr>
      <vt:lpstr>Database/RDBMS</vt:lpstr>
      <vt:lpstr>Other Storage Option ?</vt:lpstr>
      <vt:lpstr>Decentralizing</vt:lpstr>
      <vt:lpstr>Cryptocurrency</vt:lpstr>
      <vt:lpstr>Maybe you should know (1/3)</vt:lpstr>
      <vt:lpstr>Maybe you should know (2/3)</vt:lpstr>
      <vt:lpstr>Maybe you should know (3/3)</vt:lpstr>
      <vt:lpstr>End of Session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Microsoft Office User</dc:creator>
  <cp:lastModifiedBy>Yoong, Han (633-Extern)</cp:lastModifiedBy>
  <cp:revision>84</cp:revision>
  <dcterms:created xsi:type="dcterms:W3CDTF">2017-11-11T12:54:08Z</dcterms:created>
  <dcterms:modified xsi:type="dcterms:W3CDTF">2017-11-16T09:54:31Z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