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8" r:id="rId13"/>
    <p:sldId id="271" r:id="rId14"/>
    <p:sldId id="269" r:id="rId15"/>
    <p:sldId id="267" r:id="rId16"/>
    <p:sldId id="268" r:id="rId17"/>
    <p:sldId id="270" r:id="rId18"/>
    <p:sldId id="272" r:id="rId19"/>
    <p:sldId id="273" r:id="rId20"/>
    <p:sldId id="275" r:id="rId21"/>
    <p:sldId id="277" r:id="rId22"/>
    <p:sldId id="276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72"/>
  </p:normalViewPr>
  <p:slideViewPr>
    <p:cSldViewPr snapToGrid="0" snapToObjects="1">
      <p:cViewPr varScale="1">
        <p:scale>
          <a:sx n="164" d="100"/>
          <a:sy n="164" d="100"/>
        </p:scale>
        <p:origin x="1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779D8-C15F-3245-8E08-E2F2C035024A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9B15F-CF70-F748-86FF-80FC62E1E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84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70" y="77002"/>
            <a:ext cx="9041330" cy="678099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0530" y="3099054"/>
            <a:ext cx="8791575" cy="1655762"/>
          </a:xfrm>
        </p:spPr>
        <p:txBody>
          <a:bodyPr/>
          <a:lstStyle/>
          <a:p>
            <a:r>
              <a:rPr lang="en-US" dirty="0" smtClean="0"/>
              <a:t>What makes cryptocurrency, a cryptocurrency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488668"/>
            <a:ext cx="249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presentation - </a:t>
            </a:r>
            <a:r>
              <a:rPr lang="en-US" dirty="0" err="1" smtClean="0"/>
              <a:t>Walcron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1413" y="1705041"/>
            <a:ext cx="8830360" cy="2194560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8806" y="2188504"/>
            <a:ext cx="185204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Create Message Transfer 20 BTC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1413" y="1774596"/>
            <a:ext cx="253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2">
                    <a:lumMod val="75000"/>
                  </a:schemeClr>
                </a:solidFill>
              </a:rPr>
              <a:t>Address A</a:t>
            </a:r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9635" y="2323346"/>
            <a:ext cx="185204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Encrypt SHA256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4" idx="3"/>
            <a:endCxn id="9" idx="1"/>
          </p:cNvCxnSpPr>
          <p:nvPr/>
        </p:nvCxnSpPr>
        <p:spPr>
          <a:xfrm flipV="1">
            <a:off x="3060850" y="2508012"/>
            <a:ext cx="908785" cy="3658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11230" y="2184846"/>
            <a:ext cx="185204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Encrypt with PRIVATE KEY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21679" y="2513456"/>
            <a:ext cx="889551" cy="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047" y="1684421"/>
            <a:ext cx="1449405" cy="14494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964581" y="3281296"/>
            <a:ext cx="4331368" cy="369332"/>
          </a:xfrm>
          <a:prstGeom prst="rect">
            <a:avLst/>
          </a:prstGeom>
          <a:solidFill>
            <a:schemeClr val="tx2">
              <a:lumMod val="20000"/>
              <a:lumOff val="80000"/>
              <a:alpha val="45000"/>
            </a:schemeClr>
          </a:solidFill>
          <a:ln w="127000" cmpd="thickThin">
            <a:solidFill>
              <a:srgbClr val="C00000">
                <a:alpha val="36000"/>
              </a:srgbClr>
            </a:solidFill>
            <a:prstDash val="sysDash"/>
            <a:beve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SIGNATURE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endCxn id="17" idx="3"/>
          </p:cNvCxnSpPr>
          <p:nvPr/>
        </p:nvCxnSpPr>
        <p:spPr>
          <a:xfrm flipH="1">
            <a:off x="7295949" y="2831177"/>
            <a:ext cx="341304" cy="634785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3039" y="3957288"/>
            <a:ext cx="39271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SIGNATURE + MESSAGE + PUBLIC KEY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141412" y="4488219"/>
            <a:ext cx="8830360" cy="2194560"/>
          </a:xfrm>
          <a:prstGeom prst="rect">
            <a:avLst/>
          </a:prstGeom>
          <a:solidFill>
            <a:schemeClr val="accent4">
              <a:lumMod val="40000"/>
              <a:lumOff val="60000"/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41413" y="4557774"/>
            <a:ext cx="253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Address B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11230" y="4809721"/>
            <a:ext cx="1852044" cy="646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Decrypt with PUBLIC KEY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49558" y="4968024"/>
            <a:ext cx="4331368" cy="369332"/>
          </a:xfrm>
          <a:prstGeom prst="rect">
            <a:avLst/>
          </a:prstGeom>
          <a:solidFill>
            <a:schemeClr val="tx1"/>
          </a:solidFill>
          <a:ln w="127000" cmpd="thickThin">
            <a:solidFill>
              <a:srgbClr val="C00000"/>
            </a:solidFill>
            <a:prstDash val="sysDash"/>
            <a:bevel/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C00000"/>
                </a:solidFill>
              </a:rPr>
              <a:t>SIGNATURE</a:t>
            </a:r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8" idx="3"/>
            <a:endCxn id="25" idx="1"/>
          </p:cNvCxnSpPr>
          <p:nvPr/>
        </p:nvCxnSpPr>
        <p:spPr>
          <a:xfrm flipV="1">
            <a:off x="5680926" y="5132887"/>
            <a:ext cx="1030304" cy="19803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520" y="4814714"/>
            <a:ext cx="360754" cy="36075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49558" y="5733742"/>
            <a:ext cx="1852044" cy="646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Message of Transfer 20 BTC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6419" y="5880003"/>
            <a:ext cx="1852044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Encrypt SHA256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207634" y="6064669"/>
            <a:ext cx="908785" cy="3658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34" idx="1"/>
          </p:cNvCxnSpPr>
          <p:nvPr/>
        </p:nvCxnSpPr>
        <p:spPr>
          <a:xfrm>
            <a:off x="5968463" y="6064669"/>
            <a:ext cx="2414434" cy="127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382897" y="5754279"/>
            <a:ext cx="1150206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EQUALS (=)</a:t>
            </a:r>
            <a:endParaRPr lang="en-US" dirty="0"/>
          </a:p>
        </p:txBody>
      </p:sp>
      <p:cxnSp>
        <p:nvCxnSpPr>
          <p:cNvPr id="36" name="Elbow Connector 35"/>
          <p:cNvCxnSpPr>
            <a:stCxn id="25" idx="2"/>
            <a:endCxn id="34" idx="0"/>
          </p:cNvCxnSpPr>
          <p:nvPr/>
        </p:nvCxnSpPr>
        <p:spPr>
          <a:xfrm rot="16200000" flipH="1">
            <a:off x="8148513" y="4944791"/>
            <a:ext cx="298227" cy="1320748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31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TO THE LEDGER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2441609"/>
          </a:xfrm>
        </p:spPr>
        <p:txBody>
          <a:bodyPr>
            <a:normAutofit/>
          </a:bodyPr>
          <a:lstStyle/>
          <a:p>
            <a:r>
              <a:rPr lang="en-US" dirty="0" smtClean="0"/>
              <a:t>Verified ! Write to ledger.</a:t>
            </a:r>
          </a:p>
          <a:p>
            <a:r>
              <a:rPr lang="en-US" dirty="0" smtClean="0"/>
              <a:t>Write Transaction to ledger.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43713" y="4768902"/>
            <a:ext cx="1578543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T1</a:t>
            </a:r>
            <a:endParaRPr lang="en-US" sz="6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05139" y="4768902"/>
            <a:ext cx="1578543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T2</a:t>
            </a:r>
            <a:endParaRPr lang="en-US" sz="6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40769" y="4768902"/>
            <a:ext cx="1578543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T3</a:t>
            </a:r>
            <a:endParaRPr lang="en-US" sz="6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41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Ledger EXIST, WHY </a:t>
            </a:r>
            <a:r>
              <a:rPr lang="en-US" dirty="0" smtClean="0"/>
              <a:t>DOUBLE TO WORK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244160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Peer to peer</a:t>
            </a:r>
            <a:r>
              <a:rPr lang="en-US" dirty="0"/>
              <a:t>, you </a:t>
            </a:r>
            <a:r>
              <a:rPr lang="en-US" b="1" dirty="0">
                <a:solidFill>
                  <a:srgbClr val="FF0000"/>
                </a:solidFill>
              </a:rPr>
              <a:t>don’t</a:t>
            </a:r>
            <a:r>
              <a:rPr lang="en-US" dirty="0"/>
              <a:t> necessary need Address B to validate. All nodes can help to validate a broadcasted transaction.</a:t>
            </a:r>
          </a:p>
          <a:p>
            <a:r>
              <a:rPr lang="en-US" dirty="0"/>
              <a:t>This case, Address B don’t need to be Online!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5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25"/>
            <a:ext cx="12192001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268101" y="2300438"/>
            <a:ext cx="1299411" cy="1241659"/>
          </a:xfrm>
          <a:prstGeom prst="ellipse">
            <a:avLst/>
          </a:prstGeom>
          <a:solidFill>
            <a:schemeClr val="accent1">
              <a:lumMod val="50000"/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862236" y="3800375"/>
            <a:ext cx="1299411" cy="1241659"/>
          </a:xfrm>
          <a:prstGeom prst="ellipse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96000" y="4743650"/>
            <a:ext cx="1299411" cy="1241659"/>
          </a:xfrm>
          <a:prstGeom prst="ellipse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590097" y="1289785"/>
            <a:ext cx="1299411" cy="1241659"/>
          </a:xfrm>
          <a:prstGeom prst="ellipse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37259" y="1134177"/>
            <a:ext cx="1299411" cy="1241659"/>
          </a:xfrm>
          <a:prstGeom prst="ellipse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12292" y="4235915"/>
            <a:ext cx="1191930" cy="1166263"/>
          </a:xfrm>
          <a:prstGeom prst="ellipse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529588" y="1134176"/>
            <a:ext cx="1299411" cy="1241659"/>
          </a:xfrm>
          <a:prstGeom prst="ellipse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0566934" y="3179545"/>
            <a:ext cx="1299411" cy="1241659"/>
          </a:xfrm>
          <a:prstGeom prst="ellipse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216191" y="3311892"/>
            <a:ext cx="1299411" cy="1241659"/>
          </a:xfrm>
          <a:prstGeom prst="ellipse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29749" y="4600073"/>
            <a:ext cx="995416" cy="952901"/>
          </a:xfrm>
          <a:prstGeom prst="ellipse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707104" y="989798"/>
            <a:ext cx="1299411" cy="1241659"/>
          </a:xfrm>
          <a:prstGeom prst="ellipse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006066" y="3800374"/>
            <a:ext cx="1220804" cy="1127761"/>
          </a:xfrm>
          <a:prstGeom prst="ellipse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61861" y="3800374"/>
            <a:ext cx="1040330" cy="1018673"/>
          </a:xfrm>
          <a:prstGeom prst="ellipse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35874" y="2531444"/>
            <a:ext cx="1144608" cy="1126959"/>
          </a:xfrm>
          <a:prstGeom prst="ellipse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2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432" y="46180"/>
            <a:ext cx="9905998" cy="1478570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WAIT !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1141412" y="1164006"/>
            <a:ext cx="9905999" cy="2441609"/>
          </a:xfrm>
        </p:spPr>
        <p:txBody>
          <a:bodyPr>
            <a:normAutofit/>
          </a:bodyPr>
          <a:lstStyle/>
          <a:p>
            <a:r>
              <a:rPr lang="en-US" dirty="0" smtClean="0"/>
              <a:t>There are </a:t>
            </a:r>
            <a:r>
              <a:rPr lang="en-US" b="1" dirty="0" smtClean="0"/>
              <a:t>NO</a:t>
            </a:r>
            <a:r>
              <a:rPr lang="en-US" dirty="0" smtClean="0"/>
              <a:t> Balance/Deposit to update.</a:t>
            </a:r>
          </a:p>
          <a:p>
            <a:r>
              <a:rPr lang="en-US" dirty="0" smtClean="0"/>
              <a:t>It’s just moving coins.</a:t>
            </a:r>
          </a:p>
          <a:p>
            <a:r>
              <a:rPr lang="en-US" dirty="0" smtClean="0"/>
              <a:t>Resolves </a:t>
            </a:r>
            <a:r>
              <a:rPr lang="en-US" b="1" dirty="0" smtClean="0">
                <a:solidFill>
                  <a:srgbClr val="FF0000"/>
                </a:solidFill>
              </a:rPr>
              <a:t>Double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spending! </a:t>
            </a:r>
          </a:p>
        </p:txBody>
      </p:sp>
      <p:graphicFrame>
        <p:nvGraphicFramePr>
          <p:cNvPr id="4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9423258"/>
              </p:ext>
            </p:extLst>
          </p:nvPr>
        </p:nvGraphicFramePr>
        <p:xfrm>
          <a:off x="5131069" y="2829830"/>
          <a:ext cx="2819400" cy="300983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9800"/>
                <a:gridCol w="939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803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From</a:t>
                      </a:r>
                    </a:p>
                    <a:p>
                      <a:pPr algn="ctr"/>
                      <a:r>
                        <a:rPr lang="en-US" dirty="0" smtClean="0"/>
                        <a:t>Person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Person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Coins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59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59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4459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8207915" y="3143950"/>
            <a:ext cx="2769685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A’s balance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90 + 90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90 -10 = 80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77726" y="4527254"/>
            <a:ext cx="2769685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B’s balance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26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6197" y="3609474"/>
            <a:ext cx="7036067" cy="2407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ORGanizing</a:t>
            </a:r>
            <a:r>
              <a:rPr lang="en-US" dirty="0" smtClean="0"/>
              <a:t> into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2441609"/>
          </a:xfrm>
        </p:spPr>
        <p:txBody>
          <a:bodyPr>
            <a:normAutofit/>
          </a:bodyPr>
          <a:lstStyle/>
          <a:p>
            <a:r>
              <a:rPr lang="en-US" dirty="0" smtClean="0"/>
              <a:t>Why not put do in batch to validate transactions and write into Ledger!</a:t>
            </a:r>
          </a:p>
          <a:p>
            <a:r>
              <a:rPr lang="en-US" dirty="0" smtClean="0"/>
              <a:t>Exactly what is done, pool of transactions are put into Blocks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54216" y="3883378"/>
            <a:ext cx="1578543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T1</a:t>
            </a:r>
            <a:endParaRPr lang="en-US" sz="6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55920" y="4336054"/>
            <a:ext cx="1578543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T2</a:t>
            </a:r>
            <a:endParaRPr lang="en-US" sz="6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5562" y="3984699"/>
            <a:ext cx="1578543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T3</a:t>
            </a:r>
            <a:endParaRPr lang="en-US" sz="6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66197" y="6266046"/>
            <a:ext cx="8381214" cy="28876"/>
          </a:xfrm>
          <a:prstGeom prst="straightConnector1">
            <a:avLst/>
          </a:prstGeom>
          <a:ln w="1270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000648" y="62949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TIME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8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802" y="2331815"/>
            <a:ext cx="9905998" cy="1478570"/>
          </a:xfrm>
        </p:spPr>
        <p:txBody>
          <a:bodyPr/>
          <a:lstStyle/>
          <a:p>
            <a:r>
              <a:rPr lang="en-US" dirty="0" smtClean="0"/>
              <a:t>Demo </a:t>
            </a:r>
            <a:r>
              <a:rPr lang="mr-IN" dirty="0" smtClean="0"/>
              <a:t>–</a:t>
            </a:r>
            <a:r>
              <a:rPr lang="en-US" dirty="0" smtClean="0"/>
              <a:t> https://</a:t>
            </a:r>
            <a:r>
              <a:rPr lang="en-US" dirty="0" err="1" smtClean="0"/>
              <a:t>Blockchain.INFO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8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565" y="2100809"/>
            <a:ext cx="7376945" cy="1478570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TO KEEP IN TRACK,</a:t>
            </a:r>
            <a:br>
              <a:rPr lang="en-US" sz="4400" dirty="0" smtClean="0"/>
            </a:br>
            <a:r>
              <a:rPr lang="en-US" sz="4400" dirty="0" smtClean="0"/>
              <a:t>DROP THE CONVENTIONAL thinking</a:t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73215" y="4369870"/>
            <a:ext cx="14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Non-offensive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220" y="3120517"/>
            <a:ext cx="3330219" cy="24987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94535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nut 12"/>
          <p:cNvSpPr/>
          <p:nvPr/>
        </p:nvSpPr>
        <p:spPr>
          <a:xfrm>
            <a:off x="5802431" y="2608447"/>
            <a:ext cx="1252888" cy="64489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3301466" y="2608447"/>
            <a:ext cx="1386038" cy="64489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BLOCK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1896" y="2752826"/>
            <a:ext cx="2964581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PREVIOUS PREVIOUS BLOCK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46886" y="2752826"/>
            <a:ext cx="2040556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PREVIOUS BLOCK</a:t>
            </a:r>
            <a:endParaRPr lang="en-US"/>
          </a:p>
        </p:txBody>
      </p:sp>
      <p:sp>
        <p:nvSpPr>
          <p:cNvPr id="10" name="Donut 9"/>
          <p:cNvSpPr/>
          <p:nvPr/>
        </p:nvSpPr>
        <p:spPr>
          <a:xfrm>
            <a:off x="8303396" y="2608447"/>
            <a:ext cx="1386038" cy="64489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47851" y="2752826"/>
            <a:ext cx="2040556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NEXT BLOCK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48816" y="2752826"/>
            <a:ext cx="2040556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NEXT NEXT BLOCK</a:t>
            </a:r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920482" y="3966506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FF00"/>
                </a:solidFill>
                <a:latin typeface="Avenir Black" charset="0"/>
                <a:ea typeface="Avenir Black" charset="0"/>
                <a:cs typeface="Avenir Black" charset="0"/>
              </a:rPr>
              <a:t>BLOCKCHAIN </a:t>
            </a:r>
            <a:r>
              <a:rPr lang="mr-IN" b="1" dirty="0" smtClean="0">
                <a:latin typeface="Avenir Black" charset="0"/>
                <a:ea typeface="Avenir Black" charset="0"/>
                <a:cs typeface="Avenir Black" charset="0"/>
              </a:rPr>
              <a:t>–</a:t>
            </a:r>
            <a:r>
              <a:rPr lang="en-US" b="1" dirty="0" smtClean="0">
                <a:latin typeface="Avenir Black" charset="0"/>
                <a:ea typeface="Avenir Black" charset="0"/>
                <a:cs typeface="Avenir Black" charset="0"/>
              </a:rPr>
              <a:t> TADA</a:t>
            </a:r>
            <a:r>
              <a:rPr lang="en-US" b="1" dirty="0" smtClean="0">
                <a:solidFill>
                  <a:srgbClr val="FFFF00"/>
                </a:solidFill>
                <a:latin typeface="Avenir Black" charset="0"/>
                <a:ea typeface="Avenir Black" charset="0"/>
                <a:cs typeface="Avenir Black" charset="0"/>
              </a:rPr>
              <a:t>!!!</a:t>
            </a:r>
            <a:endParaRPr lang="en-US" b="1" dirty="0">
              <a:solidFill>
                <a:srgbClr val="FFFF00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20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nut 12"/>
          <p:cNvSpPr/>
          <p:nvPr/>
        </p:nvSpPr>
        <p:spPr>
          <a:xfrm>
            <a:off x="5660470" y="3282215"/>
            <a:ext cx="1252888" cy="1039527"/>
          </a:xfrm>
          <a:prstGeom prst="donut">
            <a:avLst>
              <a:gd name="adj" fmla="val 20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3159505" y="3493971"/>
            <a:ext cx="1386038" cy="64489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Looking DEEPER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935" y="3638350"/>
            <a:ext cx="2964581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PREVIOUS PREVIOUS BLOCK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04925" y="3638350"/>
            <a:ext cx="2040556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PREVIOUS BLOCK</a:t>
            </a:r>
            <a:endParaRPr lang="en-US"/>
          </a:p>
        </p:txBody>
      </p:sp>
      <p:sp>
        <p:nvSpPr>
          <p:cNvPr id="10" name="Donut 9"/>
          <p:cNvSpPr/>
          <p:nvPr/>
        </p:nvSpPr>
        <p:spPr>
          <a:xfrm>
            <a:off x="8161435" y="3282216"/>
            <a:ext cx="1386038" cy="1039528"/>
          </a:xfrm>
          <a:prstGeom prst="donut">
            <a:avLst>
              <a:gd name="adj" fmla="val 203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17119" y="3161296"/>
            <a:ext cx="2040556" cy="132343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NEXT BLOCK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9006855" y="3638350"/>
            <a:ext cx="2040556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NEXT NEXT BLOCK</a:t>
            </a:r>
            <a:endParaRPr lang="en-US" dirty="0"/>
          </a:p>
        </p:txBody>
      </p:sp>
      <p:sp>
        <p:nvSpPr>
          <p:cNvPr id="3" name="Donut 2"/>
          <p:cNvSpPr/>
          <p:nvPr/>
        </p:nvSpPr>
        <p:spPr>
          <a:xfrm>
            <a:off x="5793620" y="2213811"/>
            <a:ext cx="3418571" cy="3378467"/>
          </a:xfrm>
          <a:prstGeom prst="donut">
            <a:avLst>
              <a:gd name="adj" fmla="val 4985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62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2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anders.com</a:t>
            </a:r>
            <a:r>
              <a:rPr lang="en-US" dirty="0" smtClean="0"/>
              <a:t>/</a:t>
            </a:r>
            <a:r>
              <a:rPr lang="en-US" dirty="0" err="1" smtClean="0"/>
              <a:t>blockchain</a:t>
            </a:r>
            <a:r>
              <a:rPr lang="en-US" dirty="0" smtClean="0"/>
              <a:t>/</a:t>
            </a:r>
            <a:r>
              <a:rPr lang="en-US" dirty="0" err="1" smtClean="0"/>
              <a:t>hash.html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27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Validate a block of transactions.</a:t>
            </a:r>
          </a:p>
          <a:p>
            <a:r>
              <a:rPr lang="en-US" dirty="0" smtClean="0"/>
              <a:t>Validate “next” block chains.</a:t>
            </a:r>
          </a:p>
          <a:p>
            <a:r>
              <a:rPr lang="en-US" dirty="0" smtClean="0"/>
              <a:t>Reward if their validated </a:t>
            </a:r>
            <a:r>
              <a:rPr lang="en-US" dirty="0" err="1" smtClean="0"/>
              <a:t>blockchain</a:t>
            </a:r>
            <a:r>
              <a:rPr lang="en-US" dirty="0" smtClean="0"/>
              <a:t> are written to the ledger (longest). i.e. Proof of work.</a:t>
            </a:r>
          </a:p>
          <a:p>
            <a:r>
              <a:rPr lang="en-US" dirty="0" smtClean="0"/>
              <a:t>Rewards are “out </a:t>
            </a:r>
            <a:r>
              <a:rPr lang="en-US" dirty="0"/>
              <a:t>of thin </a:t>
            </a:r>
            <a:r>
              <a:rPr lang="en-US" dirty="0" smtClean="0"/>
              <a:t>air” coins. Users need to pay miners when Bitcoin/</a:t>
            </a:r>
            <a:r>
              <a:rPr lang="en-US" dirty="0" err="1" smtClean="0"/>
              <a:t>Blockchain</a:t>
            </a:r>
            <a:r>
              <a:rPr lang="en-US" dirty="0" smtClean="0"/>
              <a:t> run out of coins.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depth of moving coins.</a:t>
            </a:r>
          </a:p>
          <a:p>
            <a:r>
              <a:rPr lang="en-US" dirty="0" err="1" smtClean="0"/>
              <a:t>Merkle</a:t>
            </a:r>
            <a:r>
              <a:rPr lang="en-US" dirty="0" smtClean="0"/>
              <a:t> Tree</a:t>
            </a:r>
          </a:p>
          <a:p>
            <a:r>
              <a:rPr lang="en-US" dirty="0" smtClean="0"/>
              <a:t>Data Type ( Timed based distribution )</a:t>
            </a:r>
          </a:p>
          <a:p>
            <a:r>
              <a:rPr lang="en-US" dirty="0" smtClean="0"/>
              <a:t>Transactions</a:t>
            </a:r>
          </a:p>
          <a:p>
            <a:r>
              <a:rPr lang="en-US" dirty="0" smtClean="0"/>
              <a:t>Group signing (</a:t>
            </a:r>
            <a:r>
              <a:rPr lang="en-US" dirty="0" err="1" smtClean="0"/>
              <a:t>Ethereum</a:t>
            </a:r>
            <a:r>
              <a:rPr lang="en-US" dirty="0" smtClean="0"/>
              <a:t>)</a:t>
            </a:r>
          </a:p>
          <a:p>
            <a:r>
              <a:rPr lang="en-US" dirty="0" smtClean="0"/>
              <a:t>Wallets</a:t>
            </a:r>
          </a:p>
          <a:p>
            <a:r>
              <a:rPr lang="en-US" dirty="0" smtClean="0"/>
              <a:t>Many Many more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6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 ?</a:t>
            </a:r>
          </a:p>
          <a:p>
            <a:r>
              <a:rPr lang="en-US" dirty="0" err="1" smtClean="0"/>
              <a:t>Fragen</a:t>
            </a:r>
            <a:r>
              <a:rPr lang="en-US" dirty="0" smtClean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905802" y="2531444"/>
            <a:ext cx="1232034" cy="1193533"/>
          </a:xfrm>
          <a:prstGeom prst="ellipse">
            <a:avLst/>
          </a:prstGeom>
          <a:solidFill>
            <a:srgbClr val="FF0000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1616" y="2801647"/>
            <a:ext cx="118821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SUBJECT A</a:t>
            </a:r>
          </a:p>
          <a:p>
            <a:pPr algn="r"/>
            <a:endParaRPr lang="en-US" dirty="0" smtClean="0">
              <a:solidFill>
                <a:srgbClr val="FF0000"/>
              </a:solidFill>
            </a:endParaRPr>
          </a:p>
          <a:p>
            <a:pPr algn="r"/>
            <a:r>
              <a:rPr lang="en-US" dirty="0" smtClean="0">
                <a:solidFill>
                  <a:srgbClr val="FF0000"/>
                </a:solidFill>
              </a:rPr>
              <a:t>BTC 20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56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25"/>
            <a:ext cx="12192001" cy="68580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905802" y="2531444"/>
            <a:ext cx="1232034" cy="1193533"/>
          </a:xfrm>
          <a:prstGeom prst="ellipse">
            <a:avLst/>
          </a:prstGeom>
          <a:solidFill>
            <a:srgbClr val="FF0000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1616" y="2801647"/>
            <a:ext cx="1188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SUBJECT A</a:t>
            </a:r>
          </a:p>
          <a:p>
            <a:pPr algn="r"/>
            <a:endParaRPr lang="en-US" dirty="0" smtClean="0">
              <a:solidFill>
                <a:srgbClr val="FF0000"/>
              </a:solidFill>
            </a:endParaRPr>
          </a:p>
          <a:p>
            <a:pPr algn="r"/>
            <a:r>
              <a:rPr lang="en-US" dirty="0" smtClean="0">
                <a:solidFill>
                  <a:srgbClr val="FF0000"/>
                </a:solidFill>
              </a:rPr>
              <a:t>BTC 20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268101" y="2300438"/>
            <a:ext cx="1299411" cy="1241659"/>
          </a:xfrm>
          <a:prstGeom prst="ellipse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67512" y="2115772"/>
            <a:ext cx="10486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RECEIVER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27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905802" y="2531444"/>
            <a:ext cx="1232034" cy="1193533"/>
          </a:xfrm>
          <a:prstGeom prst="ellipse">
            <a:avLst/>
          </a:prstGeom>
          <a:solidFill>
            <a:srgbClr val="FF0000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268101" y="2300438"/>
            <a:ext cx="1299411" cy="1241659"/>
          </a:xfrm>
          <a:prstGeom prst="ellipse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7796463" y="1915427"/>
            <a:ext cx="1001028" cy="96253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178392" y="885524"/>
            <a:ext cx="702644" cy="52939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6458553" y="1029903"/>
            <a:ext cx="471636" cy="52939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071486" y="2115772"/>
            <a:ext cx="375386" cy="280919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099099" y="2801647"/>
            <a:ext cx="452623" cy="11962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2" idx="4"/>
          </p:cNvCxnSpPr>
          <p:nvPr/>
        </p:nvCxnSpPr>
        <p:spPr>
          <a:xfrm flipH="1" flipV="1">
            <a:off x="2521819" y="3724977"/>
            <a:ext cx="1" cy="32726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099099" y="4356689"/>
            <a:ext cx="4909120" cy="4251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057373" y="4052237"/>
            <a:ext cx="385010" cy="160074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9249878" y="3429000"/>
            <a:ext cx="317634" cy="2286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23910" y="3158158"/>
            <a:ext cx="4528687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2">
                    <a:lumMod val="75000"/>
                  </a:schemeClr>
                </a:solidFill>
              </a:rPr>
              <a:t>PEER-TO-PEER</a:t>
            </a:r>
            <a:endParaRPr lang="en-US" sz="4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MEASUREMENT (Cryptography)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26658"/>
            <a:ext cx="9905998" cy="4464517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Usage of </a:t>
            </a:r>
            <a:r>
              <a:rPr lang="en-US" b="1" dirty="0" smtClean="0">
                <a:solidFill>
                  <a:schemeClr val="bg1"/>
                </a:solidFill>
              </a:rPr>
              <a:t>PUBLIC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PRIVATE</a:t>
            </a:r>
            <a:r>
              <a:rPr lang="en-US" dirty="0" smtClean="0">
                <a:solidFill>
                  <a:schemeClr val="bg1"/>
                </a:solidFill>
              </a:rPr>
              <a:t> key.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PUBLIC key = to </a:t>
            </a:r>
            <a:r>
              <a:rPr lang="en-US" dirty="0" smtClean="0">
                <a:solidFill>
                  <a:srgbClr val="92D050"/>
                </a:solidFill>
              </a:rPr>
              <a:t>unlock</a:t>
            </a:r>
            <a:r>
              <a:rPr lang="en-US" dirty="0" smtClean="0">
                <a:solidFill>
                  <a:schemeClr val="bg1"/>
                </a:solidFill>
              </a:rPr>
              <a:t> the </a:t>
            </a:r>
            <a:r>
              <a:rPr lang="en-US" b="1" dirty="0" smtClean="0">
                <a:solidFill>
                  <a:schemeClr val="bg1"/>
                </a:solidFill>
              </a:rPr>
              <a:t>Message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PRIVATE key = to </a:t>
            </a:r>
            <a:r>
              <a:rPr lang="en-US" dirty="0" smtClean="0">
                <a:solidFill>
                  <a:srgbClr val="FF0000"/>
                </a:solidFill>
              </a:rPr>
              <a:t>lock</a:t>
            </a:r>
            <a:r>
              <a:rPr lang="en-US" dirty="0" smtClean="0">
                <a:solidFill>
                  <a:schemeClr val="bg1"/>
                </a:solidFill>
              </a:rPr>
              <a:t> the </a:t>
            </a:r>
            <a:r>
              <a:rPr lang="en-US" b="1" dirty="0" smtClean="0">
                <a:solidFill>
                  <a:schemeClr val="bg1"/>
                </a:solidFill>
              </a:rPr>
              <a:t>Message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Message</a:t>
            </a:r>
            <a:r>
              <a:rPr lang="en-US" dirty="0" smtClean="0">
                <a:solidFill>
                  <a:schemeClr val="bg1"/>
                </a:solidFill>
              </a:rPr>
              <a:t> = data/treasure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If you can decrypt the message encrypted with the PRIVATE KEY using the PUBLIC KEY, means that the message has not been tempered.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 is paired, both can work the other way.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393" y="2097088"/>
            <a:ext cx="3019746" cy="26444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627" y="3188851"/>
            <a:ext cx="1376648" cy="13766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002" y="2267518"/>
            <a:ext cx="1449405" cy="144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3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RECIpient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3349591"/>
            <a:ext cx="9905999" cy="2441609"/>
          </a:xfrm>
        </p:spPr>
        <p:txBody>
          <a:bodyPr/>
          <a:lstStyle/>
          <a:p>
            <a:r>
              <a:rPr lang="en-US" dirty="0" smtClean="0"/>
              <a:t>Public/Address are generated </a:t>
            </a:r>
            <a:r>
              <a:rPr lang="en-US" b="1" dirty="0" smtClean="0"/>
              <a:t>one way</a:t>
            </a:r>
            <a:r>
              <a:rPr lang="en-US" dirty="0" smtClean="0"/>
              <a:t>, so never lose the private key !</a:t>
            </a:r>
          </a:p>
          <a:p>
            <a:r>
              <a:rPr lang="en-US" dirty="0" smtClean="0"/>
              <a:t>This address is like </a:t>
            </a:r>
            <a:r>
              <a:rPr lang="en-US" dirty="0" err="1" smtClean="0"/>
              <a:t>Paypal</a:t>
            </a:r>
            <a:r>
              <a:rPr lang="en-US" dirty="0" smtClean="0"/>
              <a:t> account (unique per user)</a:t>
            </a:r>
          </a:p>
          <a:p>
            <a:r>
              <a:rPr lang="en-US" dirty="0" smtClean="0"/>
              <a:t>A to B, means “Address of A” to “Address of B”</a:t>
            </a:r>
          </a:p>
          <a:p>
            <a:r>
              <a:rPr lang="en-US" dirty="0" smtClean="0"/>
              <a:t>Private keys generated are unique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8789" y="2329315"/>
            <a:ext cx="81277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2">
                    <a:lumMod val="75000"/>
                  </a:schemeClr>
                </a:solidFill>
              </a:rPr>
              <a:t>Private key</a:t>
            </a:r>
            <a:r>
              <a:rPr lang="en-US" sz="3200"/>
              <a:t> </a:t>
            </a:r>
            <a:r>
              <a:rPr lang="en-US" sz="3200">
                <a:solidFill>
                  <a:schemeClr val="accent3">
                    <a:lumMod val="75000"/>
                  </a:schemeClr>
                </a:solidFill>
              </a:rPr>
              <a:t>=&gt;</a:t>
            </a:r>
            <a:r>
              <a:rPr lang="en-US" sz="3200"/>
              <a:t> </a:t>
            </a:r>
            <a:r>
              <a:rPr lang="en-US" sz="3200" b="1">
                <a:solidFill>
                  <a:schemeClr val="bg2">
                    <a:lumMod val="75000"/>
                  </a:schemeClr>
                </a:solidFill>
              </a:rPr>
              <a:t>Public key</a:t>
            </a:r>
            <a:r>
              <a:rPr lang="en-US" sz="320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3200">
                <a:solidFill>
                  <a:schemeClr val="accent3">
                    <a:lumMod val="75000"/>
                  </a:schemeClr>
                </a:solidFill>
              </a:rPr>
              <a:t>=&gt;</a:t>
            </a:r>
            <a:r>
              <a:rPr lang="en-US" sz="3200"/>
              <a:t> </a:t>
            </a:r>
            <a:r>
              <a:rPr lang="en-US" sz="3200" b="1" smtClean="0">
                <a:solidFill>
                  <a:schemeClr val="bg2">
                    <a:lumMod val="75000"/>
                  </a:schemeClr>
                </a:solidFill>
              </a:rPr>
              <a:t>Address</a:t>
            </a:r>
            <a:endParaRPr lang="en-US" sz="3200" b="1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80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1413" y="1684421"/>
            <a:ext cx="8830360" cy="2194560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8806" y="2188504"/>
            <a:ext cx="185204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Create Message Transfer </a:t>
            </a:r>
            <a:r>
              <a:rPr lang="en-US" dirty="0" smtClean="0">
                <a:solidFill>
                  <a:schemeClr val="bg1"/>
                </a:solidFill>
              </a:rPr>
              <a:t>20 BTC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1413" y="1774596"/>
            <a:ext cx="253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2">
                    <a:lumMod val="75000"/>
                  </a:schemeClr>
                </a:solidFill>
              </a:rPr>
              <a:t>Address A</a:t>
            </a:r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792" y="2184845"/>
            <a:ext cx="1765417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**Encrypt SHA256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4" idx="3"/>
            <a:endCxn id="9" idx="1"/>
          </p:cNvCxnSpPr>
          <p:nvPr/>
        </p:nvCxnSpPr>
        <p:spPr>
          <a:xfrm flipV="1">
            <a:off x="3060850" y="2508011"/>
            <a:ext cx="901942" cy="365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11230" y="2184846"/>
            <a:ext cx="185204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Encrypt with PRIVATE KEY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9" idx="3"/>
          </p:cNvCxnSpPr>
          <p:nvPr/>
        </p:nvCxnSpPr>
        <p:spPr>
          <a:xfrm>
            <a:off x="5728209" y="2508011"/>
            <a:ext cx="983021" cy="5445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047" y="1684421"/>
            <a:ext cx="1449405" cy="14494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964581" y="3281296"/>
            <a:ext cx="433136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0" cmpd="thickThin">
            <a:solidFill>
              <a:srgbClr val="C00000"/>
            </a:solidFill>
            <a:prstDash val="sysDash"/>
            <a:bevel/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C00000"/>
                </a:solidFill>
              </a:rPr>
              <a:t>SIGNATURE</a:t>
            </a:r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endCxn id="17" idx="3"/>
          </p:cNvCxnSpPr>
          <p:nvPr/>
        </p:nvCxnSpPr>
        <p:spPr>
          <a:xfrm flipH="1">
            <a:off x="7295949" y="2831177"/>
            <a:ext cx="341304" cy="634785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3039" y="3957288"/>
            <a:ext cx="39271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SIGNATURE + MESSAGE + PUBLIC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9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905802" y="2531444"/>
            <a:ext cx="1232034" cy="1193533"/>
          </a:xfrm>
          <a:prstGeom prst="ellipse">
            <a:avLst/>
          </a:prstGeom>
          <a:solidFill>
            <a:srgbClr val="FF0000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268101" y="2300438"/>
            <a:ext cx="1299411" cy="1241659"/>
          </a:xfrm>
          <a:prstGeom prst="ellipse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7796463" y="1915427"/>
            <a:ext cx="1001028" cy="96253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178392" y="885524"/>
            <a:ext cx="702644" cy="52939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6458553" y="1029903"/>
            <a:ext cx="471636" cy="52939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071486" y="2115772"/>
            <a:ext cx="375386" cy="280919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099099" y="2801647"/>
            <a:ext cx="452623" cy="11962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2" idx="4"/>
          </p:cNvCxnSpPr>
          <p:nvPr/>
        </p:nvCxnSpPr>
        <p:spPr>
          <a:xfrm flipH="1" flipV="1">
            <a:off x="2521819" y="3724977"/>
            <a:ext cx="1" cy="32726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099099" y="4356689"/>
            <a:ext cx="4909120" cy="4251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057373" y="4052237"/>
            <a:ext cx="385010" cy="160074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9249878" y="3429000"/>
            <a:ext cx="317634" cy="2286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25410" y="3234882"/>
            <a:ext cx="4957010" cy="830997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SIGNATURE + MESSAGE + PUBLIC KEY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1531</TotalTime>
  <Words>479</Words>
  <Application>Microsoft Macintosh PowerPoint</Application>
  <PresentationFormat>Widescreen</PresentationFormat>
  <Paragraphs>124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Avenir Black</vt:lpstr>
      <vt:lpstr>Calibri</vt:lpstr>
      <vt:lpstr>Mangal</vt:lpstr>
      <vt:lpstr>Trebuchet MS</vt:lpstr>
      <vt:lpstr>Tw Cen MT</vt:lpstr>
      <vt:lpstr>Arial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SECURITY MEASUREMENT (Cryptography)</vt:lpstr>
      <vt:lpstr>RECIpient</vt:lpstr>
      <vt:lpstr>TRANSFER</vt:lpstr>
      <vt:lpstr>PowerPoint Presentation</vt:lpstr>
      <vt:lpstr>TRANSFER</vt:lpstr>
      <vt:lpstr>WRITE TO THE LEDGER</vt:lpstr>
      <vt:lpstr>Ledger EXIST, WHY DOUBLE TO WORK ?</vt:lpstr>
      <vt:lpstr>PowerPoint Presentation</vt:lpstr>
      <vt:lpstr>WAIT !</vt:lpstr>
      <vt:lpstr>ORGanizing into Blocks</vt:lpstr>
      <vt:lpstr>Demo – https://Blockchain.INFO</vt:lpstr>
      <vt:lpstr>TO KEEP IN TRACK, DROP THE CONVENTIONAL thinking </vt:lpstr>
      <vt:lpstr>UNDERSTANDING THE BLOCK</vt:lpstr>
      <vt:lpstr>Looking DEEPER</vt:lpstr>
      <vt:lpstr>DEMO TIME</vt:lpstr>
      <vt:lpstr>Miners</vt:lpstr>
      <vt:lpstr>UNEXPLAINED</vt:lpstr>
      <vt:lpstr>END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Microsoft Office User</dc:creator>
  <cp:lastModifiedBy>Microsoft Office User</cp:lastModifiedBy>
  <cp:revision>103</cp:revision>
  <dcterms:created xsi:type="dcterms:W3CDTF">2017-11-15T00:02:56Z</dcterms:created>
  <dcterms:modified xsi:type="dcterms:W3CDTF">2017-11-16T01:34:52Z</dcterms:modified>
</cp:coreProperties>
</file>