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97" r:id="rId6"/>
    <p:sldId id="260" r:id="rId7"/>
    <p:sldId id="261" r:id="rId8"/>
    <p:sldId id="298" r:id="rId9"/>
    <p:sldId id="262" r:id="rId10"/>
    <p:sldId id="264" r:id="rId11"/>
    <p:sldId id="263" r:id="rId12"/>
    <p:sldId id="280" r:id="rId13"/>
    <p:sldId id="265" r:id="rId14"/>
    <p:sldId id="266" r:id="rId15"/>
    <p:sldId id="270" r:id="rId16"/>
    <p:sldId id="305" r:id="rId17"/>
    <p:sldId id="306" r:id="rId18"/>
    <p:sldId id="271" r:id="rId19"/>
    <p:sldId id="272" r:id="rId20"/>
    <p:sldId id="273" r:id="rId21"/>
    <p:sldId id="315" r:id="rId22"/>
    <p:sldId id="274" r:id="rId23"/>
    <p:sldId id="275" r:id="rId24"/>
    <p:sldId id="302" r:id="rId25"/>
    <p:sldId id="301" r:id="rId26"/>
    <p:sldId id="299" r:id="rId27"/>
    <p:sldId id="311" r:id="rId28"/>
    <p:sldId id="312" r:id="rId29"/>
    <p:sldId id="284" r:id="rId30"/>
    <p:sldId id="317" r:id="rId31"/>
    <p:sldId id="285" r:id="rId32"/>
    <p:sldId id="313" r:id="rId33"/>
    <p:sldId id="276" r:id="rId34"/>
    <p:sldId id="277" r:id="rId35"/>
    <p:sldId id="316" r:id="rId36"/>
    <p:sldId id="296" r:id="rId37"/>
    <p:sldId id="278" r:id="rId38"/>
    <p:sldId id="279" r:id="rId39"/>
    <p:sldId id="307" r:id="rId40"/>
    <p:sldId id="281" r:id="rId41"/>
    <p:sldId id="282" r:id="rId42"/>
    <p:sldId id="304" r:id="rId43"/>
    <p:sldId id="286" r:id="rId44"/>
    <p:sldId id="308" r:id="rId45"/>
    <p:sldId id="310" r:id="rId46"/>
    <p:sldId id="291" r:id="rId47"/>
    <p:sldId id="294" r:id="rId48"/>
    <p:sldId id="293" r:id="rId49"/>
    <p:sldId id="295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4B2C7-B224-2E4B-9135-2E4C76C4C58D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95D14-7B43-7E4C-A00D-757C15727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8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.akka.io/docs/akka/2.5/testing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Parallelism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r-IN" dirty="0" smtClean="0"/>
              <a:t>–</a:t>
            </a:r>
            <a:r>
              <a:rPr lang="en-US" dirty="0" smtClean="0"/>
              <a:t>2018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7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Scala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 (You now have this in Java 9)</a:t>
            </a:r>
          </a:p>
          <a:p>
            <a:r>
              <a:rPr lang="en-US" dirty="0" smtClean="0"/>
              <a:t>Object Oriented and Functional Programming</a:t>
            </a:r>
          </a:p>
          <a:p>
            <a:r>
              <a:rPr lang="en-US" dirty="0" smtClean="0"/>
              <a:t>A layer on top on Java </a:t>
            </a:r>
            <a:r>
              <a:rPr lang="en-US" dirty="0" smtClean="0">
                <a:sym typeface="Wingdings" panose="05000000000000000000" pitchFamily="2" charset="2"/>
              </a:rPr>
              <a:t> Java Bytecodes.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Partially similar to </a:t>
            </a:r>
            <a:r>
              <a:rPr lang="en-US" dirty="0" err="1" smtClean="0">
                <a:sym typeface="Wingdings" panose="05000000000000000000" pitchFamily="2" charset="2"/>
              </a:rPr>
              <a:t>Kotlin</a:t>
            </a:r>
            <a:r>
              <a:rPr lang="en-US" dirty="0" smtClean="0">
                <a:sym typeface="Wingdings" panose="05000000000000000000" pitchFamily="2" charset="2"/>
              </a:rPr>
              <a:t> with totally different goal. </a:t>
            </a:r>
          </a:p>
        </p:txBody>
      </p:sp>
    </p:spTree>
    <p:extLst>
      <p:ext uri="{BB962C8B-B14F-4D97-AF65-F5344CB8AC3E}">
        <p14:creationId xmlns:p14="http://schemas.microsoft.com/office/powerpoint/2010/main" val="256341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I: Immutability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Programming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1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18712" y="2472744"/>
            <a:ext cx="10554574" cy="3386054"/>
          </a:xfrm>
        </p:spPr>
        <p:txBody>
          <a:bodyPr/>
          <a:lstStyle/>
          <a:p>
            <a:r>
              <a:rPr lang="en-US" dirty="0" smtClean="0"/>
              <a:t>Stick with Constants.</a:t>
            </a:r>
          </a:p>
          <a:p>
            <a:r>
              <a:rPr lang="en-US" dirty="0" smtClean="0"/>
              <a:t>Avoid mutable state. **</a:t>
            </a:r>
          </a:p>
          <a:p>
            <a:pPr lvl="1"/>
            <a:r>
              <a:rPr lang="en-US" dirty="0" smtClean="0"/>
              <a:t>Builder Pattern.</a:t>
            </a:r>
          </a:p>
          <a:p>
            <a:pPr lvl="1"/>
            <a:r>
              <a:rPr lang="en-US" dirty="0" smtClean="0"/>
              <a:t>Functional Programming / Lambda / </a:t>
            </a:r>
            <a:r>
              <a:rPr lang="en-US" dirty="0" err="1" smtClean="0"/>
              <a:t>LinQ</a:t>
            </a:r>
            <a:r>
              <a:rPr lang="en-US" dirty="0" smtClean="0"/>
              <a:t> / Streams(Java 8 above)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Create new instances for modified data.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** Mutable are welcomed if codes does not produce side-effects. How can you be sure ?</a:t>
            </a:r>
          </a:p>
        </p:txBody>
      </p:sp>
    </p:spTree>
    <p:extLst>
      <p:ext uri="{BB962C8B-B14F-4D97-AF65-F5344CB8AC3E}">
        <p14:creationId xmlns:p14="http://schemas.microsoft.com/office/powerpoint/2010/main" val="427457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Something you can achieve with a Builder Pattern.</a:t>
            </a:r>
          </a:p>
        </p:txBody>
      </p:sp>
    </p:spTree>
    <p:extLst>
      <p:ext uri="{BB962C8B-B14F-4D97-AF65-F5344CB8AC3E}">
        <p14:creationId xmlns:p14="http://schemas.microsoft.com/office/powerpoint/2010/main" val="13625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II: 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thread within a </a:t>
            </a:r>
            <a:r>
              <a:rPr lang="en-US" dirty="0"/>
              <a:t>thread within a thread within a thread within a thread within a thread within a thread within a thread within a thread within a thread within a thread within a thread </a:t>
            </a:r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0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hierarchy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069553"/>
          </a:xfrm>
        </p:spPr>
        <p:txBody>
          <a:bodyPr>
            <a:normAutofit/>
          </a:bodyPr>
          <a:lstStyle/>
          <a:p>
            <a:r>
              <a:rPr lang="en-US" dirty="0" smtClean="0"/>
              <a:t>Pass data, not sharing instances.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Take note on immutable sharing from parent.</a:t>
            </a:r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4098" name="Picture 2" descr="box diagram of the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4" y="2942018"/>
            <a:ext cx="6267450" cy="3552825"/>
          </a:xfrm>
          <a:prstGeom prst="rect">
            <a:avLst/>
          </a:prstGeom>
          <a:solidFill>
            <a:schemeClr val="tx1">
              <a:alpha val="66000"/>
            </a:schemeClr>
          </a:solidFill>
          <a:effectLst>
            <a:outerShdw blurRad="228600" dir="600000" algn="ctr" rotWithShape="0">
              <a:schemeClr val="tx1">
                <a:alpha val="17000"/>
              </a:scheme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698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</a:t>
            </a:r>
            <a:r>
              <a:rPr lang="en-US" dirty="0" smtClean="0"/>
              <a:t>III: Message Queue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The forth dimension</a:t>
            </a:r>
          </a:p>
        </p:txBody>
      </p:sp>
    </p:spTree>
    <p:extLst>
      <p:ext uri="{BB962C8B-B14F-4D97-AF65-F5344CB8AC3E}">
        <p14:creationId xmlns:p14="http://schemas.microsoft.com/office/powerpoint/2010/main" val="58614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Mailboxes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/ Prioritization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Timeout</a:t>
            </a:r>
          </a:p>
          <a:p>
            <a:r>
              <a:rPr lang="en-US" dirty="0" err="1">
                <a:sym typeface="Wingdings" panose="05000000000000000000" pitchFamily="2" charset="2"/>
              </a:rPr>
              <a:t>Akka</a:t>
            </a:r>
            <a:r>
              <a:rPr lang="en-US" dirty="0">
                <a:sym typeface="Wingdings" panose="05000000000000000000" pitchFamily="2" charset="2"/>
              </a:rPr>
              <a:t> Streams **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Persistence / Durable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Backpressure</a:t>
            </a:r>
          </a:p>
          <a:p>
            <a:r>
              <a:rPr lang="en-US" dirty="0" smtClean="0"/>
              <a:t>Default: </a:t>
            </a:r>
            <a:r>
              <a:rPr lang="en-US" dirty="0" err="1" smtClean="0"/>
              <a:t>ConcurrentLinkedQueue</a:t>
            </a:r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1028" name="Picture 4" descr="https://vichargrave.github.io/assets/img/producer-consumer-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5" y="2563147"/>
            <a:ext cx="70485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3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</a:t>
            </a:r>
            <a:r>
              <a:rPr lang="en-US" dirty="0" smtClean="0"/>
              <a:t>IV: Futures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The forth dimension</a:t>
            </a:r>
          </a:p>
        </p:txBody>
      </p:sp>
    </p:spTree>
    <p:extLst>
      <p:ext uri="{BB962C8B-B14F-4D97-AF65-F5344CB8AC3E}">
        <p14:creationId xmlns:p14="http://schemas.microsoft.com/office/powerpoint/2010/main" val="21702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attitude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Fire-and-forget / 1-way.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Non-blocking.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Promises. Being called.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Futures. Response = Either, Success/Failure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Java: Callable**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** To verify on Java Future vs Scala Futures</a:t>
            </a:r>
          </a:p>
        </p:txBody>
      </p:sp>
      <p:pic>
        <p:nvPicPr>
          <p:cNvPr id="5122" name="Picture 2" descr="exceptions cannot propagate between different threa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721" y="2774084"/>
            <a:ext cx="4048125" cy="3390900"/>
          </a:xfrm>
          <a:prstGeom prst="rect">
            <a:avLst/>
          </a:prstGeom>
          <a:solidFill>
            <a:schemeClr val="tx1">
              <a:alpha val="52000"/>
            </a:schemeClr>
          </a:solidFill>
          <a:effectLst>
            <a:outerShdw blurRad="215900" dist="50800" dir="5400000" algn="ctr" rotWithShape="0">
              <a:schemeClr val="tx1">
                <a:alpha val="43000"/>
              </a:scheme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9839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563" y="348714"/>
            <a:ext cx="10571998" cy="970450"/>
          </a:xfrm>
        </p:spPr>
        <p:txBody>
          <a:bodyPr/>
          <a:lstStyle/>
          <a:p>
            <a:r>
              <a:rPr lang="en-US" b="0" dirty="0" smtClean="0"/>
              <a:t>Disclaimer</a:t>
            </a:r>
            <a:endParaRPr lang="en-US" dirty="0"/>
          </a:p>
        </p:txBody>
      </p:sp>
      <p:pic>
        <p:nvPicPr>
          <p:cNvPr id="2050" name="Picture 2" descr="Image result for at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1" y="2922563"/>
            <a:ext cx="2095500" cy="2390775"/>
          </a:xfrm>
          <a:prstGeom prst="rect">
            <a:avLst/>
          </a:prstGeom>
          <a:solidFill>
            <a:schemeClr val="tx1">
              <a:alpha val="47000"/>
            </a:schemeClr>
          </a:solidFill>
          <a:effectLst>
            <a:outerShdw blurRad="50800" dist="12700" dir="2940000" sx="109000" sy="109000" algn="ctr" rotWithShape="0">
              <a:srgbClr val="000000">
                <a:alpha val="43137"/>
              </a:srgbClr>
            </a:outerShdw>
          </a:effectLst>
          <a:extLst/>
        </p:spPr>
      </p:pic>
      <p:sp>
        <p:nvSpPr>
          <p:cNvPr id="6" name="TextBox 5"/>
          <p:cNvSpPr txBox="1"/>
          <p:nvPr/>
        </p:nvSpPr>
        <p:spPr>
          <a:xfrm>
            <a:off x="4494728" y="3052293"/>
            <a:ext cx="7209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…the </a:t>
            </a:r>
            <a:r>
              <a:rPr lang="en-US" i="1" dirty="0"/>
              <a:t>Bohr model is still commonly taught to introduce students to quantum mechanics or energy level diagrams before moving on to the more accurate, but more complex, valence shell atom. </a:t>
            </a:r>
          </a:p>
        </p:txBody>
      </p:sp>
    </p:spTree>
    <p:extLst>
      <p:ext uri="{BB962C8B-B14F-4D97-AF65-F5344CB8AC3E}">
        <p14:creationId xmlns:p14="http://schemas.microsoft.com/office/powerpoint/2010/main" val="297136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ym typeface="Wingdings" panose="05000000000000000000" pitchFamily="2" charset="2"/>
              </a:rPr>
              <a:t>Mom</a:t>
            </a:r>
            <a:r>
              <a:rPr lang="en-US" dirty="0">
                <a:sym typeface="Wingdings" panose="05000000000000000000" pitchFamily="2" charset="2"/>
              </a:rPr>
              <a:t>: Bring out the trash !</a:t>
            </a:r>
          </a:p>
          <a:p>
            <a:r>
              <a:rPr lang="en-US" b="1" dirty="0">
                <a:sym typeface="Wingdings" panose="05000000000000000000" pitchFamily="2" charset="2"/>
              </a:rPr>
              <a:t>Me</a:t>
            </a:r>
            <a:r>
              <a:rPr lang="en-US" dirty="0">
                <a:sym typeface="Wingdings" panose="05000000000000000000" pitchFamily="2" charset="2"/>
              </a:rPr>
              <a:t>: Later la.</a:t>
            </a:r>
          </a:p>
        </p:txBody>
      </p:sp>
    </p:spTree>
    <p:extLst>
      <p:ext uri="{BB962C8B-B14F-4D97-AF65-F5344CB8AC3E}">
        <p14:creationId xmlns:p14="http://schemas.microsoft.com/office/powerpoint/2010/main" val="163152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59791" y="2082018"/>
            <a:ext cx="1181476" cy="114865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/User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79087" y="3663063"/>
            <a:ext cx="1467728" cy="139115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Ticket Seller Creator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16665" y="3663063"/>
            <a:ext cx="1467728" cy="1391152"/>
          </a:xfrm>
          <a:prstGeom prst="ellipse">
            <a:avLst/>
          </a:prstGeom>
          <a:solidFill>
            <a:schemeClr val="accent4">
              <a:lumMod val="75000"/>
              <a:alpha val="3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Ticket Seller Creator</a:t>
            </a:r>
          </a:p>
        </p:txBody>
      </p:sp>
      <p:sp>
        <p:nvSpPr>
          <p:cNvPr id="9" name="Oval 8"/>
          <p:cNvSpPr/>
          <p:nvPr/>
        </p:nvSpPr>
        <p:spPr>
          <a:xfrm>
            <a:off x="7254243" y="3663063"/>
            <a:ext cx="1467728" cy="1391152"/>
          </a:xfrm>
          <a:prstGeom prst="ellipse">
            <a:avLst/>
          </a:prstGeom>
          <a:solidFill>
            <a:schemeClr val="accent4">
              <a:lumMod val="75000"/>
              <a:alpha val="3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Ticket Seller Creator</a:t>
            </a:r>
          </a:p>
        </p:txBody>
      </p:sp>
      <p:cxnSp>
        <p:nvCxnSpPr>
          <p:cNvPr id="5684" name="Straight Connector 5683"/>
          <p:cNvCxnSpPr>
            <a:stCxn id="7" idx="0"/>
            <a:endCxn id="6" idx="4"/>
          </p:cNvCxnSpPr>
          <p:nvPr/>
        </p:nvCxnSpPr>
        <p:spPr>
          <a:xfrm flipV="1">
            <a:off x="3912951" y="3230675"/>
            <a:ext cx="2037578" cy="43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Connector 630"/>
          <p:cNvCxnSpPr>
            <a:stCxn id="8" idx="0"/>
            <a:endCxn id="6" idx="4"/>
          </p:cNvCxnSpPr>
          <p:nvPr/>
        </p:nvCxnSpPr>
        <p:spPr>
          <a:xfrm flipV="1">
            <a:off x="5950529" y="3230675"/>
            <a:ext cx="0" cy="43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/>
          <p:cNvCxnSpPr>
            <a:stCxn id="9" idx="0"/>
            <a:endCxn id="6" idx="4"/>
          </p:cNvCxnSpPr>
          <p:nvPr/>
        </p:nvCxnSpPr>
        <p:spPr>
          <a:xfrm flipH="1" flipV="1">
            <a:off x="5950529" y="3230675"/>
            <a:ext cx="2037578" cy="43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Oval 636"/>
          <p:cNvSpPr/>
          <p:nvPr/>
        </p:nvSpPr>
        <p:spPr>
          <a:xfrm>
            <a:off x="3179087" y="5212912"/>
            <a:ext cx="1467728" cy="139115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Ticket Seller</a:t>
            </a:r>
            <a:endParaRPr lang="en-US" dirty="0"/>
          </a:p>
        </p:txBody>
      </p:sp>
      <p:cxnSp>
        <p:nvCxnSpPr>
          <p:cNvPr id="638" name="Straight Connector 637"/>
          <p:cNvCxnSpPr>
            <a:stCxn id="637" idx="0"/>
            <a:endCxn id="7" idx="4"/>
          </p:cNvCxnSpPr>
          <p:nvPr/>
        </p:nvCxnSpPr>
        <p:spPr>
          <a:xfrm flipV="1">
            <a:off x="3912951" y="5054215"/>
            <a:ext cx="0" cy="158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Oval 641"/>
          <p:cNvSpPr/>
          <p:nvPr/>
        </p:nvSpPr>
        <p:spPr>
          <a:xfrm>
            <a:off x="5216665" y="5212912"/>
            <a:ext cx="1467728" cy="1391152"/>
          </a:xfrm>
          <a:prstGeom prst="ellipse">
            <a:avLst/>
          </a:prstGeom>
          <a:solidFill>
            <a:schemeClr val="accent4">
              <a:lumMod val="75000"/>
              <a:alpha val="3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Ticket Seller</a:t>
            </a:r>
            <a:endParaRPr lang="en-US" dirty="0"/>
          </a:p>
        </p:txBody>
      </p:sp>
      <p:cxnSp>
        <p:nvCxnSpPr>
          <p:cNvPr id="643" name="Straight Connector 642"/>
          <p:cNvCxnSpPr>
            <a:stCxn id="642" idx="0"/>
            <a:endCxn id="8" idx="4"/>
          </p:cNvCxnSpPr>
          <p:nvPr/>
        </p:nvCxnSpPr>
        <p:spPr>
          <a:xfrm flipV="1">
            <a:off x="5950529" y="5054215"/>
            <a:ext cx="0" cy="158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Oval 645"/>
          <p:cNvSpPr/>
          <p:nvPr/>
        </p:nvSpPr>
        <p:spPr>
          <a:xfrm>
            <a:off x="7254242" y="5212912"/>
            <a:ext cx="1467728" cy="1391152"/>
          </a:xfrm>
          <a:prstGeom prst="ellipse">
            <a:avLst/>
          </a:prstGeom>
          <a:solidFill>
            <a:schemeClr val="accent4">
              <a:lumMod val="75000"/>
              <a:alpha val="3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Ticket Seller</a:t>
            </a:r>
            <a:endParaRPr lang="en-US" dirty="0"/>
          </a:p>
        </p:txBody>
      </p:sp>
      <p:cxnSp>
        <p:nvCxnSpPr>
          <p:cNvPr id="647" name="Straight Connector 646"/>
          <p:cNvCxnSpPr>
            <a:stCxn id="646" idx="0"/>
            <a:endCxn id="9" idx="4"/>
          </p:cNvCxnSpPr>
          <p:nvPr/>
        </p:nvCxnSpPr>
        <p:spPr>
          <a:xfrm flipV="1">
            <a:off x="7988106" y="5054215"/>
            <a:ext cx="1" cy="158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7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IV: Let It Crash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I don’t care, I love it!</a:t>
            </a:r>
          </a:p>
        </p:txBody>
      </p:sp>
    </p:spTree>
    <p:extLst>
      <p:ext uri="{BB962C8B-B14F-4D97-AF65-F5344CB8AC3E}">
        <p14:creationId xmlns:p14="http://schemas.microsoft.com/office/powerpoint/2010/main" val="163298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Erlang’s</a:t>
            </a:r>
            <a:r>
              <a:rPr lang="en-US" dirty="0" smtClean="0"/>
              <a:t> - Philosophy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it crash.</a:t>
            </a:r>
          </a:p>
          <a:p>
            <a:r>
              <a:rPr lang="en-US" dirty="0" smtClean="0"/>
              <a:t>Deal your own </a:t>
            </a:r>
            <a:r>
              <a:rPr lang="en-US" dirty="0" err="1" smtClean="0"/>
              <a:t>sh</a:t>
            </a:r>
            <a:r>
              <a:rPr lang="en-US" dirty="0" smtClean="0"/>
              <a:t>*t before hand.</a:t>
            </a:r>
          </a:p>
          <a:p>
            <a:r>
              <a:rPr lang="en-US" dirty="0" smtClean="0"/>
              <a:t>Start dealing with codes without checked exception. E.g. </a:t>
            </a:r>
            <a:r>
              <a:rPr lang="en-US" dirty="0" err="1" smtClean="0"/>
              <a:t>FileNotFound</a:t>
            </a:r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Logs.</a:t>
            </a:r>
          </a:p>
        </p:txBody>
      </p:sp>
    </p:spTree>
    <p:extLst>
      <p:ext uri="{BB962C8B-B14F-4D97-AF65-F5344CB8AC3E}">
        <p14:creationId xmlns:p14="http://schemas.microsoft.com/office/powerpoint/2010/main" val="42546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Start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Processing it downstream.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Database is down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Stop processing and log 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Retry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Can your process be restarted 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Switch Database</a:t>
            </a:r>
          </a:p>
        </p:txBody>
      </p:sp>
    </p:spTree>
    <p:extLst>
      <p:ext uri="{BB962C8B-B14F-4D97-AF65-F5344CB8AC3E}">
        <p14:creationId xmlns:p14="http://schemas.microsoft.com/office/powerpoint/2010/main" val="257861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ym typeface="Wingdings" panose="05000000000000000000" pitchFamily="2" charset="2"/>
              </a:rPr>
              <a:t>Deal with it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9744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– Not covered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  <a:hlinkClick r:id="rId2"/>
              </a:rPr>
              <a:t>https://doc.akka.io/docs/akka/2.5/testing.html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178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ym typeface="Wingdings" panose="05000000000000000000" pitchFamily="2" charset="2"/>
              </a:rPr>
              <a:t>Jconsole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Kamon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2374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Thread importance ?</a:t>
            </a:r>
          </a:p>
        </p:txBody>
      </p:sp>
    </p:spTree>
    <p:extLst>
      <p:ext uri="{BB962C8B-B14F-4D97-AF65-F5344CB8AC3E}">
        <p14:creationId xmlns:p14="http://schemas.microsoft.com/office/powerpoint/2010/main" val="13465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Threading plays a very important role in mechanics</a:t>
            </a:r>
          </a:p>
        </p:txBody>
      </p:sp>
      <p:pic>
        <p:nvPicPr>
          <p:cNvPr id="6146" name="Picture 2" descr="Image result for lego robo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045" y="2617742"/>
            <a:ext cx="3590925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8918507" y="2222287"/>
            <a:ext cx="0" cy="81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98786" y="202499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151177" y="4984124"/>
            <a:ext cx="2147609" cy="1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16841" y="4621232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Light sensor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95493" y="5718220"/>
            <a:ext cx="2253803" cy="14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16841" y="553355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Motors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9208394" y="3594430"/>
            <a:ext cx="1957589" cy="81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668501" y="3222800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Gyroscope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Non-blocking I/O</a:t>
            </a:r>
          </a:p>
          <a:p>
            <a:r>
              <a:rPr lang="en-US" sz="2800" dirty="0" smtClean="0"/>
              <a:t>Concurrent</a:t>
            </a:r>
            <a:r>
              <a:rPr lang="en-US" sz="2800" dirty="0"/>
              <a:t> </a:t>
            </a:r>
            <a:r>
              <a:rPr lang="en-US" sz="2800" dirty="0" smtClean="0"/>
              <a:t>/ Parallel</a:t>
            </a:r>
          </a:p>
        </p:txBody>
      </p:sp>
    </p:spTree>
    <p:extLst>
      <p:ext uri="{BB962C8B-B14F-4D97-AF65-F5344CB8AC3E}">
        <p14:creationId xmlns:p14="http://schemas.microsoft.com/office/powerpoint/2010/main" val="198790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ELSE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2591241" y="2334828"/>
            <a:ext cx="8254950" cy="3638763"/>
          </a:xfrm>
        </p:spPr>
        <p:txBody>
          <a:bodyPr/>
          <a:lstStyle/>
          <a:p>
            <a:r>
              <a:rPr lang="en-US" smtClean="0">
                <a:sym typeface="Wingdings" panose="05000000000000000000" pitchFamily="2" charset="2"/>
              </a:rPr>
              <a:t>You used it in everything else, just you did not notice it!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2606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10000101010100101010</a:t>
            </a:r>
          </a:p>
        </p:txBody>
      </p:sp>
    </p:spTree>
    <p:extLst>
      <p:ext uri="{BB962C8B-B14F-4D97-AF65-F5344CB8AC3E}">
        <p14:creationId xmlns:p14="http://schemas.microsoft.com/office/powerpoint/2010/main" val="402000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Stopping a moving vehicle</a:t>
            </a:r>
          </a:p>
        </p:txBody>
      </p:sp>
    </p:spTree>
    <p:extLst>
      <p:ext uri="{BB962C8B-B14F-4D97-AF65-F5344CB8AC3E}">
        <p14:creationId xmlns:p14="http://schemas.microsoft.com/office/powerpoint/2010/main" val="41283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Not concurrency</a:t>
            </a:r>
          </a:p>
        </p:txBody>
      </p:sp>
    </p:spTree>
    <p:extLst>
      <p:ext uri="{BB962C8B-B14F-4D97-AF65-F5344CB8AC3E}">
        <p14:creationId xmlns:p14="http://schemas.microsoft.com/office/powerpoint/2010/main" val="404381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288" y="456999"/>
            <a:ext cx="10571998" cy="796573"/>
          </a:xfrm>
        </p:spPr>
        <p:txBody>
          <a:bodyPr/>
          <a:lstStyle/>
          <a:p>
            <a:r>
              <a:rPr lang="en-US" dirty="0" smtClean="0"/>
              <a:t>BEYOND HYPERTHREADING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76561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Horizontal scaling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Actor != Thread</a:t>
            </a:r>
          </a:p>
        </p:txBody>
      </p:sp>
      <p:sp>
        <p:nvSpPr>
          <p:cNvPr id="4" name="AutoShape 2" descr="Image result for parallel process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58355" y="2987900"/>
            <a:ext cx="914400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58355" y="3792550"/>
            <a:ext cx="914400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58355" y="4597200"/>
            <a:ext cx="914400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58355" y="5401850"/>
            <a:ext cx="914400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7114" y="3502856"/>
            <a:ext cx="1735477" cy="13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COMPUTER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  <a:endCxn id="5" idx="1"/>
          </p:cNvCxnSpPr>
          <p:nvPr/>
        </p:nvCxnSpPr>
        <p:spPr>
          <a:xfrm flipV="1">
            <a:off x="2382591" y="3296993"/>
            <a:ext cx="875764" cy="88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6" idx="1"/>
          </p:cNvCxnSpPr>
          <p:nvPr/>
        </p:nvCxnSpPr>
        <p:spPr>
          <a:xfrm flipV="1">
            <a:off x="2382591" y="4101643"/>
            <a:ext cx="875764" cy="82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7" idx="1"/>
          </p:cNvCxnSpPr>
          <p:nvPr/>
        </p:nvCxnSpPr>
        <p:spPr>
          <a:xfrm>
            <a:off x="2382591" y="4183856"/>
            <a:ext cx="875764" cy="72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8" idx="1"/>
          </p:cNvCxnSpPr>
          <p:nvPr/>
        </p:nvCxnSpPr>
        <p:spPr>
          <a:xfrm>
            <a:off x="2382591" y="4183856"/>
            <a:ext cx="875764" cy="152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ame 22"/>
          <p:cNvSpPr/>
          <p:nvPr/>
        </p:nvSpPr>
        <p:spPr>
          <a:xfrm>
            <a:off x="6280281" y="2419524"/>
            <a:ext cx="2207227" cy="12569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Computer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6280280" y="3782284"/>
            <a:ext cx="2207228" cy="12569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Computer B</a:t>
            </a:r>
          </a:p>
        </p:txBody>
      </p:sp>
      <p:sp>
        <p:nvSpPr>
          <p:cNvPr id="25" name="Frame 24"/>
          <p:cNvSpPr/>
          <p:nvPr/>
        </p:nvSpPr>
        <p:spPr>
          <a:xfrm>
            <a:off x="6280279" y="5145044"/>
            <a:ext cx="2207229" cy="12569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Computer C</a:t>
            </a:r>
          </a:p>
        </p:txBody>
      </p:sp>
      <p:cxnSp>
        <p:nvCxnSpPr>
          <p:cNvPr id="27" name="Straight Arrow Connector 26"/>
          <p:cNvCxnSpPr>
            <a:endCxn id="5" idx="3"/>
          </p:cNvCxnSpPr>
          <p:nvPr/>
        </p:nvCxnSpPr>
        <p:spPr>
          <a:xfrm flipH="1">
            <a:off x="4172755" y="2987900"/>
            <a:ext cx="2256180" cy="30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1"/>
            <a:endCxn id="6" idx="3"/>
          </p:cNvCxnSpPr>
          <p:nvPr/>
        </p:nvCxnSpPr>
        <p:spPr>
          <a:xfrm flipH="1" flipV="1">
            <a:off x="4172755" y="4101643"/>
            <a:ext cx="2107525" cy="30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1"/>
            <a:endCxn id="5" idx="3"/>
          </p:cNvCxnSpPr>
          <p:nvPr/>
        </p:nvCxnSpPr>
        <p:spPr>
          <a:xfrm flipH="1" flipV="1">
            <a:off x="4172755" y="3296993"/>
            <a:ext cx="2107524" cy="247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3"/>
            <a:endCxn id="25" idx="1"/>
          </p:cNvCxnSpPr>
          <p:nvPr/>
        </p:nvCxnSpPr>
        <p:spPr>
          <a:xfrm>
            <a:off x="4172755" y="5710943"/>
            <a:ext cx="2107524" cy="6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70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AKKA-REMOTE EXTENSION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Peanut butter spread.</a:t>
            </a:r>
          </a:p>
        </p:txBody>
      </p:sp>
    </p:spTree>
    <p:extLst>
      <p:ext uri="{BB962C8B-B14F-4D97-AF65-F5344CB8AC3E}">
        <p14:creationId xmlns:p14="http://schemas.microsoft.com/office/powerpoint/2010/main" val="11934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Entering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An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1838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No, it’s not a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10000" y="2338197"/>
            <a:ext cx="10554574" cy="363651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ym typeface="Wingdings" panose="05000000000000000000" pitchFamily="2" charset="2"/>
              </a:rPr>
              <a:t> Like REST, it’s an architecture, not a framework.</a:t>
            </a:r>
          </a:p>
          <a:p>
            <a:r>
              <a:rPr lang="en-US" sz="3600" dirty="0" smtClean="0">
                <a:sym typeface="Wingdings" panose="05000000000000000000" pitchFamily="2" charset="2"/>
              </a:rPr>
              <a:t> Distributed and small, hence maintainable.</a:t>
            </a:r>
          </a:p>
          <a:p>
            <a:r>
              <a:rPr lang="en-US" sz="3600" dirty="0" smtClean="0">
                <a:sym typeface="Wingdings" panose="05000000000000000000" pitchFamily="2" charset="2"/>
              </a:rPr>
              <a:t> Go Reactive!</a:t>
            </a:r>
            <a:endParaRPr lang="en-US" sz="3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768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But have you consider about </a:t>
            </a:r>
            <a:r>
              <a:rPr lang="en-US" dirty="0" smtClean="0">
                <a:sym typeface="Wingdings" panose="05000000000000000000" pitchFamily="2" charset="2"/>
              </a:rPr>
              <a:t>?!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563275"/>
              </p:ext>
            </p:extLst>
          </p:nvPr>
        </p:nvGraphicFramePr>
        <p:xfrm>
          <a:off x="819150" y="2222500"/>
          <a:ext cx="105537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sym typeface="Wingdings" panose="05000000000000000000" pitchFamily="2" charset="2"/>
                        </a:rPr>
                        <a:t>Circuit Breaking</a:t>
                      </a:r>
                      <a:endParaRPr 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sym typeface="Wingdings" panose="05000000000000000000" pitchFamily="2" charset="2"/>
                        </a:rPr>
                        <a:t>CQRS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sym typeface="Wingdings" panose="05000000000000000000" pitchFamily="2" charset="2"/>
                        </a:rPr>
                        <a:t>Aggregate, Event Sourcing and State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sym typeface="Wingdings" panose="05000000000000000000" pitchFamily="2" charset="2"/>
                        </a:rPr>
                        <a:t>Saga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>
                          <a:sym typeface="Wingdings" panose="05000000000000000000" pitchFamily="2" charset="2"/>
                        </a:rPr>
                        <a:t>Publish/Subscribe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7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Think again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Heavyweights / Kernel.</a:t>
            </a:r>
          </a:p>
          <a:p>
            <a:r>
              <a:rPr lang="en-US" dirty="0" smtClean="0"/>
              <a:t>Lightweights / User threads.</a:t>
            </a:r>
          </a:p>
          <a:p>
            <a:r>
              <a:rPr lang="en-US" dirty="0" smtClean="0"/>
              <a:t>Fiber/ Green threads.  </a:t>
            </a:r>
            <a:r>
              <a:rPr lang="en-US" dirty="0" smtClean="0">
                <a:solidFill>
                  <a:srgbClr val="FFC000"/>
                </a:solidFill>
              </a:rPr>
              <a:t>Quasar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Concurrency (non-multicore) vs Parallelism</a:t>
            </a:r>
          </a:p>
        </p:txBody>
      </p:sp>
    </p:spTree>
    <p:extLst>
      <p:ext uri="{BB962C8B-B14F-4D97-AF65-F5344CB8AC3E}">
        <p14:creationId xmlns:p14="http://schemas.microsoft.com/office/powerpoint/2010/main" val="2514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Lagom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Implementing what’s needed for a </a:t>
            </a:r>
            <a:r>
              <a:rPr lang="en-US" dirty="0" err="1">
                <a:solidFill>
                  <a:srgbClr val="FFC000"/>
                </a:solidFill>
                <a:sym typeface="Wingdings" panose="05000000000000000000" pitchFamily="2" charset="2"/>
              </a:rPr>
              <a:t>M</a:t>
            </a:r>
            <a:r>
              <a:rPr lang="en-US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icroservice</a:t>
            </a:r>
            <a:endParaRPr lang="en-US" dirty="0" smtClean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Default, a combination of</a:t>
            </a:r>
          </a:p>
          <a:p>
            <a:pPr lvl="1"/>
            <a:r>
              <a:rPr lang="en-US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Akka</a:t>
            </a:r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– threading and cluster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Kafka</a:t>
            </a:r>
            <a:r>
              <a:rPr lang="en-US" dirty="0" smtClean="0">
                <a:sym typeface="Wingdings" panose="05000000000000000000" pitchFamily="2" charset="2"/>
              </a:rPr>
              <a:t> – Publish and Subscribe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Cassandra</a:t>
            </a:r>
            <a:r>
              <a:rPr lang="en-US" dirty="0" smtClean="0">
                <a:sym typeface="Wingdings" panose="05000000000000000000" pitchFamily="2" charset="2"/>
              </a:rPr>
              <a:t> – State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Play</a:t>
            </a:r>
            <a:r>
              <a:rPr lang="en-US" dirty="0" smtClean="0">
                <a:sym typeface="Wingdings" panose="05000000000000000000" pitchFamily="2" charset="2"/>
              </a:rPr>
              <a:t> - Service Descriptor, Front-facing.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4" name="Picture 6" descr="https://info.lightbend.com/rs/558-NCX-702/images/akka-logo-tag-line-twit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650" y="3212457"/>
            <a:ext cx="2021984" cy="113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kaf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35" y="3212457"/>
            <a:ext cx="1506828" cy="150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385" y="4349823"/>
            <a:ext cx="2027248" cy="202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lay framewo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33" y="4719285"/>
            <a:ext cx="2949263" cy="165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75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Pay attention a bit la.</a:t>
            </a:r>
          </a:p>
        </p:txBody>
      </p:sp>
    </p:spTree>
    <p:extLst>
      <p:ext uri="{BB962C8B-B14F-4D97-AF65-F5344CB8AC3E}">
        <p14:creationId xmlns:p14="http://schemas.microsoft.com/office/powerpoint/2010/main" val="7832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27424" y="2415469"/>
            <a:ext cx="10554574" cy="3636511"/>
          </a:xfrm>
        </p:spPr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With </a:t>
            </a:r>
            <a:r>
              <a:rPr lang="en-US" dirty="0" err="1" smtClean="0">
                <a:sym typeface="Wingdings" panose="05000000000000000000" pitchFamily="2" charset="2"/>
              </a:rPr>
              <a:t>Akka</a:t>
            </a:r>
            <a:r>
              <a:rPr lang="en-US" dirty="0" smtClean="0">
                <a:sym typeface="Wingdings" panose="05000000000000000000" pitchFamily="2" charset="2"/>
              </a:rPr>
              <a:t>, Threads and </a:t>
            </a:r>
            <a:r>
              <a:rPr lang="en-US" dirty="0" err="1" smtClean="0">
                <a:sym typeface="Wingdings" panose="05000000000000000000" pitchFamily="2" charset="2"/>
              </a:rPr>
              <a:t>Microservices</a:t>
            </a:r>
            <a:r>
              <a:rPr lang="en-US" dirty="0" smtClean="0">
                <a:sym typeface="Wingdings" panose="05000000000000000000" pitchFamily="2" charset="2"/>
              </a:rPr>
              <a:t> shares similarities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Architecture vs technology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Stateful</a:t>
            </a:r>
            <a:r>
              <a:rPr lang="en-US" dirty="0" smtClean="0">
                <a:sym typeface="Wingdings" panose="05000000000000000000" pitchFamily="2" charset="2"/>
              </a:rPr>
              <a:t> vs Stateless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Serialization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Speed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Monitoring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** This is my own opinion.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380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goal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To perform as Roomba</a:t>
            </a:r>
          </a:p>
        </p:txBody>
      </p:sp>
    </p:spTree>
    <p:extLst>
      <p:ext uri="{BB962C8B-B14F-4D97-AF65-F5344CB8AC3E}">
        <p14:creationId xmlns:p14="http://schemas.microsoft.com/office/powerpoint/2010/main" val="120408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Learned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Sharing</a:t>
            </a:r>
          </a:p>
        </p:txBody>
      </p:sp>
    </p:spTree>
    <p:extLst>
      <p:ext uri="{BB962C8B-B14F-4D97-AF65-F5344CB8AC3E}">
        <p14:creationId xmlns:p14="http://schemas.microsoft.com/office/powerpoint/2010/main" val="36547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Piece of crap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18712" y="2614411"/>
            <a:ext cx="10554574" cy="3734874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Battery consumption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Wifi</a:t>
            </a:r>
            <a:r>
              <a:rPr lang="en-US" dirty="0" smtClean="0">
                <a:sym typeface="Wingdings" panose="05000000000000000000" pitchFamily="2" charset="2"/>
              </a:rPr>
              <a:t> vs Bluetooth (power safe)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Jackhammer approach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Performance &amp; Complexity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 do not need persistence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Still hates framework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4" name="Picture 2" descr="Emotions, Shit, Cu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94" y="2222287"/>
            <a:ext cx="4374614" cy="379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53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27424" y="2439457"/>
            <a:ext cx="10554574" cy="3636511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Augmented Reality.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OpenCV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Calculate with augmentation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RxJava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Pure Controller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Akka</a:t>
            </a:r>
            <a:r>
              <a:rPr lang="en-US" dirty="0">
                <a:sym typeface="Wingdings" panose="05000000000000000000" pitchFamily="2" charset="2"/>
              </a:rPr>
              <a:t> Cluster / UDP </a:t>
            </a:r>
            <a:r>
              <a:rPr lang="en-US" dirty="0" smtClean="0">
                <a:sym typeface="Wingdings" panose="05000000000000000000" pitchFamily="2" charset="2"/>
              </a:rPr>
              <a:t>transaction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Play framework / </a:t>
            </a:r>
            <a:r>
              <a:rPr lang="en-US" dirty="0" err="1" smtClean="0">
                <a:sym typeface="Wingdings" panose="05000000000000000000" pitchFamily="2" charset="2"/>
              </a:rPr>
              <a:t>Akka</a:t>
            </a:r>
            <a:r>
              <a:rPr lang="en-US" dirty="0" smtClean="0">
                <a:sym typeface="Wingdings" panose="05000000000000000000" pitchFamily="2" charset="2"/>
              </a:rPr>
              <a:t> Streams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Data Collection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Getting point A to B with data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703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the end?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Almost the end</a:t>
            </a:r>
          </a:p>
        </p:txBody>
      </p:sp>
    </p:spTree>
    <p:extLst>
      <p:ext uri="{BB962C8B-B14F-4D97-AF65-F5344CB8AC3E}">
        <p14:creationId xmlns:p14="http://schemas.microsoft.com/office/powerpoint/2010/main" val="314669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When bits are not 1 or 0, but both.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We are at 72-bits now.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Look for “Forest”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7170" name="Picture 2" descr="Image result for quantum compu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882" y="2695016"/>
            <a:ext cx="6362700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9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Again, Is this the end?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No, at the meantime </a:t>
            </a:r>
            <a:r>
              <a:rPr lang="mr-IN" dirty="0" smtClean="0">
                <a:sym typeface="Wingdings" panose="05000000000000000000" pitchFamily="2" charset="2"/>
              </a:rPr>
              <a:t>–</a:t>
            </a:r>
            <a:r>
              <a:rPr lang="en-US" dirty="0" smtClean="0">
                <a:sym typeface="Wingdings" panose="05000000000000000000" pitchFamily="2" charset="2"/>
              </a:rPr>
              <a:t> go Reactive</a:t>
            </a:r>
          </a:p>
        </p:txBody>
      </p:sp>
    </p:spTree>
    <p:extLst>
      <p:ext uri="{BB962C8B-B14F-4D97-AF65-F5344CB8AC3E}">
        <p14:creationId xmlns:p14="http://schemas.microsoft.com/office/powerpoint/2010/main" val="220958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05622"/>
            <a:ext cx="10554574" cy="1348926"/>
          </a:xfrm>
        </p:spPr>
        <p:txBody>
          <a:bodyPr>
            <a:normAutofit/>
          </a:bodyPr>
          <a:lstStyle/>
          <a:p>
            <a:r>
              <a:rPr lang="en-US" dirty="0" smtClean="0"/>
              <a:t>Switching threads within process.</a:t>
            </a:r>
          </a:p>
          <a:p>
            <a:r>
              <a:rPr lang="en-US" dirty="0" smtClean="0"/>
              <a:t>Context switch.</a:t>
            </a:r>
          </a:p>
        </p:txBody>
      </p:sp>
      <p:pic>
        <p:nvPicPr>
          <p:cNvPr id="1026" name="Picture 2" descr="Thread Basics Lightweight Heavywe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554" y="3361382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62400" y="5995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0" dirty="0" smtClean="0"/>
              <a:t>Lightweight vs Heavyweight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105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Comparison Green/Fiber Thread</a:t>
            </a:r>
            <a:endParaRPr lang="en-US" b="0" dirty="0"/>
          </a:p>
        </p:txBody>
      </p:sp>
      <p:pic>
        <p:nvPicPr>
          <p:cNvPr id="1026" name="Picture 2" descr="Image result for fiber vs threa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034" y="2005615"/>
            <a:ext cx="6035963" cy="452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6366" y="2222288"/>
            <a:ext cx="10986920" cy="2877746"/>
          </a:xfrm>
        </p:spPr>
        <p:txBody>
          <a:bodyPr>
            <a:normAutofit/>
          </a:bodyPr>
          <a:lstStyle/>
          <a:p>
            <a:r>
              <a:rPr lang="en-US" dirty="0" smtClean="0"/>
              <a:t>Manual yield.</a:t>
            </a:r>
          </a:p>
          <a:p>
            <a:r>
              <a:rPr lang="en-US" dirty="0" smtClean="0"/>
              <a:t>Available in </a:t>
            </a:r>
            <a:r>
              <a:rPr lang="en-US" dirty="0" err="1" smtClean="0"/>
              <a:t>Erlang</a:t>
            </a:r>
            <a:r>
              <a:rPr lang="en-US" dirty="0" smtClean="0"/>
              <a:t>, Ruby, Go.</a:t>
            </a:r>
          </a:p>
          <a:p>
            <a:r>
              <a:rPr lang="en-US" dirty="0" smtClean="0"/>
              <a:t>For Java – Quasar library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4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Java Threads</a:t>
            </a:r>
            <a:endParaRPr lang="en-US" b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562896"/>
            <a:ext cx="8792910" cy="618187"/>
          </a:xfrm>
        </p:spPr>
        <p:txBody>
          <a:bodyPr>
            <a:normAutofit/>
          </a:bodyPr>
          <a:lstStyle/>
          <a:p>
            <a:r>
              <a:rPr lang="en-US" dirty="0" smtClean="0"/>
              <a:t>Extends Thread / implements Runnable / implements Callable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09999" y="3293402"/>
            <a:ext cx="9815071" cy="246345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threadPool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Executors</a:t>
            </a:r>
            <a:r>
              <a:rPr lang="en-US" dirty="0" err="1" smtClean="0">
                <a:solidFill>
                  <a:srgbClr val="FFC000"/>
                </a:solidFill>
              </a:rPr>
              <a:t>.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newFixedThreadPool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C000"/>
                </a:solidFill>
              </a:rPr>
              <a:t>4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..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completionService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ExecutorCompletionService</a:t>
            </a:r>
            <a:r>
              <a:rPr lang="en-US" dirty="0"/>
              <a:t>&lt;</a:t>
            </a:r>
            <a:r>
              <a:rPr lang="en-US" dirty="0" err="1">
                <a:solidFill>
                  <a:srgbClr val="FFC000"/>
                </a:solidFill>
              </a:rPr>
              <a:t>SearchResultList</a:t>
            </a:r>
            <a:r>
              <a:rPr lang="en-US" dirty="0"/>
              <a:t>&lt;</a:t>
            </a:r>
            <a:r>
              <a:rPr lang="en-US" dirty="0">
                <a:solidFill>
                  <a:srgbClr val="FFC000"/>
                </a:solidFill>
              </a:rPr>
              <a:t>T</a:t>
            </a:r>
            <a:r>
              <a:rPr lang="en-US" dirty="0"/>
              <a:t>&gt;&gt;(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threadPool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Future</a:t>
            </a:r>
            <a:r>
              <a:rPr lang="en-US" dirty="0"/>
              <a:t>&lt;</a:t>
            </a:r>
            <a:r>
              <a:rPr lang="en-US" dirty="0" err="1">
                <a:solidFill>
                  <a:srgbClr val="FFC000"/>
                </a:solidFill>
              </a:rPr>
              <a:t>SearchResultList</a:t>
            </a:r>
            <a:r>
              <a:rPr lang="en-US" dirty="0"/>
              <a:t>&lt;</a:t>
            </a:r>
            <a:r>
              <a:rPr lang="en-US" dirty="0">
                <a:solidFill>
                  <a:srgbClr val="FFC000"/>
                </a:solidFill>
              </a:rPr>
              <a:t>T</a:t>
            </a:r>
            <a:r>
              <a:rPr lang="en-US" dirty="0"/>
              <a:t>&gt;&gt; </a:t>
            </a:r>
            <a:r>
              <a:rPr lang="en-US" dirty="0" err="1"/>
              <a:t>workerResultFut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completionService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take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public class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SearchWorker</a:t>
            </a:r>
            <a:r>
              <a:rPr lang="en-US" dirty="0">
                <a:solidFill>
                  <a:srgbClr val="FFC000"/>
                </a:solidFill>
              </a:rPr>
              <a:t>&lt;T&gt;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implements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Callable</a:t>
            </a:r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en-US" dirty="0" err="1">
                <a:solidFill>
                  <a:srgbClr val="FFC000"/>
                </a:solidFill>
              </a:rPr>
              <a:t>SearchResultList</a:t>
            </a:r>
            <a:r>
              <a:rPr lang="en-US" dirty="0">
                <a:solidFill>
                  <a:srgbClr val="FFC000"/>
                </a:solidFill>
              </a:rPr>
              <a:t>&lt;T&gt;&gt;</a:t>
            </a:r>
            <a:r>
              <a:rPr lang="en-US" dirty="0"/>
              <a:t> </a:t>
            </a:r>
            <a:r>
              <a:rPr lang="en-US" dirty="0" smtClean="0"/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100012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Even more ..</a:t>
            </a:r>
            <a:endParaRPr lang="en-US" b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562896"/>
            <a:ext cx="8792910" cy="3348507"/>
          </a:xfrm>
        </p:spPr>
        <p:txBody>
          <a:bodyPr>
            <a:normAutofit/>
          </a:bodyPr>
          <a:lstStyle/>
          <a:p>
            <a:r>
              <a:rPr lang="en-US" dirty="0"/>
              <a:t>Thread pool </a:t>
            </a:r>
          </a:p>
          <a:p>
            <a:r>
              <a:rPr lang="en-US" dirty="0" smtClean="0"/>
              <a:t>Fork Join / Work Stealing</a:t>
            </a:r>
          </a:p>
          <a:p>
            <a:r>
              <a:rPr lang="en-US" dirty="0" smtClean="0"/>
              <a:t>Eat What You Kill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52" y="2295839"/>
            <a:ext cx="5940112" cy="436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Akka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influenced by </a:t>
            </a:r>
            <a:r>
              <a:rPr lang="en-US" dirty="0" err="1" smtClean="0"/>
              <a:t>Erlang</a:t>
            </a:r>
            <a:endParaRPr lang="en-US" dirty="0" smtClean="0"/>
          </a:p>
          <a:p>
            <a:r>
              <a:rPr lang="en-US" dirty="0" smtClean="0"/>
              <a:t>No Fiber</a:t>
            </a:r>
          </a:p>
          <a:p>
            <a:r>
              <a:rPr lang="en-US" dirty="0" smtClean="0"/>
              <a:t>Actors </a:t>
            </a:r>
            <a:r>
              <a:rPr lang="en-US" dirty="0" smtClean="0">
                <a:solidFill>
                  <a:schemeClr val="accent2"/>
                </a:solidFill>
              </a:rPr>
              <a:t>==</a:t>
            </a:r>
            <a:r>
              <a:rPr lang="en-US" dirty="0" smtClean="0"/>
              <a:t> lightweight thread</a:t>
            </a:r>
          </a:p>
          <a:p>
            <a:r>
              <a:rPr lang="en-US" dirty="0" smtClean="0"/>
              <a:t>Layer on top of Java thread</a:t>
            </a:r>
            <a:endParaRPr lang="en-US" dirty="0"/>
          </a:p>
        </p:txBody>
      </p:sp>
      <p:pic>
        <p:nvPicPr>
          <p:cNvPr id="8198" name="Picture 6" descr="https://info.lightbend.com/rs/558-NCX-702/images/akka-logo-tag-line-twit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43" y="2222287"/>
            <a:ext cx="6225715" cy="350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48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3974</TotalTime>
  <Words>800</Words>
  <Application>Microsoft Macintosh PowerPoint</Application>
  <PresentationFormat>Widescreen</PresentationFormat>
  <Paragraphs>200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Calibri</vt:lpstr>
      <vt:lpstr>Century Gothic</vt:lpstr>
      <vt:lpstr>Mangal</vt:lpstr>
      <vt:lpstr>Wingdings</vt:lpstr>
      <vt:lpstr>Wingdings 2</vt:lpstr>
      <vt:lpstr>Quotable</vt:lpstr>
      <vt:lpstr>Parallelism</vt:lpstr>
      <vt:lpstr>Disclaimer</vt:lpstr>
      <vt:lpstr>Threading</vt:lpstr>
      <vt:lpstr>Think again ?</vt:lpstr>
      <vt:lpstr>PowerPoint Presentation</vt:lpstr>
      <vt:lpstr>Comparison Green/Fiber Thread</vt:lpstr>
      <vt:lpstr>Java Threads</vt:lpstr>
      <vt:lpstr>Even more ..</vt:lpstr>
      <vt:lpstr>Introducing Akka </vt:lpstr>
      <vt:lpstr>Introduction to Scala</vt:lpstr>
      <vt:lpstr>PRINCIPAL I: Immutability</vt:lpstr>
      <vt:lpstr>Immutability</vt:lpstr>
      <vt:lpstr>Demo</vt:lpstr>
      <vt:lpstr>PRINCIPAL II: Inheritance</vt:lpstr>
      <vt:lpstr>Tree hierarchy</vt:lpstr>
      <vt:lpstr>PRINCIPAL III: Message Queue</vt:lpstr>
      <vt:lpstr>Mailboxes</vt:lpstr>
      <vt:lpstr>PRINCIPAL IV: Futures</vt:lpstr>
      <vt:lpstr>Non-blocking attitude</vt:lpstr>
      <vt:lpstr>Demo</vt:lpstr>
      <vt:lpstr>Diagram</vt:lpstr>
      <vt:lpstr>PRINCIPAL IV: Let It Crash </vt:lpstr>
      <vt:lpstr>Erlang’s - Philosophy</vt:lpstr>
      <vt:lpstr>Scenario</vt:lpstr>
      <vt:lpstr>Demo</vt:lpstr>
      <vt:lpstr>Testing – Not covered</vt:lpstr>
      <vt:lpstr>Monitoring</vt:lpstr>
      <vt:lpstr>Use cases</vt:lpstr>
      <vt:lpstr>Robotics</vt:lpstr>
      <vt:lpstr>EVERYTHING ELSE</vt:lpstr>
      <vt:lpstr>Demo</vt:lpstr>
      <vt:lpstr>Question ?</vt:lpstr>
      <vt:lpstr>Parallel</vt:lpstr>
      <vt:lpstr>BEYOND HYPERTHREADING</vt:lpstr>
      <vt:lpstr>AKKA-REMOTE EXTENSION</vt:lpstr>
      <vt:lpstr>Demo</vt:lpstr>
      <vt:lpstr>Entering Microservices</vt:lpstr>
      <vt:lpstr>No, it’s not a framework</vt:lpstr>
      <vt:lpstr>But have you consider about ?!</vt:lpstr>
      <vt:lpstr>Lagom</vt:lpstr>
      <vt:lpstr>Demo</vt:lpstr>
      <vt:lpstr>SIMILARITIES</vt:lpstr>
      <vt:lpstr>Main goal</vt:lpstr>
      <vt:lpstr>Lesson Learned</vt:lpstr>
      <vt:lpstr>Piece of crap</vt:lpstr>
      <vt:lpstr>Futures</vt:lpstr>
      <vt:lpstr>Is this the end?</vt:lpstr>
      <vt:lpstr>Quantum Programming</vt:lpstr>
      <vt:lpstr>Again, Is this the end?</vt:lpstr>
    </vt:vector>
  </TitlesOfParts>
  <Company>Daimler AG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PARALLELISM</dc:title>
  <dc:creator>Yoong, Han (633-Extern)</dc:creator>
  <cp:lastModifiedBy>Microsoft Office User</cp:lastModifiedBy>
  <cp:revision>379</cp:revision>
  <dcterms:created xsi:type="dcterms:W3CDTF">2018-05-14T02:21:40Z</dcterms:created>
  <dcterms:modified xsi:type="dcterms:W3CDTF">2018-06-11T10:47:32Z</dcterms:modified>
</cp:coreProperties>
</file>