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3" r:id="rId3"/>
    <p:sldId id="423" r:id="rId4"/>
    <p:sldId id="391" r:id="rId5"/>
    <p:sldId id="392" r:id="rId6"/>
    <p:sldId id="394" r:id="rId7"/>
    <p:sldId id="395" r:id="rId8"/>
    <p:sldId id="397" r:id="rId9"/>
    <p:sldId id="432" r:id="rId10"/>
    <p:sldId id="433" r:id="rId11"/>
    <p:sldId id="434" r:id="rId12"/>
    <p:sldId id="437" r:id="rId13"/>
    <p:sldId id="436" r:id="rId14"/>
    <p:sldId id="438" r:id="rId15"/>
    <p:sldId id="439" r:id="rId16"/>
    <p:sldId id="398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8" r:id="rId25"/>
    <p:sldId id="440" r:id="rId26"/>
    <p:sldId id="441" r:id="rId27"/>
    <p:sldId id="442" r:id="rId28"/>
    <p:sldId id="447" r:id="rId29"/>
    <p:sldId id="443" r:id="rId30"/>
    <p:sldId id="444" r:id="rId31"/>
    <p:sldId id="445" r:id="rId32"/>
    <p:sldId id="446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85087" autoAdjust="0"/>
  </p:normalViewPr>
  <p:slideViewPr>
    <p:cSldViewPr>
      <p:cViewPr varScale="1">
        <p:scale>
          <a:sx n="108" d="100"/>
          <a:sy n="108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0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97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35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내에서 </a:t>
            </a:r>
            <a:r>
              <a:rPr lang="en-US" altLang="ko-KR" dirty="0"/>
              <a:t>map</a:t>
            </a:r>
            <a:r>
              <a:rPr lang="ko-KR" altLang="en-US" dirty="0"/>
              <a:t>의 과정이 </a:t>
            </a:r>
            <a:r>
              <a:rPr lang="ko-KR" altLang="en-US" dirty="0" err="1"/>
              <a:t>어느어느</a:t>
            </a:r>
            <a:r>
              <a:rPr lang="ko-KR" altLang="en-US" dirty="0"/>
              <a:t> 코드로 </a:t>
            </a:r>
            <a:r>
              <a:rPr lang="ko-KR" altLang="en-US" dirty="0" err="1"/>
              <a:t>반영되어있는지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내에서 </a:t>
            </a:r>
            <a:r>
              <a:rPr lang="en-US" altLang="ko-KR" dirty="0"/>
              <a:t>reduce</a:t>
            </a:r>
            <a:r>
              <a:rPr lang="ko-KR" altLang="en-US" dirty="0"/>
              <a:t>의 과정이 </a:t>
            </a:r>
            <a:r>
              <a:rPr lang="ko-KR" altLang="en-US" dirty="0" err="1"/>
              <a:t>어느어느</a:t>
            </a:r>
            <a:r>
              <a:rPr lang="ko-KR" altLang="en-US" dirty="0"/>
              <a:t> 코드로 </a:t>
            </a:r>
            <a:r>
              <a:rPr lang="ko-KR" altLang="en-US" dirty="0" err="1"/>
              <a:t>반영되어있는지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7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09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226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869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61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33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512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771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969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539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314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478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78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286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834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1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862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811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851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95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17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86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37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87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24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574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3000" b="0" dirty="0">
                <a:solidFill>
                  <a:srgbClr val="003366"/>
                </a:solidFill>
              </a:rPr>
              <a:t>The Hadoop Distributed Filesystem 4</a:t>
            </a:r>
            <a:r>
              <a:rPr lang="en-US" altLang="ko-KR" sz="3000" b="0" baseline="30000" dirty="0">
                <a:solidFill>
                  <a:srgbClr val="003366"/>
                </a:solidFill>
              </a:rPr>
              <a:t>th</a:t>
            </a:r>
            <a:r>
              <a:rPr lang="en-US" altLang="ko-KR" sz="3000" b="0" dirty="0">
                <a:solidFill>
                  <a:srgbClr val="003366"/>
                </a:solidFill>
              </a:rPr>
              <a:t> Edition</a:t>
            </a:r>
            <a:br>
              <a:rPr lang="en-US" altLang="ko-KR" sz="3000" b="0" dirty="0">
                <a:solidFill>
                  <a:srgbClr val="003366"/>
                </a:solidFill>
              </a:rPr>
            </a:br>
            <a:r>
              <a:rPr lang="en-US" altLang="ko-KR" sz="3000" b="0" dirty="0">
                <a:solidFill>
                  <a:srgbClr val="003366"/>
                </a:solidFill>
              </a:rPr>
              <a:t>CHAPTER2 </a:t>
            </a:r>
            <a:r>
              <a:rPr lang="en-US" altLang="ko-KR" sz="3000" b="0" spc="-50" dirty="0">
                <a:solidFill>
                  <a:srgbClr val="003366"/>
                </a:solidFill>
                <a:effectLst/>
              </a:rPr>
              <a:t>MAPREDUCE 	</a:t>
            </a:r>
            <a:endParaRPr lang="en-US" altLang="ko-KR" sz="3000" b="0" dirty="0">
              <a:solidFill>
                <a:srgbClr val="0033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solidFill>
                  <a:srgbClr val="003366"/>
                </a:solidFill>
              </a:rPr>
              <a:t>Seung-Hyun Lim,</a:t>
            </a:r>
            <a:r>
              <a:rPr lang="ko-KR" altLang="en-US" sz="2800" b="1" dirty="0">
                <a:solidFill>
                  <a:srgbClr val="003366"/>
                </a:solidFill>
              </a:rPr>
              <a:t> </a:t>
            </a:r>
            <a:r>
              <a:rPr lang="en-US" altLang="ko-KR" sz="2800" b="1" dirty="0">
                <a:solidFill>
                  <a:srgbClr val="003366"/>
                </a:solidFill>
              </a:rPr>
              <a:t>Ga-Young Yun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2019.01.09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  <a:p>
            <a:pPr eaLnBrk="1" hangingPunct="1"/>
            <a:endParaRPr lang="en-US" altLang="ko-KR" sz="2800" b="1" i="1" dirty="0">
              <a:solidFill>
                <a:srgbClr val="003366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 (Cont’d)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MapReduce</a:t>
            </a:r>
            <a:endParaRPr lang="en-US" altLang="ko-KR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Programming model and an associated implementation </a:t>
            </a:r>
          </a:p>
          <a:p>
            <a:pPr lvl="1"/>
            <a:r>
              <a:rPr lang="en-US" altLang="ko-KR" sz="2200" dirty="0"/>
              <a:t>For processing and generating big data sets with </a:t>
            </a:r>
            <a:r>
              <a:rPr lang="en-US" altLang="ko-KR" sz="2200" dirty="0">
                <a:solidFill>
                  <a:srgbClr val="0070C0"/>
                </a:solidFill>
              </a:rPr>
              <a:t>Parallel </a:t>
            </a:r>
            <a:r>
              <a:rPr lang="en-US" altLang="ko-KR" sz="2200" dirty="0"/>
              <a:t>and with </a:t>
            </a:r>
            <a:r>
              <a:rPr lang="en-US" altLang="ko-KR" sz="2200" dirty="0">
                <a:solidFill>
                  <a:srgbClr val="0070C0"/>
                </a:solidFill>
              </a:rPr>
              <a:t>distributed</a:t>
            </a:r>
            <a:r>
              <a:rPr lang="en-US" altLang="ko-KR" sz="2200" dirty="0"/>
              <a:t> algorithm on a </a:t>
            </a:r>
            <a:r>
              <a:rPr lang="en-US" altLang="ko-KR" sz="2200" dirty="0">
                <a:solidFill>
                  <a:srgbClr val="0070C0"/>
                </a:solidFill>
              </a:rPr>
              <a:t>Cluster</a:t>
            </a:r>
            <a:endParaRPr lang="en" altLang="ko-KR" sz="2200" dirty="0">
              <a:solidFill>
                <a:srgbClr val="0070C0"/>
              </a:solidFill>
            </a:endParaRPr>
          </a:p>
          <a:p>
            <a:pPr lvl="1"/>
            <a:endParaRPr lang="en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EFCC2-94FF-2943-9CF3-28B4584E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4791"/>
            <a:ext cx="9144000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7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 (Cont’d)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MapReduce (Cont’d)</a:t>
            </a:r>
          </a:p>
          <a:p>
            <a:pPr lvl="1"/>
            <a:r>
              <a:rPr lang="en-US" altLang="ko-KR" sz="2200" b="1" dirty="0"/>
              <a:t>Map</a:t>
            </a:r>
            <a:r>
              <a:rPr lang="en-US" altLang="ko-KR" sz="2200" dirty="0"/>
              <a:t> phase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" altLang="ko-KR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6AB76C8-C837-4C6A-9CEA-1DB30A5465CC}"/>
              </a:ext>
            </a:extLst>
          </p:cNvPr>
          <p:cNvSpPr/>
          <p:nvPr/>
        </p:nvSpPr>
        <p:spPr bwMode="auto">
          <a:xfrm>
            <a:off x="5623190" y="3270274"/>
            <a:ext cx="216024" cy="370929"/>
          </a:xfrm>
          <a:prstGeom prst="down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084C8C0-6BD5-4A80-A5B1-6EB4C3D66EEE}"/>
              </a:ext>
            </a:extLst>
          </p:cNvPr>
          <p:cNvSpPr/>
          <p:nvPr/>
        </p:nvSpPr>
        <p:spPr bwMode="auto">
          <a:xfrm>
            <a:off x="5623190" y="4958843"/>
            <a:ext cx="216024" cy="370929"/>
          </a:xfrm>
          <a:prstGeom prst="down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6CA74-CE5E-4912-8651-87F4BF80EA41}"/>
              </a:ext>
            </a:extLst>
          </p:cNvPr>
          <p:cNvSpPr txBox="1"/>
          <p:nvPr/>
        </p:nvSpPr>
        <p:spPr>
          <a:xfrm>
            <a:off x="1577605" y="2500052"/>
            <a:ext cx="12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41CFC-F216-41F6-8D11-EBDA0958C57E}"/>
              </a:ext>
            </a:extLst>
          </p:cNvPr>
          <p:cNvSpPr txBox="1"/>
          <p:nvPr/>
        </p:nvSpPr>
        <p:spPr>
          <a:xfrm>
            <a:off x="1577605" y="3849295"/>
            <a:ext cx="139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Detect &amp;</a:t>
            </a:r>
          </a:p>
          <a:p>
            <a:r>
              <a:rPr lang="en-US" altLang="ko-KR" dirty="0"/>
              <a:t>Check valid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5BDA0-D18F-4819-AE6B-CB38050503A7}"/>
              </a:ext>
            </a:extLst>
          </p:cNvPr>
          <p:cNvSpPr txBox="1"/>
          <p:nvPr/>
        </p:nvSpPr>
        <p:spPr>
          <a:xfrm>
            <a:off x="1514992" y="5661025"/>
            <a:ext cx="168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Key-value pair 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BE49AE-0A8E-C744-8EC9-E70CBA4A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158019"/>
            <a:ext cx="4766677" cy="100389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8B4D20-86AB-364D-8E2D-B652033D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793" y="3803160"/>
            <a:ext cx="4936817" cy="96180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D9A1CF-D4B1-0241-AEEA-4D95D777D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032" y="5490146"/>
            <a:ext cx="936104" cy="9630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00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 (Cont’d)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MapReduce (Cont’d)</a:t>
            </a:r>
          </a:p>
          <a:p>
            <a:pPr lvl="1"/>
            <a:r>
              <a:rPr lang="en-US" altLang="ko-KR" sz="2200" b="1" dirty="0"/>
              <a:t>Reduce</a:t>
            </a:r>
            <a:r>
              <a:rPr lang="en-US" altLang="ko-KR" sz="2200" dirty="0"/>
              <a:t> phase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" altLang="ko-KR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6AB76C8-C837-4C6A-9CEA-1DB30A5465CC}"/>
              </a:ext>
            </a:extLst>
          </p:cNvPr>
          <p:cNvSpPr/>
          <p:nvPr/>
        </p:nvSpPr>
        <p:spPr bwMode="auto">
          <a:xfrm>
            <a:off x="5623190" y="3346103"/>
            <a:ext cx="216024" cy="370929"/>
          </a:xfrm>
          <a:prstGeom prst="down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084C8C0-6BD5-4A80-A5B1-6EB4C3D66EEE}"/>
              </a:ext>
            </a:extLst>
          </p:cNvPr>
          <p:cNvSpPr/>
          <p:nvPr/>
        </p:nvSpPr>
        <p:spPr bwMode="auto">
          <a:xfrm>
            <a:off x="5643072" y="4725801"/>
            <a:ext cx="216024" cy="370929"/>
          </a:xfrm>
          <a:prstGeom prst="down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6CA74-CE5E-4912-8651-87F4BF80EA41}"/>
              </a:ext>
            </a:extLst>
          </p:cNvPr>
          <p:cNvSpPr txBox="1"/>
          <p:nvPr/>
        </p:nvSpPr>
        <p:spPr>
          <a:xfrm>
            <a:off x="1691680" y="2524999"/>
            <a:ext cx="189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Map phase</a:t>
            </a:r>
          </a:p>
          <a:p>
            <a:r>
              <a:rPr lang="en-US" altLang="ko-KR" dirty="0"/>
              <a:t>  Shuffled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41CFC-F216-41F6-8D11-EBDA0958C57E}"/>
              </a:ext>
            </a:extLst>
          </p:cNvPr>
          <p:cNvSpPr txBox="1"/>
          <p:nvPr/>
        </p:nvSpPr>
        <p:spPr>
          <a:xfrm>
            <a:off x="1956666" y="3996903"/>
            <a:ext cx="12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Reducing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5BDA0-D18F-4819-AE6B-CB38050503A7}"/>
              </a:ext>
            </a:extLst>
          </p:cNvPr>
          <p:cNvSpPr txBox="1"/>
          <p:nvPr/>
        </p:nvSpPr>
        <p:spPr>
          <a:xfrm>
            <a:off x="2101173" y="53710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4AE41B-5D03-463B-91EE-DE326D13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05" y="2644982"/>
            <a:ext cx="1993219" cy="526348"/>
          </a:xfrm>
          <a:prstGeom prst="rect">
            <a:avLst/>
          </a:prstGeom>
          <a:ln w="9525"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528AA6-B1B9-482B-96B1-C4C39D14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24" y="3918395"/>
            <a:ext cx="1225120" cy="52634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863154-2AB0-43C8-8DEA-A72F6850FBB8}"/>
              </a:ext>
            </a:extLst>
          </p:cNvPr>
          <p:cNvSpPr txBox="1"/>
          <p:nvPr/>
        </p:nvSpPr>
        <p:spPr>
          <a:xfrm>
            <a:off x="4040894" y="5382550"/>
            <a:ext cx="3420378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 Max</a:t>
            </a:r>
            <a:r>
              <a:rPr lang="ko-KR" altLang="en-US" sz="1600" dirty="0"/>
              <a:t> </a:t>
            </a:r>
            <a:r>
              <a:rPr lang="en-US" altLang="ko-KR" sz="1600" dirty="0"/>
              <a:t>temperature in 1949 is 111</a:t>
            </a:r>
          </a:p>
          <a:p>
            <a:r>
              <a:rPr lang="en-US" altLang="ko-KR" sz="1600" dirty="0"/>
              <a:t>The Max</a:t>
            </a:r>
            <a:r>
              <a:rPr lang="ko-KR" altLang="en-US" sz="1600" dirty="0"/>
              <a:t> </a:t>
            </a:r>
            <a:r>
              <a:rPr lang="en-US" altLang="ko-KR" sz="1600" dirty="0"/>
              <a:t>temperature in 1950 is  22</a:t>
            </a:r>
          </a:p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D27AD-DB16-451F-A8F8-1142137F3080}"/>
              </a:ext>
            </a:extLst>
          </p:cNvPr>
          <p:cNvSpPr/>
          <p:nvPr/>
        </p:nvSpPr>
        <p:spPr bwMode="auto">
          <a:xfrm>
            <a:off x="4734591" y="3849093"/>
            <a:ext cx="1993219" cy="63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3AC39-2044-482C-A77C-72B339209AA5}"/>
              </a:ext>
            </a:extLst>
          </p:cNvPr>
          <p:cNvSpPr/>
          <p:nvPr/>
        </p:nvSpPr>
        <p:spPr bwMode="auto">
          <a:xfrm>
            <a:off x="4754474" y="2576672"/>
            <a:ext cx="1993219" cy="63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6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Java MapReduce</a:t>
            </a:r>
          </a:p>
          <a:p>
            <a:pPr lvl="1"/>
            <a:r>
              <a:rPr lang="en-US" altLang="ko-KR" dirty="0"/>
              <a:t>Divided by 3-function : Map, Reduce, code to run the job</a:t>
            </a:r>
          </a:p>
          <a:p>
            <a:pPr lvl="1"/>
            <a:r>
              <a:rPr lang="en-US" altLang="ko-KR" dirty="0"/>
              <a:t>Map function</a:t>
            </a:r>
          </a:p>
          <a:p>
            <a:pPr lvl="1"/>
            <a:endParaRPr lang="en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14CB54-03CF-49F1-9091-1F8A8DE5F119}"/>
              </a:ext>
            </a:extLst>
          </p:cNvPr>
          <p:cNvGrpSpPr/>
          <p:nvPr/>
        </p:nvGrpSpPr>
        <p:grpSpPr>
          <a:xfrm>
            <a:off x="1331641" y="2780928"/>
            <a:ext cx="6771567" cy="3384375"/>
            <a:chOff x="1331641" y="2780928"/>
            <a:chExt cx="6771567" cy="33843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06013CB-FB84-4366-BC49-0792A4150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2149"/>
            <a:stretch/>
          </p:blipFill>
          <p:spPr>
            <a:xfrm>
              <a:off x="1331641" y="5187672"/>
              <a:ext cx="6404408" cy="9776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612D7C-933C-E144-8675-43747538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7664" y="2780928"/>
              <a:ext cx="6555544" cy="254101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99EDC-310F-42D7-8C0A-43AAFB3C638D}"/>
              </a:ext>
            </a:extLst>
          </p:cNvPr>
          <p:cNvSpPr/>
          <p:nvPr/>
        </p:nvSpPr>
        <p:spPr bwMode="auto">
          <a:xfrm>
            <a:off x="1407951" y="2708920"/>
            <a:ext cx="6764449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50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 (Cont’d)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Java MapReduce (Cont’d)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sz="2200" dirty="0"/>
              <a:t>Reduce function</a:t>
            </a:r>
          </a:p>
          <a:p>
            <a:pPr lvl="1"/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248EE-1752-44A3-86F2-125E1D71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7" y="2996952"/>
            <a:ext cx="7413546" cy="22544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1DCB-5138-47D2-9675-9C4D80E2B6C0}"/>
              </a:ext>
            </a:extLst>
          </p:cNvPr>
          <p:cNvSpPr/>
          <p:nvPr/>
        </p:nvSpPr>
        <p:spPr bwMode="auto">
          <a:xfrm>
            <a:off x="971601" y="2852936"/>
            <a:ext cx="7307172" cy="23984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2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 (Cont’d)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Java MapReduce (Cont’d)</a:t>
            </a:r>
          </a:p>
          <a:p>
            <a:pPr lvl="1"/>
            <a:r>
              <a:rPr lang="en-US" altLang="ko-KR" sz="2200" dirty="0"/>
              <a:t>Run the job </a:t>
            </a:r>
            <a:endParaRPr lang="en-US" altLang="ko-KR" sz="2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19DD64-F1DA-4983-96A8-D75CE4C48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" b="2023"/>
          <a:stretch/>
        </p:blipFill>
        <p:spPr>
          <a:xfrm>
            <a:off x="1453182" y="2133004"/>
            <a:ext cx="6020148" cy="43991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916CEA-5C75-420C-A1D6-B5533B299263}"/>
              </a:ext>
            </a:extLst>
          </p:cNvPr>
          <p:cNvSpPr/>
          <p:nvPr/>
        </p:nvSpPr>
        <p:spPr bwMode="auto">
          <a:xfrm>
            <a:off x="1433717" y="2132856"/>
            <a:ext cx="6039613" cy="43992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12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Data flow for large input</a:t>
            </a:r>
          </a:p>
          <a:p>
            <a:pPr lvl="1"/>
            <a:r>
              <a:rPr lang="en-US" altLang="ko-KR" sz="2200" dirty="0"/>
              <a:t>Above are </a:t>
            </a:r>
            <a:r>
              <a:rPr lang="en" altLang="ko-KR" sz="2200" dirty="0"/>
              <a:t>how MapReduce works for small input and used on the local file system</a:t>
            </a:r>
          </a:p>
          <a:p>
            <a:pPr lvl="1"/>
            <a:r>
              <a:rPr lang="en" altLang="ko-KR" sz="2200" dirty="0"/>
              <a:t>To scaling out, store the data in a distributed filesystem not in local filesystem.</a:t>
            </a:r>
          </a:p>
          <a:p>
            <a:pPr lvl="1"/>
            <a:r>
              <a:rPr lang="en" altLang="ko-KR" sz="2200" dirty="0"/>
              <a:t>Allowing Hadoop to move the MapReduce computation to each machine hosting a part of the data with YARN</a:t>
            </a:r>
            <a:endParaRPr lang="en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36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MapReduce job</a:t>
            </a:r>
          </a:p>
          <a:p>
            <a:pPr lvl="1"/>
            <a:r>
              <a:rPr lang="en" altLang="ko-KR" sz="2200" dirty="0"/>
              <a:t>MapReduce = Mapping + Reducing</a:t>
            </a:r>
          </a:p>
          <a:p>
            <a:pPr lvl="1"/>
            <a:r>
              <a:rPr lang="en" altLang="ko-KR" sz="2200" dirty="0"/>
              <a:t>Hadoop divides the input to a MapReduce job into fixed-size pieces called input splits, or just splits</a:t>
            </a:r>
          </a:p>
          <a:p>
            <a:pPr lvl="1"/>
            <a:r>
              <a:rPr lang="en" altLang="ko-KR" sz="2200" dirty="0"/>
              <a:t>Hadoop creates one map task for each split</a:t>
            </a:r>
          </a:p>
          <a:p>
            <a:endParaRPr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0ADCA45-C092-B143-B961-4A72ED38E1D9}"/>
              </a:ext>
            </a:extLst>
          </p:cNvPr>
          <p:cNvSpPr/>
          <p:nvPr/>
        </p:nvSpPr>
        <p:spPr bwMode="auto">
          <a:xfrm>
            <a:off x="862856" y="3717032"/>
            <a:ext cx="7200800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7A00B51-4279-324D-A75F-3FE49F8688A7}"/>
              </a:ext>
            </a:extLst>
          </p:cNvPr>
          <p:cNvCxnSpPr/>
          <p:nvPr/>
        </p:nvCxnSpPr>
        <p:spPr bwMode="auto">
          <a:xfrm>
            <a:off x="1763688" y="3717032"/>
            <a:ext cx="0" cy="6480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F367785-1F45-4D41-8149-E01177CE5C12}"/>
              </a:ext>
            </a:extLst>
          </p:cNvPr>
          <p:cNvCxnSpPr/>
          <p:nvPr/>
        </p:nvCxnSpPr>
        <p:spPr bwMode="auto">
          <a:xfrm>
            <a:off x="2699792" y="3717032"/>
            <a:ext cx="0" cy="6480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6793E4A-8D9D-C94C-A45C-1831A4CDCFCA}"/>
              </a:ext>
            </a:extLst>
          </p:cNvPr>
          <p:cNvCxnSpPr/>
          <p:nvPr/>
        </p:nvCxnSpPr>
        <p:spPr bwMode="auto">
          <a:xfrm>
            <a:off x="3635896" y="3717032"/>
            <a:ext cx="0" cy="6480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38E976C-E0A7-6E46-AACE-F0034831A37D}"/>
              </a:ext>
            </a:extLst>
          </p:cNvPr>
          <p:cNvCxnSpPr/>
          <p:nvPr/>
        </p:nvCxnSpPr>
        <p:spPr bwMode="auto">
          <a:xfrm>
            <a:off x="6228184" y="3717032"/>
            <a:ext cx="0" cy="6480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39109C0-D60F-4C46-ACC2-33A858A656D6}"/>
              </a:ext>
            </a:extLst>
          </p:cNvPr>
          <p:cNvCxnSpPr/>
          <p:nvPr/>
        </p:nvCxnSpPr>
        <p:spPr bwMode="auto">
          <a:xfrm>
            <a:off x="7164288" y="3717032"/>
            <a:ext cx="0" cy="6480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EA38E6-025E-CE49-9021-E06334C1BEDC}"/>
              </a:ext>
            </a:extLst>
          </p:cNvPr>
          <p:cNvSpPr txBox="1"/>
          <p:nvPr/>
        </p:nvSpPr>
        <p:spPr>
          <a:xfrm>
            <a:off x="1031328" y="3902568"/>
            <a:ext cx="57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split1</a:t>
            </a:r>
            <a:endParaRPr kumimoji="1"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BF5DA-717B-654D-A787-63AE071A7B50}"/>
              </a:ext>
            </a:extLst>
          </p:cNvPr>
          <p:cNvSpPr txBox="1"/>
          <p:nvPr/>
        </p:nvSpPr>
        <p:spPr>
          <a:xfrm>
            <a:off x="1967431" y="3902567"/>
            <a:ext cx="57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split2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C05E5-CAEC-1B4C-9294-39A1C3E83D70}"/>
              </a:ext>
            </a:extLst>
          </p:cNvPr>
          <p:cNvSpPr txBox="1"/>
          <p:nvPr/>
        </p:nvSpPr>
        <p:spPr>
          <a:xfrm>
            <a:off x="2899447" y="3902567"/>
            <a:ext cx="57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split3</a:t>
            </a:r>
            <a:endParaRPr kumimoji="1"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2D4A0-2F98-6B47-AFAA-D4E9A94C3C52}"/>
              </a:ext>
            </a:extLst>
          </p:cNvPr>
          <p:cNvSpPr txBox="1"/>
          <p:nvPr/>
        </p:nvSpPr>
        <p:spPr>
          <a:xfrm>
            <a:off x="4579971" y="3872376"/>
            <a:ext cx="57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….</a:t>
            </a:r>
            <a:endParaRPr kumimoji="1"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315D8-F450-7840-A7F1-CC56D6A6AEA1}"/>
              </a:ext>
            </a:extLst>
          </p:cNvPr>
          <p:cNvSpPr txBox="1"/>
          <p:nvPr/>
        </p:nvSpPr>
        <p:spPr>
          <a:xfrm>
            <a:off x="7297301" y="3902567"/>
            <a:ext cx="63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</a:t>
            </a:r>
            <a:r>
              <a:rPr kumimoji="1" lang="en-US" altLang="ko-KR" sz="1200" dirty="0"/>
              <a:t>plit </a:t>
            </a:r>
            <a:r>
              <a:rPr lang="en-US" altLang="ko-KR" sz="1200" dirty="0"/>
              <a:t>n</a:t>
            </a:r>
            <a:endParaRPr kumimoji="1"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A3684-60B7-A246-A872-3C25D6B86EEA}"/>
              </a:ext>
            </a:extLst>
          </p:cNvPr>
          <p:cNvSpPr txBox="1"/>
          <p:nvPr/>
        </p:nvSpPr>
        <p:spPr>
          <a:xfrm>
            <a:off x="6320792" y="3902567"/>
            <a:ext cx="750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</a:t>
            </a:r>
            <a:r>
              <a:rPr kumimoji="1" lang="en-US" altLang="ko-KR" sz="1200" dirty="0"/>
              <a:t>plit </a:t>
            </a:r>
            <a:r>
              <a:rPr lang="en-US" altLang="ko-KR" sz="1200" dirty="0"/>
              <a:t>n-1</a:t>
            </a:r>
            <a:endParaRPr kumimoji="1"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01ECF-E5B2-864C-9697-29FF877AEAB9}"/>
              </a:ext>
            </a:extLst>
          </p:cNvPr>
          <p:cNvSpPr txBox="1"/>
          <p:nvPr/>
        </p:nvSpPr>
        <p:spPr>
          <a:xfrm>
            <a:off x="557773" y="3394301"/>
            <a:ext cx="152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MapReduce job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3060A1E-0D2F-9747-BCD7-C682E49BF029}"/>
              </a:ext>
            </a:extLst>
          </p:cNvPr>
          <p:cNvCxnSpPr/>
          <p:nvPr/>
        </p:nvCxnSpPr>
        <p:spPr bwMode="auto">
          <a:xfrm>
            <a:off x="1319356" y="4365104"/>
            <a:ext cx="0" cy="5760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BBF09E-823A-0F41-9D45-CBE1CA5DA68F}"/>
              </a:ext>
            </a:extLst>
          </p:cNvPr>
          <p:cNvCxnSpPr/>
          <p:nvPr/>
        </p:nvCxnSpPr>
        <p:spPr bwMode="auto">
          <a:xfrm>
            <a:off x="2255460" y="4365104"/>
            <a:ext cx="0" cy="5760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BE6500-1AD5-AD4D-9C61-9F18D6F9181D}"/>
              </a:ext>
            </a:extLst>
          </p:cNvPr>
          <p:cNvCxnSpPr/>
          <p:nvPr/>
        </p:nvCxnSpPr>
        <p:spPr bwMode="auto">
          <a:xfrm>
            <a:off x="3187476" y="4365104"/>
            <a:ext cx="0" cy="5760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0FA49D-CFDC-A448-922E-3B85A590D984}"/>
              </a:ext>
            </a:extLst>
          </p:cNvPr>
          <p:cNvCxnSpPr/>
          <p:nvPr/>
        </p:nvCxnSpPr>
        <p:spPr bwMode="auto">
          <a:xfrm>
            <a:off x="6696236" y="4365104"/>
            <a:ext cx="0" cy="5760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9B7554-A929-C141-8104-9B53ADC25CCB}"/>
              </a:ext>
            </a:extLst>
          </p:cNvPr>
          <p:cNvCxnSpPr/>
          <p:nvPr/>
        </p:nvCxnSpPr>
        <p:spPr bwMode="auto">
          <a:xfrm>
            <a:off x="7627042" y="4365104"/>
            <a:ext cx="0" cy="5760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3BAA3D3-C651-664A-8581-BF5C70A4DDB7}"/>
              </a:ext>
            </a:extLst>
          </p:cNvPr>
          <p:cNvSpPr/>
          <p:nvPr/>
        </p:nvSpPr>
        <p:spPr bwMode="auto">
          <a:xfrm>
            <a:off x="862856" y="5157192"/>
            <a:ext cx="900832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2800467-9026-EC45-B9C4-1AF1D7FF9A39}"/>
              </a:ext>
            </a:extLst>
          </p:cNvPr>
          <p:cNvSpPr/>
          <p:nvPr/>
        </p:nvSpPr>
        <p:spPr bwMode="auto">
          <a:xfrm>
            <a:off x="1798960" y="5159228"/>
            <a:ext cx="900832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B8F6CDD-CDF7-F347-A494-37F0FA638A70}"/>
              </a:ext>
            </a:extLst>
          </p:cNvPr>
          <p:cNvSpPr/>
          <p:nvPr/>
        </p:nvSpPr>
        <p:spPr bwMode="auto">
          <a:xfrm>
            <a:off x="2735064" y="5157068"/>
            <a:ext cx="900832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26836-3DE2-7243-86BD-1F4F4CE569A7}"/>
              </a:ext>
            </a:extLst>
          </p:cNvPr>
          <p:cNvSpPr txBox="1"/>
          <p:nvPr/>
        </p:nvSpPr>
        <p:spPr>
          <a:xfrm>
            <a:off x="4579971" y="4941168"/>
            <a:ext cx="57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….</a:t>
            </a:r>
            <a:endParaRPr kumimoji="1" lang="ko-KR" altLang="en-US" sz="1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5387A987-C063-964A-A927-6818696BE961}"/>
              </a:ext>
            </a:extLst>
          </p:cNvPr>
          <p:cNvSpPr/>
          <p:nvPr/>
        </p:nvSpPr>
        <p:spPr bwMode="auto">
          <a:xfrm>
            <a:off x="6228184" y="5159228"/>
            <a:ext cx="900832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E10B36D-F8C1-1C44-B29A-EF6E53FDAF74}"/>
              </a:ext>
            </a:extLst>
          </p:cNvPr>
          <p:cNvSpPr/>
          <p:nvPr/>
        </p:nvSpPr>
        <p:spPr bwMode="auto">
          <a:xfrm>
            <a:off x="7164288" y="5157068"/>
            <a:ext cx="900832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59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MapReduce job(Cont’d)</a:t>
            </a:r>
          </a:p>
          <a:p>
            <a:pPr lvl="1"/>
            <a:r>
              <a:rPr lang="en" altLang="ko-KR" sz="2200" dirty="0"/>
              <a:t>Having many splits means each split has </a:t>
            </a:r>
            <a:r>
              <a:rPr lang="en" altLang="ko-KR" sz="2200" dirty="0">
                <a:solidFill>
                  <a:srgbClr val="0070C0"/>
                </a:solidFill>
              </a:rPr>
              <a:t>small time taken </a:t>
            </a:r>
            <a:r>
              <a:rPr lang="en" altLang="ko-KR" sz="2200" dirty="0"/>
              <a:t>to process compared to the whole input’s</a:t>
            </a:r>
          </a:p>
          <a:p>
            <a:pPr lvl="1"/>
            <a:endParaRPr lang="en" altLang="ko-KR" sz="1000" dirty="0"/>
          </a:p>
          <a:p>
            <a:pPr lvl="1"/>
            <a:r>
              <a:rPr lang="en-US" altLang="ko-KR" sz="2200" dirty="0"/>
              <a:t>But </a:t>
            </a:r>
            <a:r>
              <a:rPr lang="en" altLang="ko-KR" sz="2200" dirty="0"/>
              <a:t>too small splits </a:t>
            </a:r>
            <a:r>
              <a:rPr lang="en-US" altLang="ko-KR" sz="2200" dirty="0"/>
              <a:t>result </a:t>
            </a:r>
            <a:r>
              <a:rPr lang="en" altLang="ko-KR" sz="2200" dirty="0"/>
              <a:t>the overhead of managing it and map task creation begins to dominate the total job execution time.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Good split size is tends to be the size of an HDFS block</a:t>
            </a:r>
          </a:p>
          <a:p>
            <a:pPr lvl="1"/>
            <a:endParaRPr lang="en" altLang="ko-KR" sz="1000" dirty="0"/>
          </a:p>
          <a:p>
            <a:pPr lvl="1"/>
            <a:r>
              <a:rPr lang="en" altLang="ko-KR" sz="2200" dirty="0"/>
              <a:t>Data locality optimization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dirty="0"/>
              <a:t>Hadoop does its best where the input data resides in HDFS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dirty="0"/>
              <a:t>In this condition, </a:t>
            </a:r>
            <a:r>
              <a:rPr lang="en" altLang="ko-KR" dirty="0" err="1"/>
              <a:t>hadoop</a:t>
            </a:r>
            <a:r>
              <a:rPr lang="en" altLang="ko-KR" dirty="0"/>
              <a:t> doesn’t use valuable cluster bandwidth </a:t>
            </a:r>
            <a:endParaRPr lang="en" altLang="ko-KR" sz="1600" dirty="0"/>
          </a:p>
          <a:p>
            <a:pPr lvl="1"/>
            <a:endParaRPr lang="en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79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Split size is same</a:t>
            </a:r>
            <a:r>
              <a:rPr lang="en-US" altLang="ko-KR" sz="2600" dirty="0"/>
              <a:t> as B</a:t>
            </a:r>
            <a:r>
              <a:rPr lang="en" altLang="ko-KR" sz="2600" dirty="0"/>
              <a:t>lock size</a:t>
            </a:r>
          </a:p>
          <a:p>
            <a:pPr lvl="1"/>
            <a:r>
              <a:rPr lang="en" altLang="ko-KR" sz="2200" dirty="0"/>
              <a:t>Split size is the largest size of input that can be guaranteed to be stored on a single node</a:t>
            </a:r>
          </a:p>
          <a:p>
            <a:pPr lvl="1"/>
            <a:r>
              <a:rPr lang="en" altLang="ko-KR" sz="2200" dirty="0"/>
              <a:t>Split spanned in two blocks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Uncertainly that any HDFS node stored both blocks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Some of the split would have to be transferred across the network to the node running the map task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Clearly </a:t>
            </a:r>
            <a:r>
              <a:rPr lang="en" altLang="ko-KR" sz="1800" b="1" dirty="0">
                <a:solidFill>
                  <a:srgbClr val="0070C0"/>
                </a:solidFill>
              </a:rPr>
              <a:t>less efficient</a:t>
            </a:r>
            <a:r>
              <a:rPr lang="en" altLang="ko-KR" sz="1800" dirty="0"/>
              <a:t> than running the whole map task using local data</a:t>
            </a:r>
          </a:p>
          <a:p>
            <a:pPr marL="457200" lvl="1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682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Introduction</a:t>
            </a:r>
          </a:p>
          <a:p>
            <a:endParaRPr lang="en-US" altLang="ko-KR" sz="700" dirty="0"/>
          </a:p>
          <a:p>
            <a:r>
              <a:rPr lang="en-US" altLang="ko-KR" sz="2600" dirty="0"/>
              <a:t>A Weather Dataset</a:t>
            </a:r>
          </a:p>
          <a:p>
            <a:endParaRPr lang="en-US" altLang="ko-KR" sz="700" dirty="0"/>
          </a:p>
          <a:p>
            <a:r>
              <a:rPr lang="en-US" altLang="ko-KR" sz="2600" dirty="0">
                <a:sym typeface="Wingdings" pitchFamily="2" charset="2"/>
              </a:rPr>
              <a:t>Analyzing the Data with Unix Tools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Analyzing the Data with Hadoop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Scaling Out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Ruby &amp; Python code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Conclusion</a:t>
            </a:r>
          </a:p>
          <a:p>
            <a:endParaRPr lang="en-US" altLang="ko-KR" sz="2600" b="1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279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Flow(Cont’d)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14938B43-C57C-0448-B8AF-487E91E1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" altLang="ko-KR" sz="2600" dirty="0"/>
              <a:t>Map task</a:t>
            </a:r>
          </a:p>
          <a:p>
            <a:pPr lvl="1"/>
            <a:r>
              <a:rPr lang="en" altLang="ko-KR" sz="2200" dirty="0"/>
              <a:t>Write their output to the local disk, not to HDFS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altLang="ko-KR" sz="1800" dirty="0"/>
              <a:t>Map output is intermediate output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</a:t>
            </a:r>
            <a:r>
              <a:rPr lang="en" altLang="ko-KR" sz="1800" dirty="0"/>
              <a:t>toring it in HDFS with replication would be overkill</a:t>
            </a:r>
          </a:p>
          <a:p>
            <a:pPr lvl="2"/>
            <a:endParaRPr lang="en" altLang="ko-KR" sz="500" dirty="0"/>
          </a:p>
          <a:p>
            <a:pPr lvl="1"/>
            <a:r>
              <a:rPr lang="en" altLang="ko-KR" sz="2200" dirty="0"/>
              <a:t>Hadoop automatically rerun the map task on another node If the node fails before the map output has been consumed by the reduce task</a:t>
            </a:r>
          </a:p>
        </p:txBody>
      </p:sp>
    </p:spTree>
    <p:extLst>
      <p:ext uri="{BB962C8B-B14F-4D97-AF65-F5344CB8AC3E}">
        <p14:creationId xmlns:p14="http://schemas.microsoft.com/office/powerpoint/2010/main" val="414549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CA2FB5-E2E9-BA44-B5A5-186CABAB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Data Flow (Cont’d)</a:t>
            </a:r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03E94354-9D88-A04A-BD95-9EFF3638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" altLang="ko-KR" sz="2600" dirty="0"/>
              <a:t>Reduce task </a:t>
            </a:r>
          </a:p>
          <a:p>
            <a:pPr lvl="1"/>
            <a:r>
              <a:rPr lang="en-US" altLang="ko-KR" sz="2200" dirty="0"/>
              <a:t>N</a:t>
            </a:r>
            <a:r>
              <a:rPr lang="en" altLang="ko-KR" sz="2200" dirty="0"/>
              <a:t>o advantage of data locality</a:t>
            </a:r>
            <a:endParaRPr lang="en" altLang="ko-KR" dirty="0"/>
          </a:p>
          <a:p>
            <a:r>
              <a:rPr lang="en" altLang="ko-KR" sz="2600" dirty="0"/>
              <a:t>Single reduce task</a:t>
            </a:r>
          </a:p>
          <a:p>
            <a:pPr lvl="1"/>
            <a:r>
              <a:rPr lang="en-US" altLang="ko-KR" sz="2200" dirty="0"/>
              <a:t>M</a:t>
            </a:r>
            <a:r>
              <a:rPr lang="en" altLang="ko-KR" sz="2200" dirty="0" err="1"/>
              <a:t>ap</a:t>
            </a:r>
            <a:r>
              <a:rPr lang="en" altLang="ko-KR" sz="2200" dirty="0"/>
              <a:t> outputs are sorted and merged and then, passed to single reduce function</a:t>
            </a:r>
          </a:p>
          <a:p>
            <a:pPr lvl="1"/>
            <a:r>
              <a:rPr lang="en" altLang="ko-KR" sz="2200" dirty="0"/>
              <a:t>Output of the reduce is normally stored in HDFS for reliability </a:t>
            </a:r>
          </a:p>
          <a:p>
            <a:pPr lvl="1"/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90343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4AAE80-934D-ED4A-9DB8-B28D27F7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7" y="1700808"/>
            <a:ext cx="7603786" cy="406354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2D4DE29-BC10-204E-A47A-5CA16689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Data Flow (Cont’d)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2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Multi reduce task</a:t>
            </a:r>
          </a:p>
          <a:p>
            <a:pPr lvl="1"/>
            <a:r>
              <a:rPr lang="en" altLang="ko-KR" sz="2200" dirty="0"/>
              <a:t>Reduce task’s </a:t>
            </a:r>
            <a:r>
              <a:rPr lang="en-US" altLang="ko-KR" sz="2200" dirty="0"/>
              <a:t>number is</a:t>
            </a:r>
            <a:r>
              <a:rPr lang="en" altLang="ko-KR" sz="2200" dirty="0"/>
              <a:t> specified independently</a:t>
            </a:r>
          </a:p>
          <a:p>
            <a:pPr lvl="1"/>
            <a:r>
              <a:rPr lang="en" altLang="ko-KR" sz="2200" dirty="0"/>
              <a:t>The map tasks </a:t>
            </a:r>
            <a:r>
              <a:rPr lang="en" altLang="ko-KR" sz="2200" i="1" dirty="0"/>
              <a:t>partition </a:t>
            </a:r>
            <a:r>
              <a:rPr lang="en" altLang="ko-KR" sz="2200" dirty="0"/>
              <a:t>their output and each creating one partition for each reduce task </a:t>
            </a:r>
          </a:p>
          <a:p>
            <a:pPr lvl="1"/>
            <a:endParaRPr lang="en" altLang="ko-KR" dirty="0"/>
          </a:p>
          <a:p>
            <a:pPr lvl="1"/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06112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E7F189-657A-0442-9C66-672A0FCF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Multi reduce task(Cont’d)</a:t>
            </a:r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endParaRPr lang="en" altLang="ko-KR" sz="2000" dirty="0"/>
          </a:p>
          <a:p>
            <a:pPr lvl="1"/>
            <a:r>
              <a:rPr lang="en" altLang="ko-KR" sz="2000" dirty="0"/>
              <a:t>Reduce task is fed by many map tasks</a:t>
            </a:r>
          </a:p>
          <a:p>
            <a:pPr lvl="1"/>
            <a:r>
              <a:rPr lang="en" altLang="ko-KR" sz="2000" dirty="0"/>
              <a:t>This diagram makes it clear why the data flow between map and reduce tasks is known as “the shuffle”</a:t>
            </a:r>
          </a:p>
          <a:p>
            <a:pPr lvl="1"/>
            <a:endParaRPr lang="en" altLang="ko-KR" sz="2200" dirty="0"/>
          </a:p>
          <a:p>
            <a:endParaRPr lang="en" altLang="ko-KR" dirty="0"/>
          </a:p>
          <a:p>
            <a:endParaRPr lang="en" altLang="ko-KR" dirty="0"/>
          </a:p>
          <a:p>
            <a:endParaRPr lang="en" altLang="ko-KR" dirty="0"/>
          </a:p>
          <a:p>
            <a:endParaRPr lang="en" altLang="ko-KR" dirty="0"/>
          </a:p>
          <a:p>
            <a:endParaRPr lang="en" altLang="ko-KR" dirty="0"/>
          </a:p>
          <a:p>
            <a:endParaRPr lang="en" altLang="ko-KR" dirty="0"/>
          </a:p>
          <a:p>
            <a:endParaRPr lang="en" altLang="ko-KR" dirty="0"/>
          </a:p>
          <a:p>
            <a:pPr lvl="1"/>
            <a:endParaRPr lang="en" altLang="ko-KR" dirty="0"/>
          </a:p>
          <a:p>
            <a:pPr lvl="1"/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5F3FB-8B1D-374F-8832-59C1C359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66" y="1772816"/>
            <a:ext cx="6469467" cy="34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C49239-25C8-4686-9490-78F6AD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Combiner Functions</a:t>
            </a:r>
          </a:p>
          <a:p>
            <a:endParaRPr lang="en" altLang="ko-KR" dirty="0"/>
          </a:p>
          <a:p>
            <a:pPr lvl="1"/>
            <a:r>
              <a:rPr lang="en-US" altLang="ko-KR" sz="2200" dirty="0"/>
              <a:t>An </a:t>
            </a:r>
            <a:r>
              <a:rPr lang="en-US" altLang="ko-KR" sz="2200" dirty="0">
                <a:solidFill>
                  <a:srgbClr val="0070C0"/>
                </a:solidFill>
              </a:rPr>
              <a:t>optional Processing </a:t>
            </a:r>
            <a:r>
              <a:rPr lang="en-US" altLang="ko-KR" sz="2200" dirty="0"/>
              <a:t>like a semi-reducer</a:t>
            </a:r>
            <a:endParaRPr lang="en-US" altLang="ko-KR" sz="2200" dirty="0">
              <a:solidFill>
                <a:srgbClr val="0070C0"/>
              </a:solidFill>
            </a:endParaRPr>
          </a:p>
          <a:p>
            <a:pPr lvl="1"/>
            <a:r>
              <a:rPr lang="en-US" altLang="ko-KR" sz="2200" dirty="0"/>
              <a:t>Accepting the inputs </a:t>
            </a:r>
            <a:r>
              <a:rPr lang="en-US" altLang="ko-KR" sz="2200" dirty="0">
                <a:solidFill>
                  <a:srgbClr val="0070C0"/>
                </a:solidFill>
              </a:rPr>
              <a:t>from the Map</a:t>
            </a:r>
            <a:r>
              <a:rPr lang="en-US" altLang="ko-KR" sz="2200" dirty="0"/>
              <a:t> class</a:t>
            </a:r>
          </a:p>
          <a:p>
            <a:pPr lvl="1"/>
            <a:r>
              <a:rPr lang="en-US" altLang="ko-KR" sz="2200" dirty="0"/>
              <a:t>Passing the output </a:t>
            </a:r>
            <a:r>
              <a:rPr lang="en-US" altLang="ko-KR" sz="2200" dirty="0">
                <a:solidFill>
                  <a:srgbClr val="0070C0"/>
                </a:solidFill>
              </a:rPr>
              <a:t>key-value pairs to the Reducer</a:t>
            </a:r>
            <a:r>
              <a:rPr lang="en-US" altLang="ko-KR" sz="2200" dirty="0"/>
              <a:t> class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Minimizing the transferred data between map and reduce tasks  (used for optimization)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Importance of optimization :</a:t>
            </a:r>
          </a:p>
          <a:p>
            <a:pPr marL="914400" lvl="2" indent="0">
              <a:buNone/>
            </a:pPr>
            <a:r>
              <a:rPr lang="en-US" altLang="ko-KR" sz="1800" dirty="0"/>
              <a:t>    Many MapReduce job are limited by Bandwidth available on the cluster</a:t>
            </a:r>
          </a:p>
          <a:p>
            <a:pPr marL="457200" lvl="1" indent="0">
              <a:buNone/>
            </a:pPr>
            <a:endParaRPr lang="en" altLang="ko-KR" dirty="0"/>
          </a:p>
          <a:p>
            <a:pPr lvl="1"/>
            <a:endParaRPr lang="en" altLang="ko-KR" dirty="0"/>
          </a:p>
          <a:p>
            <a:pPr lvl="1"/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29453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C49239-25C8-4686-9490-78F6AD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Combiner Functions (Cont’d)</a:t>
            </a:r>
          </a:p>
          <a:p>
            <a:endParaRPr lang="en" altLang="ko-KR" sz="1000" dirty="0"/>
          </a:p>
          <a:p>
            <a:pPr lvl="1"/>
            <a:r>
              <a:rPr lang="en-US" altLang="ko-KR" sz="2200" dirty="0"/>
              <a:t>Combiner Functions Summarize the map output records with the </a:t>
            </a:r>
            <a:r>
              <a:rPr lang="en-US" altLang="ko-KR" sz="2200" dirty="0">
                <a:solidFill>
                  <a:srgbClr val="0070C0"/>
                </a:solidFill>
              </a:rPr>
              <a:t>same key</a:t>
            </a:r>
            <a:endParaRPr lang="en-US" altLang="ko-KR" sz="2200" dirty="0"/>
          </a:p>
          <a:p>
            <a:pPr lvl="1"/>
            <a:r>
              <a:rPr lang="en-US" altLang="ko-KR" sz="2200" dirty="0"/>
              <a:t>Combiner Functions </a:t>
            </a:r>
            <a:r>
              <a:rPr lang="en-US" altLang="ko-KR" sz="2200" dirty="0">
                <a:solidFill>
                  <a:srgbClr val="0070C0"/>
                </a:solidFill>
              </a:rPr>
              <a:t>reduce the volume</a:t>
            </a:r>
            <a:r>
              <a:rPr lang="en-US" altLang="ko-KR" sz="2200" dirty="0"/>
              <a:t> of key-value collection to send over the network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" altLang="ko-KR" dirty="0"/>
          </a:p>
          <a:p>
            <a:pPr lvl="1"/>
            <a:endParaRPr lang="en" altLang="ko-KR" dirty="0"/>
          </a:p>
          <a:p>
            <a:pPr lvl="1"/>
            <a:endParaRPr lang="en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817CA-08F6-49BA-9912-BFEB6C67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56" y="3982772"/>
            <a:ext cx="14097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AA3B1-F23E-4D79-9288-D95D39C9F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81"/>
          <a:stretch/>
        </p:blipFill>
        <p:spPr>
          <a:xfrm>
            <a:off x="1262456" y="4918875"/>
            <a:ext cx="1352550" cy="660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5E54C-9627-42E9-BD45-DFA88F918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18" y="4433100"/>
            <a:ext cx="3429000" cy="4857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7CFD4D2-6A0C-459B-8D3D-D1551375A172}"/>
              </a:ext>
            </a:extLst>
          </p:cNvPr>
          <p:cNvSpPr/>
          <p:nvPr/>
        </p:nvSpPr>
        <p:spPr bwMode="auto">
          <a:xfrm>
            <a:off x="3131840" y="4581128"/>
            <a:ext cx="1008112" cy="288032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B2835-8359-4C0F-ABD0-4173217DDCF6}"/>
              </a:ext>
            </a:extLst>
          </p:cNvPr>
          <p:cNvSpPr/>
          <p:nvPr/>
        </p:nvSpPr>
        <p:spPr bwMode="auto">
          <a:xfrm>
            <a:off x="1043607" y="3839657"/>
            <a:ext cx="1747649" cy="1821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040F4-9DD7-4BBD-831E-14165E431A8B}"/>
              </a:ext>
            </a:extLst>
          </p:cNvPr>
          <p:cNvSpPr/>
          <p:nvPr/>
        </p:nvSpPr>
        <p:spPr bwMode="auto">
          <a:xfrm>
            <a:off x="4486898" y="4401108"/>
            <a:ext cx="3428999" cy="57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583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C49239-25C8-4686-9490-78F6AD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Combiner Functions (Cont’d)</a:t>
            </a:r>
          </a:p>
          <a:p>
            <a:endParaRPr lang="en" altLang="ko-KR" sz="800" dirty="0"/>
          </a:p>
          <a:p>
            <a:pPr lvl="1"/>
            <a:r>
              <a:rPr lang="en-US" altLang="ko-KR" sz="1800" dirty="0"/>
              <a:t> </a:t>
            </a:r>
            <a:r>
              <a:rPr lang="en-US" altLang="ko-KR" sz="2200" b="1" dirty="0"/>
              <a:t>Possible to replace the Reducer, </a:t>
            </a:r>
          </a:p>
          <a:p>
            <a:pPr marL="457200" lvl="1" indent="0">
              <a:buNone/>
            </a:pPr>
            <a:r>
              <a:rPr lang="en-US" altLang="ko-KR" sz="2200" b="1" dirty="0"/>
              <a:t>      if there is no reduce tasks</a:t>
            </a:r>
            <a:endParaRPr lang="en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FCF9F9-CBB7-41FC-A48E-23DAA630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780928"/>
            <a:ext cx="3865481" cy="33048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CF3926-6FE2-4B5F-9AD3-DA7F30527477}"/>
              </a:ext>
            </a:extLst>
          </p:cNvPr>
          <p:cNvSpPr/>
          <p:nvPr/>
        </p:nvSpPr>
        <p:spPr bwMode="auto">
          <a:xfrm>
            <a:off x="3635896" y="2736892"/>
            <a:ext cx="4248473" cy="35207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6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C49239-25C8-4686-9490-78F6AD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Combiner Functions (Cont’d)</a:t>
            </a:r>
          </a:p>
          <a:p>
            <a:endParaRPr lang="en" altLang="ko-KR" sz="800" dirty="0"/>
          </a:p>
          <a:p>
            <a:pPr lvl="1"/>
            <a:r>
              <a:rPr lang="en-US" altLang="ko-KR" sz="1800" dirty="0"/>
              <a:t> </a:t>
            </a:r>
            <a:r>
              <a:rPr lang="en-US" altLang="ko-KR" sz="2200" dirty="0"/>
              <a:t>Some problem about </a:t>
            </a:r>
            <a:r>
              <a:rPr lang="en-US" altLang="ko-KR" sz="2200" dirty="0">
                <a:solidFill>
                  <a:srgbClr val="0070C0"/>
                </a:solidFill>
              </a:rPr>
              <a:t>replacing the reduce </a:t>
            </a:r>
            <a:r>
              <a:rPr lang="en-US" altLang="ko-KR" sz="2200" dirty="0"/>
              <a:t>function</a:t>
            </a:r>
            <a:endParaRPr lang="en" altLang="ko-KR" sz="2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CF3926-6FE2-4B5F-9AD3-DA7F30527477}"/>
              </a:ext>
            </a:extLst>
          </p:cNvPr>
          <p:cNvSpPr/>
          <p:nvPr/>
        </p:nvSpPr>
        <p:spPr bwMode="auto">
          <a:xfrm>
            <a:off x="2353439" y="2492896"/>
            <a:ext cx="1152128" cy="15055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C01FC-C785-4ED0-ACF0-EDF54948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63" y="2629466"/>
            <a:ext cx="1127304" cy="7750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5670E6-12E2-46EC-BE0E-4CB340BF7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263" y="3410798"/>
            <a:ext cx="1088163" cy="516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2740F-85CF-42F4-8A3F-8F327384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66" y="4500344"/>
            <a:ext cx="1152128" cy="792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7519F9-1DE6-423B-B6AA-765F4EB1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85" y="5794361"/>
            <a:ext cx="1152129" cy="547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BA43B3-4D26-4354-9EBC-96FD3BF7E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215" y="2927515"/>
            <a:ext cx="3328989" cy="3243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3D451-6B97-40EA-8C49-300B9433A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531" y="4755176"/>
            <a:ext cx="1634312" cy="2571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382776-7FAA-4103-AA60-FC599069E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531" y="5982118"/>
            <a:ext cx="1323432" cy="2275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4D0889-D529-49C0-830F-30CA0D213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722" y="5197219"/>
            <a:ext cx="3983278" cy="3077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204810-C3CC-4C7C-9E28-EB64A6A7FA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6084" y="5526632"/>
            <a:ext cx="2202634" cy="3077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5540D-1CC6-4E1C-9337-9F945DBCB237}"/>
              </a:ext>
            </a:extLst>
          </p:cNvPr>
          <p:cNvSpPr txBox="1"/>
          <p:nvPr/>
        </p:nvSpPr>
        <p:spPr>
          <a:xfrm>
            <a:off x="319208" y="241172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Correct</a:t>
            </a:r>
          </a:p>
          <a:p>
            <a:r>
              <a:rPr lang="en-US" altLang="ko-KR" dirty="0"/>
              <a:t>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1549C-A97C-4B25-B2CD-967EB742CAD1}"/>
              </a:ext>
            </a:extLst>
          </p:cNvPr>
          <p:cNvSpPr txBox="1"/>
          <p:nvPr/>
        </p:nvSpPr>
        <p:spPr>
          <a:xfrm>
            <a:off x="314987" y="403942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InCorrect</a:t>
            </a:r>
            <a:endParaRPr lang="en-US" altLang="ko-KR" dirty="0"/>
          </a:p>
          <a:p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FA346-5148-40E8-B0AC-D668201B36EC}"/>
              </a:ext>
            </a:extLst>
          </p:cNvPr>
          <p:cNvSpPr txBox="1"/>
          <p:nvPr/>
        </p:nvSpPr>
        <p:spPr>
          <a:xfrm>
            <a:off x="895912" y="471585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produced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CD212-AD8C-465D-B0A1-494ECC801050}"/>
              </a:ext>
            </a:extLst>
          </p:cNvPr>
          <p:cNvSpPr txBox="1"/>
          <p:nvPr/>
        </p:nvSpPr>
        <p:spPr>
          <a:xfrm>
            <a:off x="880698" y="586426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produced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531428-11C7-4951-BF07-685D29D084CA}"/>
              </a:ext>
            </a:extLst>
          </p:cNvPr>
          <p:cNvSpPr/>
          <p:nvPr/>
        </p:nvSpPr>
        <p:spPr bwMode="auto">
          <a:xfrm>
            <a:off x="2354966" y="4449209"/>
            <a:ext cx="1150601" cy="8432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78F83-BE80-4A4D-9F49-CC068B2634EF}"/>
              </a:ext>
            </a:extLst>
          </p:cNvPr>
          <p:cNvSpPr/>
          <p:nvPr/>
        </p:nvSpPr>
        <p:spPr bwMode="auto">
          <a:xfrm>
            <a:off x="2353438" y="5794361"/>
            <a:ext cx="1152129" cy="5756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83EC81-1405-4969-A702-87AC13D643E3}"/>
              </a:ext>
            </a:extLst>
          </p:cNvPr>
          <p:cNvSpPr/>
          <p:nvPr/>
        </p:nvSpPr>
        <p:spPr bwMode="auto">
          <a:xfrm>
            <a:off x="3776586" y="4711396"/>
            <a:ext cx="1717257" cy="3243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599F49-E942-4B2C-A73E-5B388F3A2EB2}"/>
              </a:ext>
            </a:extLst>
          </p:cNvPr>
          <p:cNvSpPr/>
          <p:nvPr/>
        </p:nvSpPr>
        <p:spPr bwMode="auto">
          <a:xfrm>
            <a:off x="3779912" y="5929591"/>
            <a:ext cx="1717257" cy="307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B3F8B9-0333-430C-AD58-80F2C190A89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 bwMode="auto">
          <a:xfrm>
            <a:off x="3505567" y="4870821"/>
            <a:ext cx="271019" cy="275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6B5832-CE27-4B2C-87CD-489BBEBEE235}"/>
              </a:ext>
            </a:extLst>
          </p:cNvPr>
          <p:cNvCxnSpPr>
            <a:cxnSpLocks/>
          </p:cNvCxnSpPr>
          <p:nvPr/>
        </p:nvCxnSpPr>
        <p:spPr bwMode="auto">
          <a:xfrm>
            <a:off x="3498322" y="6100767"/>
            <a:ext cx="271019" cy="275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EBC6A-2E0B-4E24-88F1-7C2A1B19ED24}"/>
              </a:ext>
            </a:extLst>
          </p:cNvPr>
          <p:cNvSpPr/>
          <p:nvPr/>
        </p:nvSpPr>
        <p:spPr bwMode="auto">
          <a:xfrm>
            <a:off x="4605600" y="2894368"/>
            <a:ext cx="3328989" cy="3995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438F08-D030-4119-AF12-013755CD7344}"/>
              </a:ext>
            </a:extLst>
          </p:cNvPr>
          <p:cNvSpPr/>
          <p:nvPr/>
        </p:nvSpPr>
        <p:spPr bwMode="auto">
          <a:xfrm>
            <a:off x="5159194" y="5197220"/>
            <a:ext cx="3983277" cy="597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479985-5774-43C9-AEF8-17649EBC9B4B}"/>
              </a:ext>
            </a:extLst>
          </p:cNvPr>
          <p:cNvCxnSpPr>
            <a:stCxn id="25" idx="3"/>
          </p:cNvCxnSpPr>
          <p:nvPr/>
        </p:nvCxnSpPr>
        <p:spPr bwMode="auto">
          <a:xfrm flipV="1">
            <a:off x="5493843" y="4870821"/>
            <a:ext cx="662333" cy="275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25ACEF7-25CB-40AD-8F66-56170D418F8E}"/>
              </a:ext>
            </a:extLst>
          </p:cNvPr>
          <p:cNvCxnSpPr/>
          <p:nvPr/>
        </p:nvCxnSpPr>
        <p:spPr bwMode="auto">
          <a:xfrm flipV="1">
            <a:off x="5507740" y="6095916"/>
            <a:ext cx="662333" cy="275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F92620-B645-4FB6-9609-F1EF87CFC79F}"/>
              </a:ext>
            </a:extLst>
          </p:cNvPr>
          <p:cNvCxnSpPr/>
          <p:nvPr/>
        </p:nvCxnSpPr>
        <p:spPr bwMode="auto">
          <a:xfrm>
            <a:off x="6156176" y="4869442"/>
            <a:ext cx="0" cy="32639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FDC5B0-A149-4306-BE7F-B898623EC4F0}"/>
              </a:ext>
            </a:extLst>
          </p:cNvPr>
          <p:cNvCxnSpPr>
            <a:cxnSpLocks/>
          </p:cNvCxnSpPr>
          <p:nvPr/>
        </p:nvCxnSpPr>
        <p:spPr bwMode="auto">
          <a:xfrm flipV="1">
            <a:off x="6158714" y="5794361"/>
            <a:ext cx="0" cy="2878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CBE7B1-F10E-4837-A4E8-E1988D215EFB}"/>
              </a:ext>
            </a:extLst>
          </p:cNvPr>
          <p:cNvCxnSpPr>
            <a:cxnSpLocks/>
          </p:cNvCxnSpPr>
          <p:nvPr/>
        </p:nvCxnSpPr>
        <p:spPr bwMode="auto">
          <a:xfrm>
            <a:off x="3563888" y="3089697"/>
            <a:ext cx="994139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35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Out (Cont’d)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C49239-25C8-4686-9490-78F6AD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Specifying a Combiner Functions</a:t>
            </a:r>
          </a:p>
          <a:p>
            <a:pPr marL="457200" lvl="1" indent="0">
              <a:buNone/>
            </a:pPr>
            <a:endParaRPr lang="en" altLang="ko-KR" b="1" dirty="0"/>
          </a:p>
          <a:p>
            <a:pPr lvl="1"/>
            <a:r>
              <a:rPr lang="en" altLang="ko-KR" sz="2200" dirty="0"/>
              <a:t>Using the Java Map</a:t>
            </a:r>
            <a:r>
              <a:rPr lang="en-US" altLang="ko-KR" sz="2200" dirty="0"/>
              <a:t>Reduce program, the combiner function </a:t>
            </a:r>
          </a:p>
          <a:p>
            <a:pPr marL="457200" lvl="1" indent="0">
              <a:buNone/>
            </a:pPr>
            <a:r>
              <a:rPr lang="en-US" altLang="ko-KR" sz="2200" dirty="0"/>
              <a:t>    is defined in the Reducer class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D9A6EF-3CC8-40A0-9B9A-52A0F07F2136}"/>
              </a:ext>
            </a:extLst>
          </p:cNvPr>
          <p:cNvGrpSpPr/>
          <p:nvPr/>
        </p:nvGrpSpPr>
        <p:grpSpPr>
          <a:xfrm>
            <a:off x="3347864" y="3068960"/>
            <a:ext cx="4872854" cy="3289187"/>
            <a:chOff x="4283968" y="2132856"/>
            <a:chExt cx="4440806" cy="27851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CC5361-C246-4C9E-B4E1-57D9F318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3968" y="2132856"/>
              <a:ext cx="3713981" cy="24796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9481ED-9434-4248-A15F-83E55EE3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717" y="2414376"/>
              <a:ext cx="4292057" cy="22304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E1CD13D-BF72-4ED5-8534-010BC354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031" y="4644855"/>
              <a:ext cx="211291" cy="273132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92C820-BFD2-4CC4-8907-743C18E3277D}"/>
              </a:ext>
            </a:extLst>
          </p:cNvPr>
          <p:cNvSpPr/>
          <p:nvPr/>
        </p:nvSpPr>
        <p:spPr bwMode="auto">
          <a:xfrm>
            <a:off x="3067031" y="2973771"/>
            <a:ext cx="5153687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2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What is MapReduce?</a:t>
            </a:r>
          </a:p>
          <a:p>
            <a:pPr lvl="1"/>
            <a:r>
              <a:rPr lang="en" altLang="ko-KR" sz="2200" dirty="0"/>
              <a:t>Programming model for data processing</a:t>
            </a:r>
          </a:p>
          <a:p>
            <a:pPr lvl="1"/>
            <a:r>
              <a:rPr lang="en-US" altLang="ko-KR" sz="2200" dirty="0"/>
              <a:t>Using for </a:t>
            </a:r>
            <a:r>
              <a:rPr lang="en" altLang="ko-KR" sz="2200" dirty="0"/>
              <a:t>large datasets</a:t>
            </a:r>
          </a:p>
          <a:p>
            <a:pPr lvl="1"/>
            <a:r>
              <a:rPr lang="en" altLang="ko-KR" sz="2200" dirty="0"/>
              <a:t>Parallel Processing</a:t>
            </a:r>
          </a:p>
          <a:p>
            <a:pPr lvl="1"/>
            <a:r>
              <a:rPr lang="en" altLang="ko-KR" sz="2200" dirty="0"/>
              <a:t>Using Java, Ruby and Python</a:t>
            </a:r>
          </a:p>
          <a:p>
            <a:pPr marL="457200" lvl="1" indent="0">
              <a:buNone/>
            </a:pPr>
            <a:endParaRPr lang="en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83125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Ruby &amp; Python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BEDC9-CBDC-8841-9DA8-29E6423A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4" y="3144854"/>
            <a:ext cx="3558413" cy="1002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B730EC-6627-C840-9922-3F17934C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4" y="4226068"/>
            <a:ext cx="1955627" cy="753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744543-7B40-E74C-A141-FBFB9918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967153"/>
            <a:ext cx="2913285" cy="1124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71C551-C341-D649-B1C2-354D75DA1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616" y="6243538"/>
            <a:ext cx="2282901" cy="3053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B7C9F4-701A-7E44-A25D-73BDC29BC7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494" y="3140968"/>
            <a:ext cx="3209721" cy="13688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4DD602-94E3-1347-8564-198F40A47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494" y="4582033"/>
            <a:ext cx="3089119" cy="1613336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Hadoop streaming (MapReduce API)</a:t>
            </a:r>
          </a:p>
          <a:p>
            <a:endParaRPr lang="en" altLang="ko-KR" sz="1000" dirty="0"/>
          </a:p>
          <a:p>
            <a:pPr lvl="1"/>
            <a:r>
              <a:rPr lang="en-US" altLang="ko-KR" sz="2200" dirty="0"/>
              <a:t>Interface between Hadoop and program (using Unix standard)</a:t>
            </a:r>
          </a:p>
          <a:p>
            <a:pPr lvl="1"/>
            <a:r>
              <a:rPr lang="en-US" altLang="ko-KR" sz="2200" dirty="0"/>
              <a:t>Suited for text processing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en-US" altLang="ko-KR" sz="1600" b="1" dirty="0"/>
              <a:t>Ruby code</a:t>
            </a:r>
            <a:r>
              <a:rPr lang="en-US" altLang="ko-KR" sz="1600" dirty="0"/>
              <a:t> </a:t>
            </a:r>
            <a:r>
              <a:rPr lang="en-US" altLang="ko-KR" sz="2000" dirty="0"/>
              <a:t>                                     </a:t>
            </a:r>
            <a:r>
              <a:rPr lang="en-US" altLang="ko-KR" sz="1600" b="1" dirty="0"/>
              <a:t>Python code</a:t>
            </a: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67B869-4678-449F-B084-F3038946BF22}"/>
              </a:ext>
            </a:extLst>
          </p:cNvPr>
          <p:cNvSpPr/>
          <p:nvPr/>
        </p:nvSpPr>
        <p:spPr bwMode="auto">
          <a:xfrm>
            <a:off x="827584" y="3041567"/>
            <a:ext cx="3660375" cy="3507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65F688-8F32-47EB-8FA2-BFE5F8736921}"/>
              </a:ext>
            </a:extLst>
          </p:cNvPr>
          <p:cNvSpPr/>
          <p:nvPr/>
        </p:nvSpPr>
        <p:spPr bwMode="auto">
          <a:xfrm>
            <a:off x="4572000" y="3041567"/>
            <a:ext cx="3804392" cy="3507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5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Hadoop is more efficient than Unix tools at </a:t>
            </a:r>
            <a:r>
              <a:rPr lang="en-US" altLang="ko-KR" sz="2600" dirty="0">
                <a:sym typeface="Wingdings" pitchFamily="2" charset="2"/>
              </a:rPr>
              <a:t>Analyzing and Processing the Data</a:t>
            </a:r>
            <a:endParaRPr lang="en-US" altLang="ko-KR" sz="2200" dirty="0">
              <a:sym typeface="Wingdings" pitchFamily="2" charset="2"/>
            </a:endParaRPr>
          </a:p>
          <a:p>
            <a:pPr lvl="1"/>
            <a:r>
              <a:rPr lang="en-US" altLang="ko-KR" sz="2200" dirty="0">
                <a:sym typeface="Wingdings" pitchFamily="2" charset="2"/>
              </a:rPr>
              <a:t>Parallel processing </a:t>
            </a:r>
          </a:p>
          <a:p>
            <a:pPr lvl="1"/>
            <a:r>
              <a:rPr lang="en-US" altLang="ko-KR" sz="2200" dirty="0">
                <a:sym typeface="Wingdings" pitchFamily="2" charset="2"/>
              </a:rPr>
              <a:t>Running on a cluster of machines</a:t>
            </a:r>
          </a:p>
          <a:p>
            <a:pPr lvl="1"/>
            <a:r>
              <a:rPr lang="en-US" altLang="ko-KR" sz="2200" dirty="0">
                <a:sym typeface="Wingdings" pitchFamily="2" charset="2"/>
              </a:rPr>
              <a:t>MapReduce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/>
              <a:t>Scaling out in Hadoop filesystem</a:t>
            </a:r>
            <a:endParaRPr lang="en-US" altLang="ko-KR" sz="2200" dirty="0"/>
          </a:p>
          <a:p>
            <a:pPr lvl="1"/>
            <a:r>
              <a:rPr lang="en-US" altLang="ko-KR" sz="2200" dirty="0"/>
              <a:t>Three types of dataflow</a:t>
            </a:r>
          </a:p>
          <a:p>
            <a:pPr lvl="1"/>
            <a:r>
              <a:rPr lang="en-US" altLang="ko-KR" sz="2200" dirty="0"/>
              <a:t>Combiner Function</a:t>
            </a:r>
          </a:p>
        </p:txBody>
      </p:sp>
    </p:spTree>
    <p:extLst>
      <p:ext uri="{BB962C8B-B14F-4D97-AF65-F5344CB8AC3E}">
        <p14:creationId xmlns:p14="http://schemas.microsoft.com/office/powerpoint/2010/main" val="8610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Thank you </a:t>
            </a:r>
            <a:r>
              <a:rPr lang="en-US" altLang="ko-KR" sz="2600" dirty="0">
                <a:sym typeface="Wingdings" panose="05000000000000000000" pitchFamily="2" charset="2"/>
              </a:rPr>
              <a:t>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82083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Weather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Data format</a:t>
            </a:r>
          </a:p>
          <a:p>
            <a:pPr lvl="1"/>
            <a:r>
              <a:rPr lang="en-US" altLang="ko-KR" sz="2200" dirty="0"/>
              <a:t>Using data form </a:t>
            </a:r>
            <a:r>
              <a:rPr lang="en-US" altLang="ko-KR" sz="2200" dirty="0">
                <a:solidFill>
                  <a:srgbClr val="0070C0"/>
                </a:solidFill>
              </a:rPr>
              <a:t>N</a:t>
            </a:r>
            <a:r>
              <a:rPr lang="en-US" altLang="ko-KR" sz="2200" dirty="0"/>
              <a:t>ational </a:t>
            </a:r>
            <a:r>
              <a:rPr lang="en-US" altLang="ko-KR" sz="2200" dirty="0">
                <a:solidFill>
                  <a:srgbClr val="0070C0"/>
                </a:solidFill>
              </a:rPr>
              <a:t>C</a:t>
            </a:r>
            <a:r>
              <a:rPr lang="en-US" altLang="ko-KR" sz="2200" dirty="0"/>
              <a:t>limatic </a:t>
            </a:r>
            <a:r>
              <a:rPr lang="en-US" altLang="ko-KR" sz="2200" dirty="0">
                <a:solidFill>
                  <a:srgbClr val="0070C0"/>
                </a:solidFill>
              </a:rPr>
              <a:t>D</a:t>
            </a:r>
            <a:r>
              <a:rPr lang="en-US" altLang="ko-KR" sz="2200" dirty="0"/>
              <a:t>ata </a:t>
            </a:r>
            <a:r>
              <a:rPr lang="en-US" altLang="ko-KR" sz="2200" dirty="0">
                <a:solidFill>
                  <a:srgbClr val="0070C0"/>
                </a:solidFill>
              </a:rPr>
              <a:t>C</a:t>
            </a:r>
            <a:r>
              <a:rPr lang="en-US" altLang="ko-KR" sz="2200" dirty="0"/>
              <a:t>enter(or NCDC)</a:t>
            </a:r>
            <a:endParaRPr lang="en" altLang="ko-KR" sz="2200" dirty="0"/>
          </a:p>
          <a:p>
            <a:pPr lvl="1"/>
            <a:r>
              <a:rPr lang="en" altLang="ko-KR" sz="2200" dirty="0"/>
              <a:t>Stored using a line-oriented ASCII format</a:t>
            </a:r>
          </a:p>
          <a:p>
            <a:pPr lvl="1"/>
            <a:r>
              <a:rPr lang="en" altLang="ko-KR" sz="2200" dirty="0"/>
              <a:t>Variable data lengths. 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Focusing on the </a:t>
            </a:r>
            <a:r>
              <a:rPr lang="en" altLang="ko-KR" sz="1800" dirty="0">
                <a:solidFill>
                  <a:srgbClr val="0070C0"/>
                </a:solidFill>
              </a:rPr>
              <a:t>temperature</a:t>
            </a:r>
            <a:r>
              <a:rPr lang="en" altLang="ko-KR" sz="1800" dirty="0"/>
              <a:t>, which are always present and are of fixed width.</a:t>
            </a:r>
          </a:p>
        </p:txBody>
      </p:sp>
    </p:spTree>
    <p:extLst>
      <p:ext uri="{BB962C8B-B14F-4D97-AF65-F5344CB8AC3E}">
        <p14:creationId xmlns:p14="http://schemas.microsoft.com/office/powerpoint/2010/main" val="223953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Unix 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Highest temperature</a:t>
            </a:r>
          </a:p>
          <a:p>
            <a:pPr lvl="1"/>
            <a:r>
              <a:rPr lang="en-US" altLang="ko-KR" sz="2200" dirty="0"/>
              <a:t>The classic tool for processing line-oriented data is </a:t>
            </a:r>
            <a:r>
              <a:rPr lang="en-US" altLang="ko-KR" sz="2200" dirty="0" err="1"/>
              <a:t>awk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14400" lvl="2" indent="0">
              <a:buNone/>
            </a:pPr>
            <a:endParaRPr lang="en" altLang="ko-KR" sz="1800" dirty="0"/>
          </a:p>
          <a:p>
            <a:pPr marL="914400" lvl="2" indent="0">
              <a:buNone/>
            </a:pPr>
            <a:endParaRPr lang="en" altLang="ko-KR" sz="180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Adding 0 in air temperature value to turn into an integer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Judging</a:t>
            </a:r>
            <a:r>
              <a:rPr lang="ko-KR" altLang="en-US" sz="1800" dirty="0"/>
              <a:t> </a:t>
            </a:r>
            <a:r>
              <a:rPr lang="en-US" altLang="ko-KR" sz="1800" dirty="0"/>
              <a:t>whether</a:t>
            </a:r>
            <a:r>
              <a:rPr lang="en" altLang="ko-KR" sz="1800" dirty="0"/>
              <a:t> is valid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Judging whether the quality code indicates that the reading is not suspect or erroneous.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Having been processed all the lines in the file, END block is executed and it prints the maximum value.</a:t>
            </a:r>
            <a:endParaRPr lang="en-US" altLang="ko-KR" sz="1800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79D99-DF72-9444-B03B-0B8DE023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36" y="2276872"/>
            <a:ext cx="5238328" cy="1760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34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BA78ECA-1F3E-6945-8436-028628C6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34" y="2321860"/>
            <a:ext cx="2302532" cy="1645604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97FB242-C04F-594B-8298-CA190C6F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Analyzing the Data with Unix Tools (Cont’d)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54A41C-5449-FC4D-87B4-A6D6D2570627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/>
              <a:t>Highest temperature(cont’d)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kern="0" dirty="0"/>
              <a:t>Scaled by a factor of 10	        Maximum temperature of </a:t>
            </a:r>
            <a:r>
              <a:rPr lang="en" altLang="ko-KR" sz="1800" dirty="0"/>
              <a:t>31.7°C for 1901</a:t>
            </a:r>
            <a:endParaRPr lang="en" altLang="ko-KR" sz="1800" kern="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Complete run for the century took 42 minutes :  </a:t>
            </a:r>
            <a:r>
              <a:rPr lang="en" altLang="ko-KR" sz="1800" dirty="0">
                <a:solidFill>
                  <a:srgbClr val="0070C0"/>
                </a:solidFill>
              </a:rPr>
              <a:t>too long!</a:t>
            </a:r>
            <a:r>
              <a:rPr lang="en" altLang="ko-KR" sz="1800" dirty="0"/>
              <a:t> </a:t>
            </a:r>
            <a:endParaRPr lang="en" altLang="ko-KR" sz="1800" kern="0" dirty="0"/>
          </a:p>
          <a:p>
            <a:pPr lvl="2">
              <a:buFont typeface="Wingdings" pitchFamily="2" charset="2"/>
              <a:buChar char="§"/>
            </a:pPr>
            <a:r>
              <a:rPr lang="en" altLang="ko-KR" sz="1800" kern="0" dirty="0"/>
              <a:t>We need to speed up</a:t>
            </a:r>
            <a:endParaRPr lang="en-US" altLang="ko-KR" sz="1800" kern="0" dirty="0"/>
          </a:p>
          <a:p>
            <a:endParaRPr lang="en-US" altLang="ko-KR" kern="0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A592577E-2E39-C745-A1AE-381AF30B8404}"/>
              </a:ext>
            </a:extLst>
          </p:cNvPr>
          <p:cNvSpPr/>
          <p:nvPr/>
        </p:nvSpPr>
        <p:spPr bwMode="auto">
          <a:xfrm>
            <a:off x="3995936" y="4488396"/>
            <a:ext cx="432048" cy="164740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42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Parallel running</a:t>
            </a:r>
          </a:p>
          <a:p>
            <a:pPr lvl="1"/>
            <a:r>
              <a:rPr lang="en" altLang="ko-KR" sz="2200" dirty="0"/>
              <a:t>To speed up</a:t>
            </a:r>
          </a:p>
          <a:p>
            <a:pPr lvl="1"/>
            <a:r>
              <a:rPr lang="en" altLang="ko-KR" sz="2200" dirty="0"/>
              <a:t>Using all the available hardware threads on a machine, </a:t>
            </a:r>
            <a:r>
              <a:rPr lang="en-US" altLang="ko-KR" sz="2200" dirty="0"/>
              <a:t>we</a:t>
            </a:r>
            <a:r>
              <a:rPr lang="en" altLang="ko-KR" sz="2200" dirty="0"/>
              <a:t> could process different years in different processes</a:t>
            </a:r>
          </a:p>
          <a:p>
            <a:pPr lvl="1"/>
            <a:r>
              <a:rPr lang="en" altLang="ko-KR" sz="2200" dirty="0"/>
              <a:t>A few problems with this, however</a:t>
            </a:r>
          </a:p>
          <a:p>
            <a:endParaRPr lang="en" altLang="ko-KR" sz="2600" dirty="0"/>
          </a:p>
          <a:p>
            <a:r>
              <a:rPr lang="en" altLang="ko-KR" sz="2600" dirty="0"/>
              <a:t>Parallel running problems</a:t>
            </a:r>
          </a:p>
          <a:p>
            <a:pPr lvl="1"/>
            <a:r>
              <a:rPr lang="en" altLang="ko-KR" sz="2200" dirty="0"/>
              <a:t>Dividing the work into equal-size pieces isn’t always easy or obvious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800" dirty="0"/>
              <a:t>T</a:t>
            </a:r>
            <a:r>
              <a:rPr lang="en" altLang="ko-KR" sz="1800" dirty="0"/>
              <a:t>he file size for different years varies widely so some processes will finish much earlier than others.</a:t>
            </a:r>
          </a:p>
          <a:p>
            <a:pPr lvl="2">
              <a:buFont typeface="Wingdings" pitchFamily="2" charset="2"/>
              <a:buChar char="§"/>
            </a:pPr>
            <a:r>
              <a:rPr lang="en" altLang="ko-KR" sz="1800" dirty="0"/>
              <a:t>Even if they pick up further work, the whole run is dominated by the longest file</a:t>
            </a:r>
          </a:p>
          <a:p>
            <a:pPr lvl="1"/>
            <a:endParaRPr lang="en" altLang="ko-KR" sz="2200" dirty="0"/>
          </a:p>
          <a:p>
            <a:pPr lvl="1"/>
            <a:endParaRPr lang="en" altLang="ko-KR" sz="2200" dirty="0"/>
          </a:p>
          <a:p>
            <a:pPr lvl="1"/>
            <a:endParaRPr lang="en" altLang="ko-KR" sz="2200" dirty="0"/>
          </a:p>
          <a:p>
            <a:pPr lvl="1"/>
            <a:endParaRPr lang="en" altLang="ko-KR" sz="2200" dirty="0"/>
          </a:p>
          <a:p>
            <a:pPr lvl="1"/>
            <a:endParaRPr lang="en" altLang="ko-KR" sz="2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F6540-007F-5742-AE6C-62015020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Analyzing the Data with Unix Tools (Cont’d)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46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DF6BAEA-3291-0A4E-97B4-0F849C7EA28C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" altLang="ko-KR" sz="2600" dirty="0"/>
              <a:t>Parallel running problems(Cont’d)</a:t>
            </a:r>
          </a:p>
          <a:p>
            <a:pPr lvl="1"/>
            <a:r>
              <a:rPr lang="en" altLang="ko-KR" dirty="0"/>
              <a:t>Combining the results from independent processes may require further processing. </a:t>
            </a:r>
          </a:p>
          <a:p>
            <a:pPr lvl="1"/>
            <a:r>
              <a:rPr lang="en" altLang="ko-KR" dirty="0"/>
              <a:t>Limited by the processing capacity of a single machine.</a:t>
            </a:r>
          </a:p>
          <a:p>
            <a:pPr lvl="2"/>
            <a:r>
              <a:rPr lang="en" altLang="ko-KR" dirty="0"/>
              <a:t>Start using multiple machines, a whole host of other factors come into play</a:t>
            </a:r>
            <a:endParaRPr lang="en" altLang="ko-KR" sz="2200" kern="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DE970C-AFCF-A741-851A-7463C65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Analyzing the Data with Unix Tools (Cont’d)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4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Data with Hadoop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818CA1-B2DF-454E-88EA-BCDF11FE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endParaRPr lang="en-US" altLang="ko-KR" sz="2600" dirty="0"/>
          </a:p>
          <a:p>
            <a:r>
              <a:rPr lang="en-US" altLang="ko-KR" sz="2600" dirty="0"/>
              <a:t>processing</a:t>
            </a:r>
            <a:r>
              <a:rPr lang="en-US" altLang="ko-KR" sz="2400" dirty="0"/>
              <a:t> Parallel</a:t>
            </a:r>
            <a:endParaRPr lang="en" altLang="ko-KR" sz="2400" dirty="0"/>
          </a:p>
          <a:p>
            <a:r>
              <a:rPr lang="en-US" altLang="ko-KR" sz="2600" dirty="0"/>
              <a:t>Running it on a cluster of machines</a:t>
            </a:r>
          </a:p>
          <a:p>
            <a:endParaRPr lang="en-US" altLang="ko-KR" sz="2600" b="1" dirty="0"/>
          </a:p>
          <a:p>
            <a:endParaRPr lang="en-US" altLang="ko-KR" sz="2600" b="1" dirty="0"/>
          </a:p>
          <a:p>
            <a:endParaRPr lang="en-US" altLang="ko-KR" sz="2600" b="1" dirty="0"/>
          </a:p>
          <a:p>
            <a:r>
              <a:rPr lang="en-US" altLang="ko-KR" sz="2600" dirty="0"/>
              <a:t>MapReduce</a:t>
            </a:r>
          </a:p>
          <a:p>
            <a:pPr lvl="1"/>
            <a:r>
              <a:rPr lang="en-US" altLang="ko-KR" sz="2200" dirty="0"/>
              <a:t>Breaking the process into two phases 				  : Map phases and Reduce phases</a:t>
            </a:r>
            <a:endParaRPr lang="en" altLang="ko-KR" sz="22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4012114-7ABD-451A-B244-CFEC8FFAE542}"/>
              </a:ext>
            </a:extLst>
          </p:cNvPr>
          <p:cNvSpPr/>
          <p:nvPr/>
        </p:nvSpPr>
        <p:spPr bwMode="auto">
          <a:xfrm>
            <a:off x="4211228" y="2996952"/>
            <a:ext cx="504056" cy="792088"/>
          </a:xfrm>
          <a:prstGeom prst="down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8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34276</TotalTime>
  <Words>1216</Words>
  <Application>Microsoft Macintosh PowerPoint</Application>
  <PresentationFormat>화면 슬라이드 쇼(4:3)</PresentationFormat>
  <Paragraphs>291</Paragraphs>
  <Slides>32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Impact</vt:lpstr>
      <vt:lpstr>Tahoma</vt:lpstr>
      <vt:lpstr>Wingdings</vt:lpstr>
      <vt:lpstr>기본 디자인</vt:lpstr>
      <vt:lpstr>Equation</vt:lpstr>
      <vt:lpstr>The Hadoop Distributed Filesystem 4th Edition CHAPTER2 MAPREDUCE  </vt:lpstr>
      <vt:lpstr>Contents</vt:lpstr>
      <vt:lpstr>Introduction</vt:lpstr>
      <vt:lpstr>A Weather Dataset</vt:lpstr>
      <vt:lpstr>Analyzing the Data with Unix Tools</vt:lpstr>
      <vt:lpstr>Analyzing the Data with Unix Tools (Cont’d) </vt:lpstr>
      <vt:lpstr>Analyzing the Data with Unix Tools (Cont’d)</vt:lpstr>
      <vt:lpstr>Analyzing the Data with Unix Tools (Cont’d)</vt:lpstr>
      <vt:lpstr>Analyzing the Data with Hadoop</vt:lpstr>
      <vt:lpstr>Analyzing the Data with Hadoop (Cont’d)</vt:lpstr>
      <vt:lpstr>Analyzing the Data with Hadoop (Cont’d)</vt:lpstr>
      <vt:lpstr>Analyzing the Data with Hadoop (Cont’d)</vt:lpstr>
      <vt:lpstr>Analyzing the Data with Hadoop</vt:lpstr>
      <vt:lpstr>Analyzing the Data with Hadoop (Cont’d)</vt:lpstr>
      <vt:lpstr>Analyzing the Data with Hadoop (Cont’d)</vt:lpstr>
      <vt:lpstr>Scaling Out</vt:lpstr>
      <vt:lpstr>Data Flow</vt:lpstr>
      <vt:lpstr>Data Flow</vt:lpstr>
      <vt:lpstr>Data Flow(Cont’d)</vt:lpstr>
      <vt:lpstr>Data Flow(Cont’d)</vt:lpstr>
      <vt:lpstr>Data Flow (Cont’d)</vt:lpstr>
      <vt:lpstr>Data Flow (Cont’d)</vt:lpstr>
      <vt:lpstr>Data Flow (Cont’d)</vt:lpstr>
      <vt:lpstr>Data Flow (Cont’d)</vt:lpstr>
      <vt:lpstr>Scaling Out</vt:lpstr>
      <vt:lpstr>Scaling Out (Cont’d)</vt:lpstr>
      <vt:lpstr>Scaling Out (Cont’d)</vt:lpstr>
      <vt:lpstr>Scaling Out (Cont’d)</vt:lpstr>
      <vt:lpstr>Scaling Out (Cont’d)</vt:lpstr>
      <vt:lpstr>Ruby &amp; Python</vt:lpstr>
      <vt:lpstr>Conclusion</vt:lpstr>
      <vt:lpstr>Q&amp;A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1261</cp:revision>
  <cp:lastPrinted>2016-05-18T06:54:26Z</cp:lastPrinted>
  <dcterms:created xsi:type="dcterms:W3CDTF">1601-01-01T00:00:00Z</dcterms:created>
  <dcterms:modified xsi:type="dcterms:W3CDTF">2019-01-09T08:04:23Z</dcterms:modified>
</cp:coreProperties>
</file>