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3" r:id="rId3"/>
    <p:sldId id="423" r:id="rId4"/>
    <p:sldId id="448" r:id="rId5"/>
    <p:sldId id="449" r:id="rId6"/>
    <p:sldId id="391" r:id="rId7"/>
    <p:sldId id="450" r:id="rId8"/>
    <p:sldId id="451" r:id="rId9"/>
    <p:sldId id="452" r:id="rId10"/>
    <p:sldId id="453" r:id="rId11"/>
    <p:sldId id="454" r:id="rId12"/>
    <p:sldId id="394" r:id="rId13"/>
    <p:sldId id="455" r:id="rId14"/>
    <p:sldId id="456" r:id="rId15"/>
    <p:sldId id="457" r:id="rId16"/>
    <p:sldId id="397" r:id="rId17"/>
    <p:sldId id="445" r:id="rId18"/>
    <p:sldId id="446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68575" autoAdjust="0"/>
  </p:normalViewPr>
  <p:slideViewPr>
    <p:cSldViewPr>
      <p:cViewPr varScale="1">
        <p:scale>
          <a:sx n="86" d="100"/>
          <a:sy n="86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코드를 보자면 </a:t>
            </a:r>
            <a:r>
              <a:rPr lang="ko-KR" altLang="en-US" dirty="0" err="1"/>
              <a:t>하둡을</a:t>
            </a:r>
            <a:r>
              <a:rPr lang="ko-KR" altLang="en-US" dirty="0"/>
              <a:t> </a:t>
            </a:r>
            <a:r>
              <a:rPr lang="ko-KR" altLang="en-US" dirty="0" err="1"/>
              <a:t>핼퍼</a:t>
            </a:r>
            <a:r>
              <a:rPr lang="ko-KR" altLang="en-US" dirty="0"/>
              <a:t> 클래스를 지원하는데</a:t>
            </a:r>
            <a:r>
              <a:rPr lang="en-US" altLang="ko-KR" dirty="0"/>
              <a:t>, </a:t>
            </a:r>
            <a:r>
              <a:rPr lang="ko-KR" altLang="en-US" dirty="0"/>
              <a:t>이처럼 툴이라는 인터페이스를 사용하여</a:t>
            </a:r>
            <a:endParaRPr lang="en-US" altLang="ko-KR" dirty="0"/>
          </a:p>
          <a:p>
            <a:r>
              <a:rPr lang="ko-KR" altLang="en-US" dirty="0" err="1"/>
              <a:t>툴뤄너를</a:t>
            </a:r>
            <a:r>
              <a:rPr lang="ko-KR" altLang="en-US" dirty="0"/>
              <a:t> 호출해 </a:t>
            </a:r>
            <a:r>
              <a:rPr lang="ko-KR" altLang="en-US" dirty="0" err="1"/>
              <a:t>뤈으로</a:t>
            </a:r>
            <a:r>
              <a:rPr lang="ko-KR" altLang="en-US" dirty="0"/>
              <a:t> </a:t>
            </a:r>
            <a:r>
              <a:rPr lang="ko-KR" altLang="en-US" dirty="0" err="1"/>
              <a:t>간접실행시킵니다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24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실행시키게 되면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-KR" dirty="0" err="1"/>
              <a:t>genericoptionparser</a:t>
            </a:r>
            <a:r>
              <a:rPr lang="ko-KR" altLang="en-US" dirty="0" err="1"/>
              <a:t>를</a:t>
            </a:r>
            <a:r>
              <a:rPr lang="ko-KR" altLang="en-US" dirty="0"/>
              <a:t> 통해 실행시키게 되는데 이 명령문을 통해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color</a:t>
            </a:r>
            <a:r>
              <a:rPr lang="ko-KR" altLang="en-US" dirty="0"/>
              <a:t>인 </a:t>
            </a:r>
            <a:r>
              <a:rPr lang="en-US" altLang="ko-KR" dirty="0"/>
              <a:t>value</a:t>
            </a:r>
            <a:r>
              <a:rPr lang="ko-KR" altLang="en-US" dirty="0" err="1"/>
              <a:t>를</a:t>
            </a:r>
            <a:r>
              <a:rPr lang="en-US" altLang="ko-KR" dirty="0"/>
              <a:t> yellow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-D</a:t>
            </a:r>
            <a:r>
              <a:rPr lang="ko-KR" altLang="en-US" dirty="0"/>
              <a:t>옵션이 붙으면 </a:t>
            </a:r>
            <a:r>
              <a:rPr lang="en-US" altLang="ko-KR" dirty="0"/>
              <a:t>configuration file</a:t>
            </a:r>
            <a:r>
              <a:rPr lang="ko-KR" altLang="en-US" dirty="0"/>
              <a:t>로부터 높은 우선순위를 가지게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42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환경설정이 완료되면</a:t>
            </a:r>
            <a:r>
              <a:rPr lang="en-US" altLang="ko-KR" dirty="0"/>
              <a:t>, Unit test</a:t>
            </a:r>
            <a:r>
              <a:rPr lang="ko-KR" altLang="en-US" dirty="0"/>
              <a:t>로 확인합니다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MRUnit</a:t>
            </a:r>
            <a:r>
              <a:rPr lang="ko-KR" altLang="en-US" dirty="0"/>
              <a:t>을 사용할 것인데 </a:t>
            </a:r>
            <a:r>
              <a:rPr lang="en-US" altLang="ko-KR" dirty="0"/>
              <a:t>Junit</a:t>
            </a:r>
            <a:r>
              <a:rPr lang="ko-KR" altLang="en-US" dirty="0"/>
              <a:t>같은 표준 </a:t>
            </a:r>
            <a:r>
              <a:rPr lang="en-US" altLang="ko-KR" dirty="0"/>
              <a:t>test </a:t>
            </a:r>
            <a:r>
              <a:rPr lang="ko-KR" altLang="en-US" dirty="0"/>
              <a:t>실행</a:t>
            </a:r>
            <a:r>
              <a:rPr lang="en-US" altLang="ko-KR" dirty="0"/>
              <a:t>framework</a:t>
            </a:r>
            <a:r>
              <a:rPr lang="ko-KR" altLang="en-US" dirty="0"/>
              <a:t>와 같이 쓰입니다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매퍼나</a:t>
            </a:r>
            <a:r>
              <a:rPr lang="ko-KR" altLang="en-US" dirty="0"/>
              <a:t> </a:t>
            </a:r>
            <a:r>
              <a:rPr lang="ko-KR" altLang="en-US" dirty="0" err="1"/>
              <a:t>리듀서에게</a:t>
            </a:r>
            <a:r>
              <a:rPr lang="ko-KR" altLang="en-US" dirty="0"/>
              <a:t> 접근하기 쉽게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MRUnit</a:t>
            </a:r>
            <a:r>
              <a:rPr lang="ko-KR" altLang="en-US" dirty="0"/>
              <a:t>을 통해 </a:t>
            </a:r>
            <a:r>
              <a:rPr lang="ko-KR" altLang="en-US" dirty="0" err="1"/>
              <a:t>출력값이</a:t>
            </a:r>
            <a:r>
              <a:rPr lang="ko-KR" altLang="en-US" dirty="0"/>
              <a:t> 예상했던 값인지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37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유닛테스트전 드라이버를 설정해줍니다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Instance </a:t>
            </a:r>
            <a:r>
              <a:rPr lang="ko-KR" altLang="en-US" dirty="0" err="1"/>
              <a:t>를</a:t>
            </a:r>
            <a:r>
              <a:rPr lang="ko-KR" altLang="en-US" dirty="0"/>
              <a:t> 설정하고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  </a:t>
            </a:r>
            <a:r>
              <a:rPr lang="ko-KR" altLang="en-US" dirty="0"/>
              <a:t>그리고 </a:t>
            </a:r>
            <a:r>
              <a:rPr lang="en-US" altLang="ko-KR" dirty="0"/>
              <a:t>output</a:t>
            </a:r>
            <a:r>
              <a:rPr lang="ko-KR" altLang="en-US" dirty="0"/>
              <a:t>을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</a:t>
            </a:r>
            <a:r>
              <a:rPr lang="en-US" altLang="ko-KR" dirty="0" err="1"/>
              <a:t>runTest</a:t>
            </a:r>
            <a:r>
              <a:rPr lang="en-US" altLang="ko-KR" dirty="0"/>
              <a:t>()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호출한뒤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output </a:t>
            </a:r>
            <a:r>
              <a:rPr lang="ko-KR" altLang="en-US" dirty="0"/>
              <a:t>이 예상과 다르면 실패입니다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442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함수들이 </a:t>
            </a:r>
            <a:r>
              <a:rPr lang="ko-KR" altLang="en-US" dirty="0" err="1"/>
              <a:t>어떤역할인지</a:t>
            </a:r>
            <a:r>
              <a:rPr lang="ko-KR" altLang="en-US" dirty="0"/>
              <a:t>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8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리듀서를</a:t>
            </a:r>
            <a:r>
              <a:rPr lang="ko-KR" altLang="en-US" dirty="0"/>
              <a:t> 알아보겠습니다</a:t>
            </a:r>
            <a:r>
              <a:rPr lang="en-US" altLang="ko-KR" dirty="0"/>
              <a:t>. </a:t>
            </a:r>
            <a:r>
              <a:rPr lang="ko-KR" altLang="en-US" dirty="0" err="1"/>
              <a:t>매퍼처럼</a:t>
            </a:r>
            <a:r>
              <a:rPr lang="ko-KR" altLang="en-US" dirty="0"/>
              <a:t> 드라이버를 먼저설정해주고</a:t>
            </a:r>
            <a:r>
              <a:rPr lang="en-US" altLang="ko-KR" dirty="0"/>
              <a:t>, </a:t>
            </a:r>
            <a:r>
              <a:rPr lang="ko-KR" altLang="en-US" dirty="0" err="1"/>
              <a:t>리듀스</a:t>
            </a:r>
            <a:r>
              <a:rPr lang="ko-KR" altLang="en-US" dirty="0"/>
              <a:t> 함수를 작성합니다</a:t>
            </a:r>
            <a:r>
              <a:rPr lang="en-US" altLang="ko-KR" dirty="0"/>
              <a:t>. </a:t>
            </a:r>
            <a:r>
              <a:rPr lang="ko-KR" altLang="en-US" dirty="0" err="1"/>
              <a:t>여기보시면</a:t>
            </a:r>
            <a:r>
              <a:rPr lang="ko-KR" altLang="en-US" dirty="0"/>
              <a:t> 최댓값을 찾아내는 코드가 작성되어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65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로컬에서 실행시키는 작업을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하둡은</a:t>
            </a:r>
            <a:r>
              <a:rPr lang="ko-KR" altLang="en-US" dirty="0"/>
              <a:t> 툴이라는 인터페이스와 이로 인해 </a:t>
            </a:r>
            <a:r>
              <a:rPr lang="en-US" altLang="ko-KR" dirty="0" err="1"/>
              <a:t>genericoptionsparser</a:t>
            </a:r>
            <a:r>
              <a:rPr lang="ko-KR" altLang="en-US" dirty="0" err="1"/>
              <a:t>를</a:t>
            </a:r>
            <a:r>
              <a:rPr lang="ko-KR" altLang="en-US" dirty="0"/>
              <a:t> 지원한다고 언급했습니다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보시면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24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지금까지 </a:t>
            </a:r>
            <a:r>
              <a:rPr lang="ko-KR" altLang="en-US" dirty="0" err="1"/>
              <a:t>하둡의</a:t>
            </a:r>
            <a:r>
              <a:rPr lang="ko-KR" altLang="en-US" dirty="0"/>
              <a:t> 구성요소를 살펴보았고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유닛 테스트로 확인하고</a:t>
            </a:r>
            <a:r>
              <a:rPr lang="en-US" altLang="ko-KR" dirty="0"/>
              <a:t>, </a:t>
            </a:r>
            <a:r>
              <a:rPr lang="ko-KR" altLang="en-US" dirty="0"/>
              <a:t>드라이버로 실행시키고</a:t>
            </a:r>
            <a:r>
              <a:rPr lang="en-US" altLang="ko-KR" dirty="0"/>
              <a:t>, </a:t>
            </a:r>
            <a:r>
              <a:rPr lang="ko-KR" altLang="en-US" dirty="0"/>
              <a:t>이를 큰 데이터셋으로 확장하고 </a:t>
            </a:r>
            <a:r>
              <a:rPr lang="ko-KR" altLang="en-US" dirty="0" err="1"/>
              <a:t>매퍼와</a:t>
            </a:r>
            <a:r>
              <a:rPr lang="ko-KR" altLang="en-US" dirty="0"/>
              <a:t> </a:t>
            </a:r>
            <a:r>
              <a:rPr lang="ko-KR" altLang="en-US" dirty="0" err="1"/>
              <a:t>리듀서</a:t>
            </a:r>
            <a:r>
              <a:rPr lang="ko-KR" altLang="en-US" dirty="0"/>
              <a:t> 변경해주는 맵 </a:t>
            </a:r>
            <a:r>
              <a:rPr lang="ko-KR" altLang="en-US" dirty="0" err="1"/>
              <a:t>리듀스</a:t>
            </a:r>
            <a:r>
              <a:rPr lang="ko-KR" altLang="en-US" dirty="0"/>
              <a:t> 프로그래밍 패턴에 대해 알아보았습니다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851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질문있나요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95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51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장에서 </a:t>
            </a:r>
            <a:r>
              <a:rPr lang="ko-KR" altLang="en-US" dirty="0" err="1"/>
              <a:t>맵리듀스</a:t>
            </a:r>
            <a:r>
              <a:rPr lang="ko-KR" altLang="en-US" dirty="0"/>
              <a:t> 모델에 대해 알아봤다면 </a:t>
            </a:r>
            <a:r>
              <a:rPr lang="en-US" altLang="ko-KR" dirty="0"/>
              <a:t>6</a:t>
            </a:r>
            <a:r>
              <a:rPr lang="ko-KR" altLang="en-US" dirty="0"/>
              <a:t>장에서는 </a:t>
            </a:r>
            <a:r>
              <a:rPr lang="ko-KR" altLang="en-US" dirty="0" err="1"/>
              <a:t>하둡에서</a:t>
            </a:r>
            <a:r>
              <a:rPr lang="ko-KR" altLang="en-US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어플리케이션을 개발하는 걸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프로그래밍을 하기 위해서</a:t>
            </a:r>
            <a:endParaRPr lang="en-US" altLang="ko-KR" dirty="0"/>
          </a:p>
          <a:p>
            <a:r>
              <a:rPr lang="ko-KR" altLang="en-US" dirty="0"/>
              <a:t>작은 데이터에서 유닛 테스트를 통해 </a:t>
            </a:r>
            <a:r>
              <a:rPr lang="ko-KR" altLang="en-US" dirty="0" err="1"/>
              <a:t>맵리듀스가</a:t>
            </a:r>
            <a:r>
              <a:rPr lang="ko-KR" altLang="en-US" dirty="0"/>
              <a:t> 잘 작동되는지 확인하고</a:t>
            </a:r>
            <a:r>
              <a:rPr lang="en-US" altLang="ko-KR" dirty="0"/>
              <a:t>,</a:t>
            </a:r>
            <a:r>
              <a:rPr lang="ko-KR" altLang="en-US" dirty="0"/>
              <a:t> 작업을 실행하기 전에 드라이버 프로그램을 작성합니다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만약 실패한다면 </a:t>
            </a:r>
            <a:r>
              <a:rPr lang="en-US" altLang="ko-KR" dirty="0"/>
              <a:t>IDE </a:t>
            </a:r>
            <a:r>
              <a:rPr lang="ko-KR" altLang="en-US" dirty="0" err="1"/>
              <a:t>디버거를</a:t>
            </a:r>
            <a:r>
              <a:rPr lang="ko-KR" altLang="en-US" dirty="0"/>
              <a:t> 통해 어디가 </a:t>
            </a:r>
            <a:r>
              <a:rPr lang="ko-KR" altLang="en-US" dirty="0" err="1"/>
              <a:t>잘못된건지</a:t>
            </a:r>
            <a:r>
              <a:rPr lang="ko-KR" altLang="en-US" dirty="0"/>
              <a:t> 파악해서 </a:t>
            </a:r>
            <a:r>
              <a:rPr lang="ko-KR" altLang="en-US" dirty="0" err="1"/>
              <a:t>매퍼</a:t>
            </a:r>
            <a:r>
              <a:rPr lang="ko-KR" altLang="en-US" dirty="0"/>
              <a:t> 혹은 </a:t>
            </a:r>
            <a:r>
              <a:rPr lang="ko-KR" altLang="en-US" dirty="0" err="1"/>
              <a:t>리듀서를</a:t>
            </a:r>
            <a:r>
              <a:rPr lang="ko-KR" altLang="en-US" dirty="0"/>
              <a:t> 향상시키고</a:t>
            </a:r>
            <a:r>
              <a:rPr lang="en-US" altLang="ko-KR" dirty="0"/>
              <a:t>,</a:t>
            </a:r>
            <a:r>
              <a:rPr lang="ko-KR" altLang="en-US" dirty="0"/>
              <a:t> 성공한다면 클러스터에서 실행 할 수 있습니다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ko-KR" dirty="0"/>
              <a:t>클러스터 및 분산 프로그램에서의 디버깅은 쉽지 않</a:t>
            </a:r>
            <a:r>
              <a:rPr lang="ko-KR" altLang="en-US" dirty="0"/>
              <a:t>기 때문에 </a:t>
            </a:r>
            <a:r>
              <a:rPr lang="ko-KR" altLang="en-US" dirty="0" err="1"/>
              <a:t>하둡을</a:t>
            </a:r>
            <a:r>
              <a:rPr lang="ko-KR" altLang="en-US" dirty="0"/>
              <a:t> 이용하여 좀 더 편하게 작업합니다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따라서 </a:t>
            </a:r>
            <a:r>
              <a:rPr lang="ko-KR" altLang="en-US" dirty="0" err="1"/>
              <a:t>하둡의</a:t>
            </a:r>
            <a:r>
              <a:rPr lang="ko-KR" altLang="en-US" dirty="0"/>
              <a:t> 구성방식을 먼저 알아보겠습니다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86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이용하여 </a:t>
            </a:r>
            <a:r>
              <a:rPr lang="ko-KR" altLang="en-US" dirty="0" err="1"/>
              <a:t>맵리듀스</a:t>
            </a:r>
            <a:r>
              <a:rPr lang="ko-KR" altLang="en-US" dirty="0"/>
              <a:t> 작업을 하려면 </a:t>
            </a:r>
            <a:r>
              <a:rPr lang="ko-KR" altLang="en-US" dirty="0" err="1"/>
              <a:t>하둡의</a:t>
            </a:r>
            <a:r>
              <a:rPr lang="ko-KR" altLang="en-US" dirty="0"/>
              <a:t> 구성요소부터 알아봐야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하둡은</a:t>
            </a:r>
            <a:r>
              <a:rPr lang="ko-KR" altLang="en-US" dirty="0"/>
              <a:t> 자체 </a:t>
            </a:r>
            <a:r>
              <a:rPr lang="en-US" altLang="ko-KR" dirty="0"/>
              <a:t>configuration API</a:t>
            </a:r>
            <a:r>
              <a:rPr lang="ko-KR" altLang="en-US" dirty="0"/>
              <a:t>로 구성되었습니다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 </a:t>
            </a:r>
            <a:r>
              <a:rPr lang="en-US" altLang="ko-KR" dirty="0"/>
              <a:t>Configuration class</a:t>
            </a:r>
            <a:r>
              <a:rPr lang="ko-KR" altLang="en-US" dirty="0"/>
              <a:t>을 보면</a:t>
            </a:r>
            <a:r>
              <a:rPr lang="en-US" altLang="ko-KR" dirty="0"/>
              <a:t>, properties</a:t>
            </a:r>
            <a:r>
              <a:rPr lang="ko-KR" altLang="en-US" dirty="0"/>
              <a:t>는 문자열로</a:t>
            </a:r>
            <a:r>
              <a:rPr lang="en-US" altLang="ko-KR" dirty="0"/>
              <a:t>, value</a:t>
            </a:r>
            <a:r>
              <a:rPr lang="ko-KR" altLang="en-US" dirty="0"/>
              <a:t>는 </a:t>
            </a:r>
            <a:r>
              <a:rPr lang="en-US" altLang="ko-KR" dirty="0"/>
              <a:t>Boolean, </a:t>
            </a:r>
            <a:r>
              <a:rPr lang="en-US" altLang="ko-KR" dirty="0" err="1"/>
              <a:t>int</a:t>
            </a:r>
            <a:r>
              <a:rPr lang="en-US" altLang="ko-KR" dirty="0"/>
              <a:t>, long and float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properties</a:t>
            </a:r>
            <a:r>
              <a:rPr lang="ko-KR" altLang="en-US" dirty="0"/>
              <a:t>들은 </a:t>
            </a:r>
            <a:r>
              <a:rPr lang="en-US" altLang="ko-KR" dirty="0"/>
              <a:t>XML</a:t>
            </a:r>
            <a:r>
              <a:rPr lang="ko-KR" altLang="en-US" dirty="0"/>
              <a:t>파일로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읽어들입니다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왼쪽코드는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 err="1"/>
              <a:t>오른코드는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assertThat</a:t>
            </a:r>
            <a:r>
              <a:rPr lang="ko-KR" altLang="en-US" dirty="0"/>
              <a:t>을 써서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color</a:t>
            </a:r>
            <a:r>
              <a:rPr lang="ko-KR" altLang="en-US" dirty="0"/>
              <a:t>인 아이의 </a:t>
            </a:r>
            <a:r>
              <a:rPr lang="en-US" altLang="ko-KR" dirty="0"/>
              <a:t>value</a:t>
            </a:r>
            <a:r>
              <a:rPr lang="ko-KR" altLang="en-US" dirty="0"/>
              <a:t>가  </a:t>
            </a:r>
            <a:r>
              <a:rPr lang="en-US" altLang="ko-KR" dirty="0"/>
              <a:t>yellow</a:t>
            </a:r>
            <a:r>
              <a:rPr lang="ko-KR" altLang="en-US" dirty="0"/>
              <a:t>인지 아닌지 판단해줍니다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XML</a:t>
            </a:r>
            <a:r>
              <a:rPr lang="ko-KR" altLang="en-US" dirty="0"/>
              <a:t>에 정보가 저장되지는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환경설정을 정의할 때 하나 이상의 </a:t>
            </a:r>
            <a:r>
              <a:rPr lang="en-US" altLang="ko-KR" dirty="0"/>
              <a:t>XML</a:t>
            </a:r>
            <a:r>
              <a:rPr lang="ko-KR" altLang="en-US" dirty="0"/>
              <a:t> 파일을 사용 할</a:t>
            </a:r>
            <a:r>
              <a:rPr lang="en-US" altLang="ko-KR" dirty="0"/>
              <a:t> </a:t>
            </a:r>
            <a:r>
              <a:rPr lang="ko-KR" altLang="en-US" dirty="0"/>
              <a:t>수 있으므로 리소스가 여러 개면 어떻게 되는지 뒷장에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29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</a:t>
            </a:r>
            <a:r>
              <a:rPr lang="en-US" altLang="ko-KR" dirty="0" err="1"/>
              <a:t>addResource</a:t>
            </a:r>
            <a:r>
              <a:rPr lang="ko-KR" altLang="en-US" dirty="0"/>
              <a:t>된 경로가 이전의 경로를 </a:t>
            </a:r>
            <a:r>
              <a:rPr lang="ko-KR" altLang="en-US" dirty="0" err="1"/>
              <a:t>오버라이드</a:t>
            </a:r>
            <a:r>
              <a:rPr lang="ko-KR" altLang="en-US" dirty="0"/>
              <a:t> 하기때문에 이 코드에서는 </a:t>
            </a:r>
            <a:r>
              <a:rPr lang="en-US" altLang="ko-KR" dirty="0"/>
              <a:t>configuration-2.xml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 err="1"/>
              <a:t>를</a:t>
            </a:r>
            <a:r>
              <a:rPr lang="ko-KR" altLang="en-US" dirty="0"/>
              <a:t>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configuration-1.xml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 err="1"/>
              <a:t>를</a:t>
            </a:r>
            <a:r>
              <a:rPr lang="ko-KR" altLang="en-US" dirty="0"/>
              <a:t> 보면 </a:t>
            </a:r>
            <a:r>
              <a:rPr lang="en-US" altLang="ko-KR" dirty="0"/>
              <a:t>final</a:t>
            </a:r>
            <a:r>
              <a:rPr lang="ko-KR" altLang="en-US" dirty="0"/>
              <a:t>을 볼 수 있는데 </a:t>
            </a:r>
            <a:r>
              <a:rPr lang="en-US" altLang="ko-KR" dirty="0"/>
              <a:t>final</a:t>
            </a:r>
            <a:r>
              <a:rPr lang="ko-KR" altLang="en-US" dirty="0"/>
              <a:t>로 지정된 속성은 오버라이드가 되지 않기 때문에 </a:t>
            </a:r>
            <a:r>
              <a:rPr lang="en-US" altLang="ko-KR" dirty="0"/>
              <a:t>configuration1</a:t>
            </a:r>
            <a:r>
              <a:rPr lang="ko-KR" altLang="en-US" dirty="0"/>
              <a:t>에서 먼저 정의되면 </a:t>
            </a:r>
            <a:r>
              <a:rPr lang="en-US" altLang="ko-KR" dirty="0"/>
              <a:t>configuration2</a:t>
            </a:r>
            <a:r>
              <a:rPr lang="ko-KR" altLang="en-US" dirty="0"/>
              <a:t>에서의 재정의는 실패하게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오버라이드를 하게 될 시 </a:t>
            </a:r>
            <a:r>
              <a:rPr lang="en-US" altLang="ko-KR" dirty="0"/>
              <a:t>final properties</a:t>
            </a:r>
            <a:r>
              <a:rPr lang="ko-KR" altLang="en-US" dirty="0"/>
              <a:t>는 환경 설정 오류의 </a:t>
            </a:r>
            <a:r>
              <a:rPr lang="ko-KR" altLang="en-US" dirty="0" err="1"/>
              <a:t>원인이됩니다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17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Configuration properties</a:t>
            </a:r>
            <a:r>
              <a:rPr lang="ko-KR" altLang="en-US" dirty="0"/>
              <a:t>는 다는 </a:t>
            </a:r>
            <a:r>
              <a:rPr lang="en-US" altLang="ko-KR" dirty="0"/>
              <a:t>properties</a:t>
            </a:r>
            <a:r>
              <a:rPr lang="ko-KR" altLang="en-US" dirty="0"/>
              <a:t>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system properties</a:t>
            </a:r>
            <a:r>
              <a:rPr lang="ko-KR" altLang="en-US" dirty="0"/>
              <a:t>로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위의 그림에서</a:t>
            </a:r>
            <a:r>
              <a:rPr lang="en-US" altLang="ko-KR" dirty="0"/>
              <a:t> size-weigh</a:t>
            </a:r>
            <a:r>
              <a:rPr lang="ko-KR" altLang="en-US" dirty="0"/>
              <a:t>속성은 </a:t>
            </a:r>
            <a:r>
              <a:rPr lang="en-US" altLang="ko-KR" dirty="0"/>
              <a:t>${size} ${weight}</a:t>
            </a:r>
            <a:r>
              <a:rPr lang="ko-KR" altLang="en-US" dirty="0"/>
              <a:t>로 정의되고 있습니다</a:t>
            </a:r>
            <a:r>
              <a:rPr lang="en-US" altLang="ko-KR" dirty="0"/>
              <a:t>.</a:t>
            </a:r>
            <a:r>
              <a:rPr lang="ko-KR" altLang="en-US" dirty="0"/>
              <a:t>또한</a:t>
            </a:r>
            <a:r>
              <a:rPr lang="en-US" altLang="ko-KR" dirty="0"/>
              <a:t> configuration</a:t>
            </a:r>
            <a:r>
              <a:rPr lang="ko-KR" altLang="en-US" dirty="0"/>
              <a:t>에서 찾은 값들입니다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알아서 </a:t>
            </a:r>
            <a:r>
              <a:rPr lang="ko-KR" altLang="en-US" dirty="0" err="1"/>
              <a:t>설명타임</a:t>
            </a:r>
            <a:endParaRPr lang="en-US" altLang="ko-KR" dirty="0"/>
          </a:p>
          <a:p>
            <a:r>
              <a:rPr lang="ko-KR" altLang="en-US" dirty="0"/>
              <a:t>마지막으로 미리 정의된 속성으로만 시스템속성을 다시 정의 할 수 있는데 만약 미리 정의되지 않은 속성으로 정의하려 하면 </a:t>
            </a:r>
            <a:r>
              <a:rPr lang="en-US" altLang="ko-KR" dirty="0"/>
              <a:t>API</a:t>
            </a:r>
            <a:r>
              <a:rPr lang="ko-KR" altLang="en-US" dirty="0"/>
              <a:t>는 인식하지 못하기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70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속성을 설정했으니 개발환경을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프로젝트를 생성합니다</a:t>
            </a:r>
            <a:r>
              <a:rPr lang="en-US" altLang="ko-KR" dirty="0"/>
              <a:t>. IDE</a:t>
            </a:r>
            <a:r>
              <a:rPr lang="ko-KR" altLang="en-US" dirty="0"/>
              <a:t>환경에서 </a:t>
            </a:r>
            <a:r>
              <a:rPr lang="en-US" altLang="ko-KR" dirty="0"/>
              <a:t>build</a:t>
            </a:r>
            <a:r>
              <a:rPr lang="ko-KR" altLang="en-US" dirty="0"/>
              <a:t>하고 </a:t>
            </a:r>
            <a:r>
              <a:rPr lang="en-US" altLang="ko-KR" dirty="0"/>
              <a:t>local </a:t>
            </a:r>
            <a:r>
              <a:rPr lang="ko-KR" altLang="en-US" dirty="0"/>
              <a:t>모드로 실행하기 위함입니다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POM.xml</a:t>
            </a:r>
            <a:r>
              <a:rPr lang="ko-KR" altLang="en-US" dirty="0"/>
              <a:t>이라는 것을 예시로 들자면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가 </a:t>
            </a:r>
            <a:r>
              <a:rPr lang="ko-KR" altLang="en-US" dirty="0" err="1"/>
              <a:t>메이븐의</a:t>
            </a:r>
            <a:r>
              <a:rPr lang="ko-KR" altLang="en-US" dirty="0"/>
              <a:t> </a:t>
            </a:r>
            <a:r>
              <a:rPr lang="en-US" altLang="ko-KR" dirty="0"/>
              <a:t>POM</a:t>
            </a:r>
            <a:r>
              <a:rPr lang="ko-KR" altLang="en-US" dirty="0"/>
              <a:t>을 직접지원하기 때문에 </a:t>
            </a:r>
            <a:r>
              <a:rPr lang="en-US" altLang="ko-KR" dirty="0" err="1"/>
              <a:t>pom.xml</a:t>
            </a:r>
            <a:r>
              <a:rPr lang="ko-KR" altLang="en-US" dirty="0"/>
              <a:t>파일이 있는 디렉터리를 지정하고 코드만 작성하면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만들었으면 </a:t>
            </a:r>
            <a:r>
              <a:rPr lang="en-US" altLang="ko-KR" dirty="0"/>
              <a:t>configuration</a:t>
            </a:r>
            <a:r>
              <a:rPr lang="ko-KR" altLang="en-US" dirty="0"/>
              <a:t>을 관리해봅시다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하둡</a:t>
            </a:r>
            <a:r>
              <a:rPr lang="ko-KR" altLang="en-US" dirty="0"/>
              <a:t> 어플리케이션을 </a:t>
            </a:r>
            <a:r>
              <a:rPr lang="ko-KR" altLang="en-US" dirty="0" err="1"/>
              <a:t>개발할때는</a:t>
            </a:r>
            <a:r>
              <a:rPr lang="ko-KR" altLang="en-US" dirty="0"/>
              <a:t> </a:t>
            </a:r>
            <a:r>
              <a:rPr lang="ko-KR" altLang="en-US" dirty="0" err="1"/>
              <a:t>로컬모드와</a:t>
            </a:r>
            <a:r>
              <a:rPr lang="ko-KR" altLang="en-US" dirty="0"/>
              <a:t> 클러스터 모드를 </a:t>
            </a:r>
            <a:r>
              <a:rPr lang="ko-KR" altLang="en-US" dirty="0" err="1"/>
              <a:t>번갈아하며</a:t>
            </a:r>
            <a:r>
              <a:rPr lang="ko-KR" altLang="en-US" dirty="0"/>
              <a:t> 테스트 </a:t>
            </a:r>
            <a:r>
              <a:rPr lang="ko-KR" altLang="en-US" dirty="0" err="1"/>
              <a:t>하는것이</a:t>
            </a:r>
            <a:r>
              <a:rPr lang="ko-KR" altLang="en-US" dirty="0"/>
              <a:t> 좋은데 보통 </a:t>
            </a:r>
            <a:r>
              <a:rPr lang="ko-KR" altLang="en-US" dirty="0" err="1"/>
              <a:t>여러대의</a:t>
            </a:r>
            <a:r>
              <a:rPr lang="ko-KR" altLang="en-US" dirty="0"/>
              <a:t> </a:t>
            </a:r>
            <a:r>
              <a:rPr lang="ko-KR" altLang="en-US" dirty="0" err="1"/>
              <a:t>머신으로</a:t>
            </a:r>
            <a:r>
              <a:rPr lang="ko-KR" altLang="en-US" dirty="0"/>
              <a:t> 구성된 클러스터나</a:t>
            </a:r>
            <a:r>
              <a:rPr lang="en-US" altLang="ko-KR" dirty="0"/>
              <a:t>, </a:t>
            </a:r>
            <a:r>
              <a:rPr lang="ko-KR" altLang="en-US" dirty="0"/>
              <a:t>로컬에서의 </a:t>
            </a:r>
            <a:r>
              <a:rPr lang="en-US" altLang="ko-KR" dirty="0" err="1"/>
              <a:t>pseudodistributed</a:t>
            </a:r>
            <a:r>
              <a:rPr lang="en-US" altLang="ko-KR" dirty="0"/>
              <a:t> </a:t>
            </a:r>
            <a:r>
              <a:rPr lang="ko-KR" altLang="en-US" dirty="0"/>
              <a:t>직역하면 의사 분산 클러스터를 가지고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04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모드로 나누자면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로컬 프레임워크에 적합한 </a:t>
            </a:r>
            <a:r>
              <a:rPr lang="ko-KR" altLang="en-US" dirty="0" err="1"/>
              <a:t>하둡설정</a:t>
            </a:r>
            <a:endParaRPr lang="en-US" altLang="ko-KR" dirty="0"/>
          </a:p>
          <a:p>
            <a:r>
              <a:rPr lang="en-US" altLang="ko-KR" dirty="0"/>
              <a:t>2. Name node </a:t>
            </a:r>
            <a:r>
              <a:rPr lang="ko-KR" altLang="en-US" dirty="0"/>
              <a:t>와 </a:t>
            </a:r>
            <a:r>
              <a:rPr lang="en-US" altLang="ko-KR" dirty="0"/>
              <a:t>YARN</a:t>
            </a:r>
            <a:r>
              <a:rPr lang="ko-KR" altLang="en-US" dirty="0"/>
              <a:t>의 위치 설정</a:t>
            </a:r>
            <a:endParaRPr lang="en-US" altLang="ko-KR" dirty="0"/>
          </a:p>
          <a:p>
            <a:r>
              <a:rPr lang="en-US" altLang="ko-KR" dirty="0"/>
              <a:t>3. Name node </a:t>
            </a:r>
            <a:r>
              <a:rPr lang="ko-KR" altLang="en-US" dirty="0"/>
              <a:t>와 </a:t>
            </a:r>
            <a:r>
              <a:rPr lang="en-US" altLang="ko-KR" dirty="0"/>
              <a:t>YARN</a:t>
            </a:r>
            <a:r>
              <a:rPr lang="ko-KR" altLang="en-US" dirty="0"/>
              <a:t>의 주소 설정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48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3000" b="0" dirty="0">
                <a:solidFill>
                  <a:srgbClr val="003366"/>
                </a:solidFill>
              </a:rPr>
              <a:t>The Hadoop Distributed Filesystem 4</a:t>
            </a:r>
            <a:r>
              <a:rPr lang="en-US" altLang="ko-KR" sz="3000" b="0" baseline="30000" dirty="0">
                <a:solidFill>
                  <a:srgbClr val="003366"/>
                </a:solidFill>
              </a:rPr>
              <a:t>th</a:t>
            </a:r>
            <a:r>
              <a:rPr lang="en-US" altLang="ko-KR" sz="3000" b="0" dirty="0">
                <a:solidFill>
                  <a:srgbClr val="003366"/>
                </a:solidFill>
              </a:rPr>
              <a:t> Edition</a:t>
            </a:r>
            <a:br>
              <a:rPr lang="en-US" altLang="ko-KR" sz="3000" b="0" dirty="0">
                <a:solidFill>
                  <a:srgbClr val="003366"/>
                </a:solidFill>
              </a:rPr>
            </a:br>
            <a:r>
              <a:rPr lang="en-US" altLang="ko-KR" sz="3000" b="0" dirty="0">
                <a:solidFill>
                  <a:srgbClr val="003366"/>
                </a:solidFill>
              </a:rPr>
              <a:t>CHAPTER6 </a:t>
            </a:r>
            <a:r>
              <a:rPr lang="en-US" altLang="ko-KR" sz="3000" b="0" spc="-50" dirty="0">
                <a:solidFill>
                  <a:srgbClr val="003366"/>
                </a:solidFill>
                <a:effectLst/>
              </a:rPr>
              <a:t>Developing a MapReduce Application	</a:t>
            </a:r>
            <a:endParaRPr lang="en-US" altLang="ko-KR" sz="3000" b="0" dirty="0">
              <a:solidFill>
                <a:srgbClr val="0033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solidFill>
                  <a:srgbClr val="003366"/>
                </a:solidFill>
              </a:rPr>
              <a:t>Young-</a:t>
            </a:r>
            <a:r>
              <a:rPr lang="en-US" altLang="ko-KR" sz="2800" b="1" dirty="0" err="1">
                <a:solidFill>
                  <a:srgbClr val="003366"/>
                </a:solidFill>
              </a:rPr>
              <a:t>Hoon</a:t>
            </a:r>
            <a:r>
              <a:rPr lang="en-US" altLang="ko-KR" sz="2800" b="1" dirty="0">
                <a:solidFill>
                  <a:srgbClr val="003366"/>
                </a:solidFill>
              </a:rPr>
              <a:t> Kwon,</a:t>
            </a:r>
            <a:r>
              <a:rPr lang="ko-KR" altLang="en-US" sz="2800" b="1" dirty="0">
                <a:solidFill>
                  <a:srgbClr val="003366"/>
                </a:solidFill>
              </a:rPr>
              <a:t> </a:t>
            </a:r>
            <a:r>
              <a:rPr lang="en-US" altLang="ko-KR" sz="2800" b="1" dirty="0">
                <a:solidFill>
                  <a:srgbClr val="003366"/>
                </a:solidFill>
              </a:rPr>
              <a:t>Ga-Young Yun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2019.01.16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  <a:p>
            <a:pPr eaLnBrk="1" hangingPunct="1"/>
            <a:endParaRPr lang="en-US" altLang="ko-KR" sz="2800" b="1" i="1" dirty="0">
              <a:solidFill>
                <a:srgbClr val="003366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670" cy="865187"/>
          </a:xfrm>
        </p:spPr>
        <p:txBody>
          <a:bodyPr/>
          <a:lstStyle/>
          <a:p>
            <a:r>
              <a:rPr lang="en-US" altLang="ko-KR" dirty="0"/>
              <a:t>Setting Up the Development Environment</a:t>
            </a:r>
            <a:br>
              <a:rPr lang="en-US" altLang="ko-KR" dirty="0"/>
            </a:b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Hadoop provide a few helper class</a:t>
            </a:r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pPr lvl="1"/>
            <a:r>
              <a:rPr lang="en-US" altLang="ko-KR" sz="2200" dirty="0"/>
              <a:t>Implement Tool interface</a:t>
            </a:r>
          </a:p>
          <a:p>
            <a:pPr lvl="1"/>
            <a:r>
              <a:rPr lang="en-US" altLang="ko-KR" sz="2200" dirty="0"/>
              <a:t>Run application with the </a:t>
            </a:r>
            <a:r>
              <a:rPr lang="en-US" altLang="ko-KR" sz="2200" dirty="0" err="1"/>
              <a:t>ToolRunner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600" dirty="0"/>
          </a:p>
          <a:p>
            <a:endParaRPr lang="en-US" altLang="ko-KR" sz="26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6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D3594-5277-0049-B73E-607BD203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99" y="1844824"/>
            <a:ext cx="5404401" cy="86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DAEBA9-C0F3-F04C-A5F9-07B6BCE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02" y="4038836"/>
            <a:ext cx="6539794" cy="2305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EE5E0-8616-C64D-96BB-58865F58D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21" y="4527022"/>
            <a:ext cx="7034956" cy="132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38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670" cy="865187"/>
          </a:xfrm>
        </p:spPr>
        <p:txBody>
          <a:bodyPr/>
          <a:lstStyle/>
          <a:p>
            <a:r>
              <a:rPr lang="en-US" altLang="ko-KR" dirty="0"/>
              <a:t>Setting Up the Development Environment</a:t>
            </a:r>
            <a:br>
              <a:rPr lang="en-US" altLang="ko-KR" dirty="0"/>
            </a:b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 err="1"/>
              <a:t>GenericOptionParser</a:t>
            </a:r>
            <a:endParaRPr lang="en-US" altLang="ko-KR" sz="26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Set the key “color” to the value “yellow”</a:t>
            </a:r>
          </a:p>
          <a:p>
            <a:pPr lvl="1"/>
            <a:r>
              <a:rPr lang="en" altLang="ko-KR" sz="2200" dirty="0"/>
              <a:t>Options specified with -D take priority over properties from the configuration files</a:t>
            </a:r>
            <a:r>
              <a:rPr lang="en-US" altLang="ko-KR" sz="2200" dirty="0"/>
              <a:t>   </a:t>
            </a:r>
          </a:p>
          <a:p>
            <a:endParaRPr lang="en-US" altLang="ko-KR" sz="26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6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0F19C6-3B6F-CB4C-A5FE-5B840628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3" y="2348880"/>
            <a:ext cx="8022774" cy="655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97FB242-C04F-594B-8298-CA190C6F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Writing a Unit Test with </a:t>
            </a:r>
            <a:r>
              <a:rPr lang="en-US" altLang="ko-KR" dirty="0" err="1"/>
              <a:t>MRUnit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54A41C-5449-FC4D-87B4-A6D6D2570627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752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 err="1"/>
              <a:t>MRUnit</a:t>
            </a:r>
            <a:r>
              <a:rPr lang="en-US" altLang="ko-KR" sz="2600" kern="0" dirty="0"/>
              <a:t> </a:t>
            </a: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lvl="1"/>
            <a:r>
              <a:rPr lang="en-US" altLang="ko-KR" sz="2200" kern="0" dirty="0"/>
              <a:t>Makes easy to pass inputs to mapper or reducer</a:t>
            </a:r>
          </a:p>
          <a:p>
            <a:pPr lvl="1"/>
            <a:endParaRPr lang="en-US" altLang="ko-KR" sz="1000" kern="0" dirty="0"/>
          </a:p>
          <a:p>
            <a:pPr lvl="1"/>
            <a:r>
              <a:rPr lang="en-US" altLang="ko-KR" sz="2200" dirty="0"/>
              <a:t>Checks</a:t>
            </a:r>
            <a:r>
              <a:rPr lang="en" altLang="ko-KR" sz="2200" dirty="0"/>
              <a:t> outputs are the same as expected</a:t>
            </a:r>
          </a:p>
          <a:p>
            <a:pPr lvl="1"/>
            <a:endParaRPr lang="en-US" altLang="ko-KR" sz="1000" kern="0" dirty="0"/>
          </a:p>
          <a:p>
            <a:pPr lvl="1"/>
            <a:r>
              <a:rPr lang="en-US" altLang="ko-KR" sz="2200" kern="0" dirty="0"/>
              <a:t>Used with a standard test execution framework (ex. Junit)</a:t>
            </a:r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4524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97FB242-C04F-594B-8298-CA190C6F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Writing a Unit Test with </a:t>
            </a:r>
            <a:r>
              <a:rPr lang="en-US" altLang="ko-KR" dirty="0" err="1"/>
              <a:t>MRUnit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54A41C-5449-FC4D-87B4-A6D6D2570627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752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/>
              <a:t>Ex) Mapper</a:t>
            </a: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lvl="1"/>
            <a:r>
              <a:rPr lang="en-US" altLang="ko-KR" sz="2200" kern="0" dirty="0"/>
              <a:t>Use </a:t>
            </a:r>
            <a:r>
              <a:rPr lang="en-US" altLang="ko-KR" sz="2200" kern="0" dirty="0" err="1"/>
              <a:t>MapDriver</a:t>
            </a:r>
            <a:r>
              <a:rPr lang="en-US" altLang="ko-KR" sz="2200" kern="0" dirty="0"/>
              <a:t> of </a:t>
            </a:r>
            <a:r>
              <a:rPr lang="en-US" altLang="ko-KR" sz="2200" kern="0" dirty="0" err="1"/>
              <a:t>MRUnit</a:t>
            </a:r>
            <a:r>
              <a:rPr lang="en-US" altLang="ko-KR" sz="2200" kern="0" dirty="0"/>
              <a:t> to test</a:t>
            </a:r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r>
              <a:rPr lang="en-US" altLang="ko-KR" sz="2200" kern="0" dirty="0"/>
              <a:t>Instance settings  </a:t>
            </a:r>
          </a:p>
          <a:p>
            <a:pPr lvl="1"/>
            <a:r>
              <a:rPr lang="en-US" altLang="ko-KR" sz="2200" kern="0" dirty="0" err="1"/>
              <a:t>Key&amp;value</a:t>
            </a:r>
            <a:r>
              <a:rPr lang="en-US" altLang="ko-KR" sz="2200" kern="0" dirty="0"/>
              <a:t> and output settings </a:t>
            </a:r>
          </a:p>
          <a:p>
            <a:pPr lvl="1"/>
            <a:r>
              <a:rPr lang="en-US" altLang="ko-KR" sz="2200" kern="0" dirty="0"/>
              <a:t>Call </a:t>
            </a:r>
            <a:r>
              <a:rPr lang="en-US" altLang="ko-KR" sz="2200" kern="0" dirty="0" err="1"/>
              <a:t>runTest</a:t>
            </a:r>
            <a:r>
              <a:rPr lang="en-US" altLang="ko-KR" sz="2200" kern="0" dirty="0"/>
              <a:t>()</a:t>
            </a:r>
          </a:p>
          <a:p>
            <a:pPr lvl="1"/>
            <a:r>
              <a:rPr lang="en-US" altLang="ko-KR" sz="2200" kern="0" dirty="0"/>
              <a:t>Outputs are not same as expected -&gt; fail</a:t>
            </a:r>
          </a:p>
          <a:p>
            <a:pPr lvl="1"/>
            <a:endParaRPr lang="en-US" altLang="ko-KR" sz="2200" kern="0" dirty="0"/>
          </a:p>
          <a:p>
            <a:pPr marL="457200" lvl="1" indent="0">
              <a:buNone/>
            </a:pP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endParaRPr lang="en-US" altLang="ko-KR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3CF285-893C-2644-9D84-72388DF2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6" y="2492896"/>
            <a:ext cx="6850900" cy="150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297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97FB242-C04F-594B-8298-CA190C6F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Writing a Unit Test with </a:t>
            </a:r>
            <a:r>
              <a:rPr lang="en-US" altLang="ko-KR" dirty="0" err="1"/>
              <a:t>MRUnit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54A41C-5449-FC4D-87B4-A6D6D2570627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752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/>
              <a:t>Ex) Mapper(cont’d)</a:t>
            </a: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marL="457200" lvl="1" indent="0">
              <a:buNone/>
            </a:pP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221B3-7155-D44C-BB77-FB6465AB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96" y="2032652"/>
            <a:ext cx="6111520" cy="2000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E058FA-F766-A745-AE10-F88F0EA9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26" y="4315668"/>
            <a:ext cx="6722747" cy="134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A7515F-C1B9-CB48-A9B3-07C4D8A9B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" y="2032652"/>
            <a:ext cx="8361524" cy="3954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97FB242-C04F-594B-8298-CA190C6F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Writing a Unit Test with </a:t>
            </a:r>
            <a:r>
              <a:rPr lang="en-US" altLang="ko-KR" dirty="0" err="1"/>
              <a:t>MRUnit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54A41C-5449-FC4D-87B4-A6D6D2570627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752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/>
              <a:t>Ex) Reducer</a:t>
            </a:r>
            <a:endParaRPr lang="en-US" altLang="ko-KR" sz="10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lvl="1"/>
            <a:endParaRPr lang="en-US" altLang="ko-KR" sz="2200" kern="0" dirty="0"/>
          </a:p>
          <a:p>
            <a:pPr marL="457200" lvl="1" indent="0">
              <a:buNone/>
            </a:pPr>
            <a:endParaRPr lang="en-US" altLang="ko-KR" sz="2200" kern="0" dirty="0"/>
          </a:p>
          <a:p>
            <a:pPr lvl="1"/>
            <a:endParaRPr lang="en-US" altLang="ko-KR" sz="1000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pPr marL="914400" lvl="2" indent="0">
              <a:buFontTx/>
              <a:buNone/>
            </a:pPr>
            <a:endParaRPr lang="en" altLang="ko-KR" sz="1800" kern="0" dirty="0"/>
          </a:p>
          <a:p>
            <a:endParaRPr lang="en-US" altLang="ko-KR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E23F06-F0BB-8A47-85A1-89576395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11" y="1974379"/>
            <a:ext cx="5773290" cy="1927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A821F-3183-7D4D-9C6B-6F73F2D2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68" y="4273112"/>
            <a:ext cx="6300976" cy="1808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633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DF6BAEA-3291-0A4E-97B4-0F849C7EA28C}"/>
              </a:ext>
            </a:extLst>
          </p:cNvPr>
          <p:cNvSpPr txBox="1">
            <a:spLocks/>
          </p:cNvSpPr>
          <p:nvPr/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dirty="0"/>
              <a:t>Implement Tool interface</a:t>
            </a:r>
          </a:p>
          <a:p>
            <a:r>
              <a:rPr lang="en-US" altLang="ko-KR" sz="2600" dirty="0"/>
              <a:t>Benefit of </a:t>
            </a:r>
            <a:r>
              <a:rPr lang="en-US" altLang="ko-KR" sz="2600" dirty="0" err="1"/>
              <a:t>GenericOptionsParser</a:t>
            </a:r>
            <a:r>
              <a:rPr lang="en-US" altLang="ko-KR" sz="2600" dirty="0"/>
              <a:t> support</a:t>
            </a:r>
          </a:p>
          <a:p>
            <a:endParaRPr lang="en" altLang="ko-KR" sz="260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  <a:p>
            <a:pPr lvl="1"/>
            <a:endParaRPr lang="en" altLang="ko-KR" sz="2200" kern="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DE970C-AFCF-A741-851A-7463C65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en-US" altLang="ko-KR" dirty="0"/>
              <a:t>Running Locally on Test Data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FEB4E-A3D0-3E47-9C01-412556A7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2852936"/>
            <a:ext cx="7643219" cy="2529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508EC5-D3B2-E34E-8B19-3667AE6E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5" y="2370265"/>
            <a:ext cx="5472608" cy="4059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A24223A-F3B1-204A-A6DC-1B77C88BFBD4}"/>
              </a:ext>
            </a:extLst>
          </p:cNvPr>
          <p:cNvGrpSpPr/>
          <p:nvPr/>
        </p:nvGrpSpPr>
        <p:grpSpPr>
          <a:xfrm>
            <a:off x="177799" y="3396835"/>
            <a:ext cx="8788400" cy="855464"/>
            <a:chOff x="177800" y="3490902"/>
            <a:chExt cx="8788400" cy="8554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3E35A3-9AF6-094E-812D-524D8F0A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00" y="3490902"/>
              <a:ext cx="8788400" cy="2794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5E4B9B-E2F2-E04C-B69E-BE8154326DC4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39" r="216" b="-2438"/>
            <a:stretch/>
          </p:blipFill>
          <p:spPr>
            <a:xfrm>
              <a:off x="178600" y="3770302"/>
              <a:ext cx="8787600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Configuration of Hadoop</a:t>
            </a:r>
          </a:p>
          <a:p>
            <a:r>
              <a:rPr lang="en-US" altLang="ko-KR" sz="2600" dirty="0"/>
              <a:t>MapReduce programming pattern</a:t>
            </a:r>
          </a:p>
          <a:p>
            <a:pPr lvl="1"/>
            <a:r>
              <a:rPr lang="en" altLang="ko-KR" sz="2200" dirty="0"/>
              <a:t>Make sure with unit tests</a:t>
            </a:r>
          </a:p>
          <a:p>
            <a:pPr lvl="1"/>
            <a:r>
              <a:rPr lang="en-US" altLang="ko-KR" sz="2200" dirty="0"/>
              <a:t>Write driver program to run a job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2"/>
            <a:r>
              <a:rPr lang="en-US" altLang="ko-KR" sz="1800" dirty="0"/>
              <a:t>Fail : Use IDE debugger</a:t>
            </a:r>
          </a:p>
          <a:p>
            <a:pPr lvl="2"/>
            <a:r>
              <a:rPr lang="en-US" altLang="ko-KR" sz="1800" dirty="0"/>
              <a:t>Success : Unleash on a cluster</a:t>
            </a:r>
          </a:p>
          <a:p>
            <a:pPr lvl="1"/>
            <a:r>
              <a:rPr lang="en-US" altLang="ko-KR" sz="2200" dirty="0"/>
              <a:t>Expand tests and alter mapper or reducer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10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7867"/>
            <a:ext cx="8424863" cy="865187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95F12C2-E7AD-41B4-9AB4-F6D52850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Thank you </a:t>
            </a:r>
            <a:r>
              <a:rPr lang="en-US" altLang="ko-KR" sz="2600" dirty="0">
                <a:sym typeface="Wingdings" panose="05000000000000000000" pitchFamily="2" charset="2"/>
              </a:rPr>
              <a:t>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82083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Introduction</a:t>
            </a:r>
          </a:p>
          <a:p>
            <a:endParaRPr lang="en-US" altLang="ko-KR" sz="700" dirty="0"/>
          </a:p>
          <a:p>
            <a:r>
              <a:rPr lang="en-US" altLang="ko-KR" sz="2600" dirty="0"/>
              <a:t>The Configuration API</a:t>
            </a:r>
          </a:p>
          <a:p>
            <a:endParaRPr lang="en-US" altLang="ko-KR" sz="700" dirty="0"/>
          </a:p>
          <a:p>
            <a:r>
              <a:rPr lang="en-US" altLang="ko-KR" sz="2600" dirty="0">
                <a:sym typeface="Wingdings" pitchFamily="2" charset="2"/>
              </a:rPr>
              <a:t>Setting Up the Development Environment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Writing a Unit Test with </a:t>
            </a:r>
            <a:r>
              <a:rPr lang="en-US" altLang="ko-KR" sz="2600" dirty="0" err="1">
                <a:sym typeface="Wingdings" pitchFamily="2" charset="2"/>
              </a:rPr>
              <a:t>MRUnit</a:t>
            </a:r>
            <a:endParaRPr lang="en-US" altLang="ko-KR" sz="2600" dirty="0">
              <a:sym typeface="Wingdings" pitchFamily="2" charset="2"/>
            </a:endParaRPr>
          </a:p>
          <a:p>
            <a:endParaRPr lang="en-US" altLang="ko-KR" sz="700" dirty="0">
              <a:sym typeface="Wingdings" pitchFamily="2" charset="2"/>
            </a:endParaRPr>
          </a:p>
          <a:p>
            <a:r>
              <a:rPr lang="en-US" altLang="ko-KR" sz="2600" dirty="0">
                <a:sym typeface="Wingdings" pitchFamily="2" charset="2"/>
              </a:rPr>
              <a:t>Running Locally on Test Data</a:t>
            </a:r>
          </a:p>
          <a:p>
            <a:endParaRPr lang="en-US" altLang="ko-KR" sz="700" dirty="0">
              <a:sym typeface="Wingdings" pitchFamily="2" charset="2"/>
            </a:endParaRPr>
          </a:p>
          <a:p>
            <a:endParaRPr lang="en-US" altLang="ko-KR" sz="2600" dirty="0">
              <a:sym typeface="Wingdings" pitchFamily="2" charset="2"/>
            </a:endParaRPr>
          </a:p>
          <a:p>
            <a:endParaRPr lang="en-US" altLang="ko-KR" sz="2600" b="1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27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361"/>
          </a:xfrm>
        </p:spPr>
        <p:txBody>
          <a:bodyPr/>
          <a:lstStyle/>
          <a:p>
            <a:r>
              <a:rPr lang="en-US" altLang="ko-KR" sz="2600" dirty="0"/>
              <a:t>Chapter 2 : MapReduce Model</a:t>
            </a:r>
          </a:p>
          <a:p>
            <a:r>
              <a:rPr lang="en-US" altLang="ko-KR" sz="2600" dirty="0"/>
              <a:t>Chapter 6 : Developing MapReduce application in Hadoop</a:t>
            </a:r>
          </a:p>
          <a:p>
            <a:pPr marL="0" indent="0">
              <a:buNone/>
            </a:pPr>
            <a:endParaRPr lang="en-US" altLang="ko-KR" sz="1000" dirty="0"/>
          </a:p>
          <a:p>
            <a:r>
              <a:rPr lang="en-US" altLang="ko-KR" sz="2600" dirty="0"/>
              <a:t>MapReduce programming pattern</a:t>
            </a:r>
          </a:p>
          <a:p>
            <a:pPr lvl="1"/>
            <a:r>
              <a:rPr lang="en" altLang="ko-KR" sz="2200" dirty="0"/>
              <a:t>Make sure with unit tests</a:t>
            </a:r>
          </a:p>
          <a:p>
            <a:pPr lvl="1"/>
            <a:r>
              <a:rPr lang="en-US" altLang="ko-KR" sz="2200" dirty="0"/>
              <a:t>Write driver program to run a job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2"/>
            <a:r>
              <a:rPr lang="en-US" altLang="ko-KR" sz="1800" dirty="0"/>
              <a:t>Fail : Use IDE debugger</a:t>
            </a:r>
          </a:p>
          <a:p>
            <a:pPr lvl="2"/>
            <a:r>
              <a:rPr lang="en-US" altLang="ko-KR" sz="1800" dirty="0"/>
              <a:t>Success : Unleash on a cluster</a:t>
            </a:r>
          </a:p>
          <a:p>
            <a:pPr lvl="1"/>
            <a:r>
              <a:rPr lang="en-US" altLang="ko-KR" sz="2200" dirty="0"/>
              <a:t>Expand tests and alter mapper or reducer</a:t>
            </a:r>
          </a:p>
          <a:p>
            <a:pPr lvl="1"/>
            <a:endParaRPr lang="en-US" altLang="ko-KR" sz="1000" dirty="0"/>
          </a:p>
          <a:p>
            <a:r>
              <a:rPr lang="en-US" altLang="ko-KR" sz="2600" dirty="0"/>
              <a:t>Debugging on cluster and on distributed program is not easy 		 Use Hadoop</a:t>
            </a:r>
          </a:p>
          <a:p>
            <a:pPr lvl="1"/>
            <a:endParaRPr lang="en-US" altLang="ko-KR" sz="2600" dirty="0"/>
          </a:p>
          <a:p>
            <a:pPr lvl="1"/>
            <a:endParaRPr lang="en-US" altLang="ko-KR" sz="2200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" altLang="ko-KR" sz="2200" dirty="0"/>
          </a:p>
          <a:p>
            <a:pPr marL="457200" lvl="1" indent="0">
              <a:buNone/>
            </a:pPr>
            <a:endParaRPr lang="en" altLang="ko-KR" sz="2200" dirty="0"/>
          </a:p>
          <a:p>
            <a:pPr lvl="2"/>
            <a:endParaRPr lang="en" altLang="ko-KR" dirty="0"/>
          </a:p>
          <a:p>
            <a:endParaRPr lang="en-US" altLang="ko-KR" sz="2600" dirty="0"/>
          </a:p>
          <a:p>
            <a:pPr marL="457200" lvl="1" indent="0">
              <a:buNone/>
            </a:pPr>
            <a:endParaRPr lang="en" altLang="ko-KR" sz="16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262DA613-7234-F841-B0BB-762E1E807982}"/>
              </a:ext>
            </a:extLst>
          </p:cNvPr>
          <p:cNvSpPr/>
          <p:nvPr/>
        </p:nvSpPr>
        <p:spPr bwMode="auto">
          <a:xfrm>
            <a:off x="1547664" y="5733256"/>
            <a:ext cx="1440160" cy="360040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1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Configuration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600" dirty="0"/>
              <a:t>Hadoop is configured using own configuration API</a:t>
            </a:r>
            <a:r>
              <a:rPr lang="en-US" altLang="ko-KR" sz="2600" dirty="0"/>
              <a:t> </a:t>
            </a:r>
          </a:p>
          <a:p>
            <a:endParaRPr lang="en-US" altLang="ko-KR" sz="2600" dirty="0"/>
          </a:p>
          <a:p>
            <a:r>
              <a:rPr lang="en-US" altLang="ko-KR" sz="2600" dirty="0"/>
              <a:t>Ex) Configuration class</a:t>
            </a:r>
          </a:p>
          <a:p>
            <a:pPr lvl="1"/>
            <a:r>
              <a:rPr lang="en-US" altLang="ko-KR" sz="2200" dirty="0"/>
              <a:t>Properties : Named by a String</a:t>
            </a:r>
          </a:p>
          <a:p>
            <a:pPr lvl="1"/>
            <a:r>
              <a:rPr lang="en-US" altLang="ko-KR" sz="2200" dirty="0"/>
              <a:t>Values : Boolean,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, long and float</a:t>
            </a:r>
          </a:p>
          <a:p>
            <a:pPr lvl="1"/>
            <a:r>
              <a:rPr lang="en-US" altLang="ko-KR" sz="2200" dirty="0"/>
              <a:t>Read properties from XML files </a:t>
            </a:r>
          </a:p>
          <a:p>
            <a:pPr lvl="1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0212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Configuration API(Cont’d)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Ex) Configuration class(Cont’d)</a:t>
            </a: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r>
              <a:rPr lang="en-US" altLang="ko-KR" sz="2200" dirty="0"/>
              <a:t>Type information is not stored in the XML</a:t>
            </a:r>
          </a:p>
          <a:p>
            <a:pPr lvl="1"/>
            <a:r>
              <a:rPr lang="en-US" altLang="ko-KR" sz="2200" dirty="0"/>
              <a:t>We can access properties using this code</a:t>
            </a:r>
          </a:p>
          <a:p>
            <a:pPr lvl="1"/>
            <a:endParaRPr lang="en-US" altLang="ko-KR" sz="2200" dirty="0"/>
          </a:p>
          <a:p>
            <a:endParaRPr lang="en-US" altLang="ko-KR" sz="2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C4F7F2-63AB-A640-836E-852DA22A34DD}"/>
              </a:ext>
            </a:extLst>
          </p:cNvPr>
          <p:cNvGrpSpPr/>
          <p:nvPr/>
        </p:nvGrpSpPr>
        <p:grpSpPr>
          <a:xfrm>
            <a:off x="467544" y="1844098"/>
            <a:ext cx="3559906" cy="3169804"/>
            <a:chOff x="250825" y="1217535"/>
            <a:chExt cx="3559906" cy="3169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3AF970-40EC-B142-930B-47967A5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1217535"/>
              <a:ext cx="3451920" cy="15809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70441A-7D0D-AD45-9871-EC2640E7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63" y="2842384"/>
              <a:ext cx="3340268" cy="131066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715BCA-9BEA-844A-AAC8-0C028B86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833" y="4153052"/>
              <a:ext cx="1507704" cy="23428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234E0F4-CF48-6742-84FC-2F072BBE1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096" y="1953510"/>
            <a:ext cx="4265081" cy="6810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DF5A22-DA4B-224D-AC0B-6946DF9FFC6B}"/>
              </a:ext>
            </a:extLst>
          </p:cNvPr>
          <p:cNvSpPr/>
          <p:nvPr/>
        </p:nvSpPr>
        <p:spPr bwMode="auto">
          <a:xfrm>
            <a:off x="395536" y="1772816"/>
            <a:ext cx="3631914" cy="33123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6FC35-E72D-C246-9724-0297B6416CC5}"/>
              </a:ext>
            </a:extLst>
          </p:cNvPr>
          <p:cNvSpPr/>
          <p:nvPr/>
        </p:nvSpPr>
        <p:spPr bwMode="auto">
          <a:xfrm>
            <a:off x="4562927" y="1862341"/>
            <a:ext cx="4402256" cy="863409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37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Configuration API(Cont’d)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Combining resources</a:t>
            </a: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r>
              <a:rPr lang="en-US" altLang="ko-KR" sz="2200" dirty="0"/>
              <a:t>L</a:t>
            </a:r>
            <a:r>
              <a:rPr lang="en" altLang="ko-KR" sz="2200" dirty="0" err="1"/>
              <a:t>ater</a:t>
            </a:r>
            <a:r>
              <a:rPr lang="en" altLang="ko-KR" sz="2200" dirty="0"/>
              <a:t> override the earlier definitions</a:t>
            </a:r>
          </a:p>
          <a:p>
            <a:pPr lvl="2"/>
            <a:r>
              <a:rPr lang="en" altLang="ko-KR" sz="1800" dirty="0"/>
              <a:t>Take value from configuration-2.xml</a:t>
            </a:r>
            <a:endParaRPr lang="en" altLang="ko-KR" sz="2200" dirty="0"/>
          </a:p>
          <a:p>
            <a:pPr lvl="1"/>
            <a:r>
              <a:rPr lang="en" altLang="ko-KR" sz="2200" dirty="0"/>
              <a:t>Override final properties usually indicates a configuration error </a:t>
            </a:r>
          </a:p>
          <a:p>
            <a:pPr lvl="1"/>
            <a:endParaRPr lang="en" altLang="ko-KR" sz="2200" dirty="0"/>
          </a:p>
          <a:p>
            <a:pPr lvl="2"/>
            <a:endParaRPr lang="en-US" altLang="ko-KR" sz="2200" dirty="0"/>
          </a:p>
          <a:p>
            <a:endParaRPr lang="en-US" altLang="ko-KR" sz="2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C4F7F2-63AB-A640-836E-852DA22A34DD}"/>
              </a:ext>
            </a:extLst>
          </p:cNvPr>
          <p:cNvGrpSpPr/>
          <p:nvPr/>
        </p:nvGrpSpPr>
        <p:grpSpPr>
          <a:xfrm>
            <a:off x="467544" y="1844098"/>
            <a:ext cx="3559906" cy="3169804"/>
            <a:chOff x="250825" y="1217535"/>
            <a:chExt cx="3559906" cy="31698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3AF970-40EC-B142-930B-47967A5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1217535"/>
              <a:ext cx="3451920" cy="15809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70441A-7D0D-AD45-9871-EC2640E7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63" y="2842384"/>
              <a:ext cx="3340268" cy="131066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715BCA-9BEA-844A-AAC8-0C028B86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833" y="4153052"/>
              <a:ext cx="1507704" cy="23428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234E0F4-CF48-6742-84FC-2F072BBE1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096" y="1953510"/>
            <a:ext cx="4265081" cy="6810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74921C0-A8B7-A644-9796-65FA5BA00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096" y="1953510"/>
            <a:ext cx="4265081" cy="733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4BE804-36EB-564E-9475-62D756EA7023}"/>
              </a:ext>
            </a:extLst>
          </p:cNvPr>
          <p:cNvSpPr/>
          <p:nvPr/>
        </p:nvSpPr>
        <p:spPr bwMode="auto">
          <a:xfrm>
            <a:off x="395536" y="1772816"/>
            <a:ext cx="3631914" cy="33123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07C0DB-5421-DA44-93A7-40ACB72D609C}"/>
              </a:ext>
            </a:extLst>
          </p:cNvPr>
          <p:cNvSpPr/>
          <p:nvPr/>
        </p:nvSpPr>
        <p:spPr bwMode="auto">
          <a:xfrm>
            <a:off x="4562927" y="1862341"/>
            <a:ext cx="4402256" cy="863409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Configuration API(Cont’d)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r>
              <a:rPr lang="en-US" altLang="ko-KR" sz="2600" dirty="0"/>
              <a:t>Variable Expansion</a:t>
            </a: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500" dirty="0"/>
          </a:p>
          <a:p>
            <a:pPr lvl="1"/>
            <a:r>
              <a:rPr lang="en-US" altLang="ko-KR" sz="2200" dirty="0"/>
              <a:t>Configuration properties can be defined in other properties or system properties</a:t>
            </a:r>
          </a:p>
          <a:p>
            <a:pPr lvl="1"/>
            <a:r>
              <a:rPr lang="en-US" altLang="ko-KR" sz="2200" dirty="0"/>
              <a:t>Override is possible</a:t>
            </a:r>
          </a:p>
          <a:p>
            <a:pPr lvl="1"/>
            <a:r>
              <a:rPr lang="en-US" altLang="ko-KR" sz="2200" dirty="0"/>
              <a:t>Redefine system attributes with predefined attributes</a:t>
            </a:r>
            <a:endParaRPr lang="en" altLang="ko-KR" sz="2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4BE804-36EB-564E-9475-62D756EA7023}"/>
              </a:ext>
            </a:extLst>
          </p:cNvPr>
          <p:cNvSpPr/>
          <p:nvPr/>
        </p:nvSpPr>
        <p:spPr bwMode="auto">
          <a:xfrm>
            <a:off x="467544" y="1707769"/>
            <a:ext cx="8425631" cy="316835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D38674-1BFC-DC4B-B157-0AC7D7B0819A}"/>
              </a:ext>
            </a:extLst>
          </p:cNvPr>
          <p:cNvGrpSpPr/>
          <p:nvPr/>
        </p:nvGrpSpPr>
        <p:grpSpPr>
          <a:xfrm>
            <a:off x="684263" y="1844824"/>
            <a:ext cx="4608512" cy="2960014"/>
            <a:chOff x="467544" y="1844099"/>
            <a:chExt cx="4608512" cy="29600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3AF970-40EC-B142-930B-47967A554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151"/>
            <a:stretch/>
          </p:blipFill>
          <p:spPr>
            <a:xfrm>
              <a:off x="467544" y="1844099"/>
              <a:ext cx="3451920" cy="47189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715BCA-9BEA-844A-AAC8-0C028B86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44" y="4559319"/>
              <a:ext cx="1575317" cy="2447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17C27A-59DD-1A4C-8DBF-3599BAF1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03" y="3429000"/>
              <a:ext cx="4469353" cy="113031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90B63ED-84EB-1E47-B13D-BDD8BA2B0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60" y="2299406"/>
            <a:ext cx="3306550" cy="113031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D0A4DC-0591-624A-8739-D0568CCA4904}"/>
              </a:ext>
            </a:extLst>
          </p:cNvPr>
          <p:cNvGrpSpPr/>
          <p:nvPr/>
        </p:nvGrpSpPr>
        <p:grpSpPr>
          <a:xfrm>
            <a:off x="4205185" y="2094080"/>
            <a:ext cx="4544581" cy="716690"/>
            <a:chOff x="3781859" y="2094080"/>
            <a:chExt cx="5111316" cy="7485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132B491-9A91-E840-9C84-B619EB34F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5453" y="2094080"/>
              <a:ext cx="4520987" cy="32076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E21B99A-6023-E94F-B6E2-B035728B2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81859" y="2339474"/>
              <a:ext cx="5111316" cy="503111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E86625-28BA-BC45-B6D2-1E0D93CBDB4B}"/>
              </a:ext>
            </a:extLst>
          </p:cNvPr>
          <p:cNvSpPr/>
          <p:nvPr/>
        </p:nvSpPr>
        <p:spPr bwMode="auto">
          <a:xfrm>
            <a:off x="4136183" y="1916107"/>
            <a:ext cx="4613583" cy="101974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7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670" cy="865187"/>
          </a:xfrm>
        </p:spPr>
        <p:txBody>
          <a:bodyPr/>
          <a:lstStyle/>
          <a:p>
            <a:r>
              <a:rPr lang="en-US" altLang="ko-KR" dirty="0"/>
              <a:t>Setting Up the Development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Create a project</a:t>
            </a:r>
          </a:p>
          <a:p>
            <a:pPr lvl="1"/>
            <a:r>
              <a:rPr lang="en" altLang="ko-KR" sz="2200" dirty="0"/>
              <a:t>Ex) POM : Many of IDEs can read Maven POMs directly</a:t>
            </a:r>
          </a:p>
          <a:p>
            <a:endParaRPr lang="en-US" altLang="ko-KR" sz="2600" dirty="0"/>
          </a:p>
          <a:p>
            <a:r>
              <a:rPr lang="en-US" altLang="ko-KR" sz="2600" dirty="0"/>
              <a:t>Managing configuration</a:t>
            </a:r>
          </a:p>
          <a:p>
            <a:pPr lvl="1"/>
            <a:r>
              <a:rPr lang="en-US" altLang="ko-KR" sz="2200" dirty="0"/>
              <a:t>Switching between running the application locally and it on a cluster is common</a:t>
            </a:r>
          </a:p>
          <a:p>
            <a:pPr lvl="2"/>
            <a:r>
              <a:rPr lang="en" altLang="ko-KR" sz="1800" dirty="0"/>
              <a:t>Several cluster or local “</a:t>
            </a:r>
            <a:r>
              <a:rPr lang="en" altLang="ko-KR" sz="1800" dirty="0" err="1"/>
              <a:t>pseudodistributed</a:t>
            </a:r>
            <a:r>
              <a:rPr lang="en" altLang="ko-KR" sz="1800" dirty="0"/>
              <a:t>” cluster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6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48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670" cy="865187"/>
          </a:xfrm>
        </p:spPr>
        <p:txBody>
          <a:bodyPr/>
          <a:lstStyle/>
          <a:p>
            <a:r>
              <a:rPr lang="en-US" altLang="ko-KR" dirty="0"/>
              <a:t>Setting Up the Development Environment</a:t>
            </a:r>
            <a:br>
              <a:rPr lang="en-US" altLang="ko-KR" dirty="0"/>
            </a:b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Managing configuration(Cont’d)</a:t>
            </a:r>
          </a:p>
          <a:p>
            <a:pPr lvl="1"/>
            <a:r>
              <a:rPr lang="en-US" altLang="ko-KR" sz="2200" dirty="0"/>
              <a:t>Local </a:t>
            </a:r>
          </a:p>
          <a:p>
            <a:pPr lvl="2"/>
            <a:r>
              <a:rPr lang="en-US" altLang="ko-KR" sz="1800" dirty="0"/>
              <a:t>Contains default Configuration for default filesystem and local framework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200" dirty="0" err="1"/>
              <a:t>Pseudodistributed</a:t>
            </a:r>
            <a:r>
              <a:rPr lang="en-US" altLang="ko-KR" sz="2200" dirty="0"/>
              <a:t> </a:t>
            </a:r>
          </a:p>
          <a:p>
            <a:pPr lvl="2"/>
            <a:r>
              <a:rPr lang="en" altLang="ko-KR" sz="1800" dirty="0"/>
              <a:t>Point to a </a:t>
            </a:r>
            <a:r>
              <a:rPr lang="en" altLang="ko-KR" sz="1800" dirty="0" err="1"/>
              <a:t>namenode</a:t>
            </a:r>
            <a:r>
              <a:rPr lang="en" altLang="ko-KR" sz="1800" dirty="0"/>
              <a:t> and a YARN(Yet Another Resource Negotiator) resource manager running on</a:t>
            </a:r>
          </a:p>
          <a:p>
            <a:pPr lvl="2"/>
            <a:endParaRPr lang="en" altLang="ko-KR" sz="1400" dirty="0"/>
          </a:p>
          <a:p>
            <a:pPr lvl="2"/>
            <a:endParaRPr lang="en" altLang="ko-KR" sz="1400" dirty="0"/>
          </a:p>
          <a:p>
            <a:pPr lvl="1"/>
            <a:r>
              <a:rPr lang="en-US" altLang="ko-KR" sz="2200" dirty="0" err="1"/>
              <a:t>Fullydistributed</a:t>
            </a:r>
            <a:r>
              <a:rPr lang="en-US" altLang="ko-KR" sz="2200" dirty="0"/>
              <a:t> </a:t>
            </a:r>
          </a:p>
          <a:p>
            <a:pPr lvl="2"/>
            <a:r>
              <a:rPr lang="en" altLang="ko-KR" dirty="0"/>
              <a:t>Contains details of the cluster’s </a:t>
            </a:r>
            <a:r>
              <a:rPr lang="en" altLang="ko-KR" dirty="0" err="1"/>
              <a:t>namenode</a:t>
            </a:r>
            <a:r>
              <a:rPr lang="en" altLang="ko-KR" dirty="0"/>
              <a:t> and YARN resource manager addresses </a:t>
            </a:r>
            <a:endParaRPr lang="en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6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5779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34684</TotalTime>
  <Words>1132</Words>
  <Application>Microsoft Macintosh PowerPoint</Application>
  <PresentationFormat>화면 슬라이드 쇼(4:3)</PresentationFormat>
  <Paragraphs>296</Paragraphs>
  <Slides>18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Arial</vt:lpstr>
      <vt:lpstr>Impact</vt:lpstr>
      <vt:lpstr>Tahoma</vt:lpstr>
      <vt:lpstr>기본 디자인</vt:lpstr>
      <vt:lpstr>Equation</vt:lpstr>
      <vt:lpstr>The Hadoop Distributed Filesystem 4th Edition CHAPTER6 Developing a MapReduce Application </vt:lpstr>
      <vt:lpstr>Contents</vt:lpstr>
      <vt:lpstr>Introduction</vt:lpstr>
      <vt:lpstr>The Configuration API</vt:lpstr>
      <vt:lpstr>The Configuration API(Cont’d)</vt:lpstr>
      <vt:lpstr>The Configuration API(Cont’d)</vt:lpstr>
      <vt:lpstr>The Configuration API(Cont’d)</vt:lpstr>
      <vt:lpstr>Setting Up the Development Environment</vt:lpstr>
      <vt:lpstr>Setting Up the Development Environment (Cont’d)</vt:lpstr>
      <vt:lpstr>Setting Up the Development Environment (Cont’d)</vt:lpstr>
      <vt:lpstr>Setting Up the Development Environment (Cont’d)</vt:lpstr>
      <vt:lpstr>Writing a Unit Test with MRUnit</vt:lpstr>
      <vt:lpstr>Writing a Unit Test with MRUnit</vt:lpstr>
      <vt:lpstr>Writing a Unit Test with MRUnit(Cont’d)</vt:lpstr>
      <vt:lpstr>Writing a Unit Test with MRUnit(Cont’d)</vt:lpstr>
      <vt:lpstr>Running Locally on Test Data</vt:lpstr>
      <vt:lpstr>Conclusion</vt:lpstr>
      <vt:lpstr>Q&amp;A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1313</cp:revision>
  <cp:lastPrinted>2019-01-15T08:21:35Z</cp:lastPrinted>
  <dcterms:created xsi:type="dcterms:W3CDTF">1601-01-01T00:00:00Z</dcterms:created>
  <dcterms:modified xsi:type="dcterms:W3CDTF">2019-01-15T08:55:54Z</dcterms:modified>
</cp:coreProperties>
</file>