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3" r:id="rId3"/>
    <p:sldId id="477" r:id="rId4"/>
    <p:sldId id="450" r:id="rId5"/>
    <p:sldId id="462" r:id="rId6"/>
    <p:sldId id="451" r:id="rId7"/>
    <p:sldId id="452" r:id="rId8"/>
    <p:sldId id="454" r:id="rId9"/>
    <p:sldId id="456" r:id="rId10"/>
    <p:sldId id="457" r:id="rId11"/>
    <p:sldId id="447" r:id="rId12"/>
    <p:sldId id="459" r:id="rId13"/>
    <p:sldId id="460" r:id="rId14"/>
    <p:sldId id="461" r:id="rId15"/>
    <p:sldId id="448" r:id="rId16"/>
    <p:sldId id="463" r:id="rId17"/>
    <p:sldId id="464" r:id="rId18"/>
    <p:sldId id="465" r:id="rId19"/>
    <p:sldId id="466" r:id="rId20"/>
    <p:sldId id="453" r:id="rId21"/>
    <p:sldId id="467" r:id="rId22"/>
    <p:sldId id="468" r:id="rId23"/>
    <p:sldId id="455" r:id="rId24"/>
    <p:sldId id="469" r:id="rId25"/>
    <p:sldId id="474" r:id="rId26"/>
    <p:sldId id="475" r:id="rId27"/>
    <p:sldId id="476" r:id="rId28"/>
    <p:sldId id="472" r:id="rId29"/>
    <p:sldId id="445" r:id="rId30"/>
    <p:sldId id="473" r:id="rId31"/>
    <p:sldId id="446" r:id="rId3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 autoAdjust="0"/>
    <p:restoredTop sz="68309" autoAdjust="0"/>
  </p:normalViewPr>
  <p:slideViewPr>
    <p:cSldViewPr>
      <p:cViewPr varScale="1">
        <p:scale>
          <a:sx n="85" d="100"/>
          <a:sy n="85" d="100"/>
        </p:scale>
        <p:origin x="2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41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71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75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130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22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스파크는 </a:t>
            </a:r>
            <a:r>
              <a:rPr lang="en-US" altLang="ko-KR" dirty="0"/>
              <a:t>RDD</a:t>
            </a:r>
            <a:r>
              <a:rPr lang="ko-KR" altLang="en-US" dirty="0"/>
              <a:t>가 아닌 데이터를 </a:t>
            </a:r>
            <a:r>
              <a:rPr lang="en-US" altLang="ko-KR" dirty="0"/>
              <a:t>access</a:t>
            </a:r>
            <a:r>
              <a:rPr lang="ko-KR" altLang="en-US" dirty="0"/>
              <a:t>해야할 때가 있는데 </a:t>
            </a:r>
            <a:r>
              <a:rPr lang="en-US" altLang="ko-KR" dirty="0"/>
              <a:t>MAP()</a:t>
            </a:r>
            <a:r>
              <a:rPr lang="ko-KR" altLang="en-US" dirty="0"/>
              <a:t>함수를 사용하여 이를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broadcast variable</a:t>
            </a:r>
            <a:r>
              <a:rPr lang="ko-KR" altLang="en-US" dirty="0"/>
              <a:t>을 사용하면 더욱 효과적이게 이를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98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스파크는 </a:t>
            </a:r>
            <a:r>
              <a:rPr lang="en-US" altLang="ko-KR" dirty="0"/>
              <a:t>RDD</a:t>
            </a:r>
            <a:r>
              <a:rPr lang="ko-KR" altLang="en-US" dirty="0"/>
              <a:t>가 아닌 데이터를 </a:t>
            </a:r>
            <a:r>
              <a:rPr lang="en-US" altLang="ko-KR" dirty="0"/>
              <a:t>access</a:t>
            </a:r>
            <a:r>
              <a:rPr lang="ko-KR" altLang="en-US" dirty="0"/>
              <a:t>해야할 때가 있는데 </a:t>
            </a:r>
            <a:r>
              <a:rPr lang="en-US" altLang="ko-KR" dirty="0"/>
              <a:t>MAP()</a:t>
            </a:r>
            <a:r>
              <a:rPr lang="ko-KR" altLang="en-US" dirty="0"/>
              <a:t>함수를 사용하여 이를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broadcast variable</a:t>
            </a:r>
            <a:r>
              <a:rPr lang="ko-KR" altLang="en-US" dirty="0"/>
              <a:t>을 사용하면 더욱 효과적이게 이를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744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Accumulator</a:t>
            </a:r>
            <a:r>
              <a:rPr lang="ko-KR" altLang="en-US" dirty="0"/>
              <a:t>는 </a:t>
            </a:r>
            <a:r>
              <a:rPr lang="en-US" altLang="ko-KR" dirty="0"/>
              <a:t>add</a:t>
            </a:r>
            <a:r>
              <a:rPr lang="ko-KR" altLang="en-US" dirty="0"/>
              <a:t>만 가능한 공유 변수 입니다</a:t>
            </a:r>
            <a:r>
              <a:rPr lang="en-US" altLang="ko-KR" dirty="0"/>
              <a:t>.  </a:t>
            </a:r>
            <a:r>
              <a:rPr lang="ko-KR" altLang="en-US" dirty="0" err="1"/>
              <a:t>맵리듀스의</a:t>
            </a:r>
            <a:r>
              <a:rPr lang="ko-KR" altLang="en-US" dirty="0"/>
              <a:t> 카운터와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635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Accumulator</a:t>
            </a:r>
            <a:r>
              <a:rPr lang="ko-KR" altLang="en-US" dirty="0"/>
              <a:t>는 </a:t>
            </a:r>
            <a:r>
              <a:rPr lang="en-US" altLang="ko-KR" dirty="0"/>
              <a:t>add</a:t>
            </a:r>
            <a:r>
              <a:rPr lang="ko-KR" altLang="en-US" dirty="0"/>
              <a:t>만 가능한 공유 변수 입니다</a:t>
            </a:r>
            <a:r>
              <a:rPr lang="en-US" altLang="ko-KR" dirty="0"/>
              <a:t>.  </a:t>
            </a:r>
            <a:r>
              <a:rPr lang="ko-KR" altLang="en-US" dirty="0" err="1"/>
              <a:t>맵리듀스의</a:t>
            </a:r>
            <a:r>
              <a:rPr lang="ko-KR" altLang="en-US" dirty="0"/>
              <a:t> 카운터와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10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Accumulator</a:t>
            </a:r>
            <a:r>
              <a:rPr lang="ko-KR" altLang="en-US" dirty="0"/>
              <a:t>는 </a:t>
            </a:r>
            <a:r>
              <a:rPr lang="en-US" altLang="ko-KR" dirty="0"/>
              <a:t>add</a:t>
            </a:r>
            <a:r>
              <a:rPr lang="ko-KR" altLang="en-US" dirty="0"/>
              <a:t>만 가능한 공유 변수 입니다</a:t>
            </a:r>
            <a:r>
              <a:rPr lang="en-US" altLang="ko-KR" dirty="0"/>
              <a:t>.  </a:t>
            </a:r>
            <a:r>
              <a:rPr lang="ko-KR" altLang="en-US" dirty="0" err="1"/>
              <a:t>맵리듀스의</a:t>
            </a:r>
            <a:r>
              <a:rPr lang="ko-KR" altLang="en-US" dirty="0"/>
              <a:t> 카운터와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39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512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The driver assembles the results from each partition into a final result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66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단순한 스파크는 </a:t>
            </a:r>
            <a:r>
              <a:rPr lang="ko-KR" altLang="en-US" dirty="0" err="1"/>
              <a:t>셔플단계가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결과 </a:t>
            </a:r>
            <a:r>
              <a:rPr lang="ko-KR" altLang="en-US" dirty="0" err="1"/>
              <a:t>테스크로만</a:t>
            </a:r>
            <a:r>
              <a:rPr lang="ko-KR" altLang="en-US" dirty="0"/>
              <a:t> 구성된 단일 스테이지로 되어있지만</a:t>
            </a:r>
            <a:endParaRPr lang="en-US" altLang="ko-KR" dirty="0"/>
          </a:p>
          <a:p>
            <a:r>
              <a:rPr lang="ko-KR" altLang="en-US" dirty="0"/>
              <a:t>그룹화 연산을 포함한 복잡한 스파크의 경우에는 하나 이상의 </a:t>
            </a:r>
            <a:r>
              <a:rPr lang="ko-KR" altLang="en-US" dirty="0" err="1"/>
              <a:t>셔플단계를</a:t>
            </a:r>
            <a:r>
              <a:rPr lang="ko-KR" altLang="en-US" dirty="0"/>
              <a:t> 필요로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87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단순한 스파크는 </a:t>
            </a:r>
            <a:r>
              <a:rPr lang="ko-KR" altLang="en-US" dirty="0" err="1"/>
              <a:t>셔플단계가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결과 </a:t>
            </a:r>
            <a:r>
              <a:rPr lang="ko-KR" altLang="en-US" dirty="0" err="1"/>
              <a:t>테스크로만</a:t>
            </a:r>
            <a:r>
              <a:rPr lang="ko-KR" altLang="en-US" dirty="0"/>
              <a:t> 구성된 단일 스테이지로 되어있지만</a:t>
            </a:r>
            <a:endParaRPr lang="en-US" altLang="ko-KR" dirty="0"/>
          </a:p>
          <a:p>
            <a:r>
              <a:rPr lang="ko-KR" altLang="en-US" dirty="0"/>
              <a:t>그룹화 연산을 포함한 복잡한 스파크의 경우에는 하나 이상의 </a:t>
            </a:r>
            <a:r>
              <a:rPr lang="ko-KR" altLang="en-US" dirty="0" err="1"/>
              <a:t>셔플단계를</a:t>
            </a:r>
            <a:r>
              <a:rPr lang="ko-KR" altLang="en-US" dirty="0"/>
              <a:t> 필요로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310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다음그림에서 </a:t>
            </a:r>
            <a:r>
              <a:rPr lang="ko-KR" altLang="en-US" dirty="0" err="1"/>
              <a:t>덱이</a:t>
            </a:r>
            <a:r>
              <a:rPr lang="ko-KR" altLang="en-US" dirty="0"/>
              <a:t> 어떻게 생겼는지 살펴보도록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스파크의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ko-KR" altLang="en-US" dirty="0" err="1"/>
              <a:t>스케쥴러는</a:t>
            </a:r>
            <a:r>
              <a:rPr lang="ko-KR" altLang="en-US" dirty="0"/>
              <a:t> 이 잡을 두개의 스테이지로 나누는데</a:t>
            </a:r>
            <a:r>
              <a:rPr lang="en-US" altLang="ko-KR" dirty="0"/>
              <a:t>, </a:t>
            </a:r>
            <a:r>
              <a:rPr lang="en-US" altLang="ko-KR" dirty="0" err="1"/>
              <a:t>reducekey</a:t>
            </a:r>
            <a:r>
              <a:rPr lang="en-US" altLang="ko-KR" dirty="0"/>
              <a:t>()</a:t>
            </a:r>
            <a:r>
              <a:rPr lang="ko-KR" altLang="en-US" dirty="0"/>
              <a:t>연산이 </a:t>
            </a:r>
            <a:r>
              <a:rPr lang="ko-KR" altLang="en-US" dirty="0" err="1"/>
              <a:t>셔플</a:t>
            </a:r>
            <a:r>
              <a:rPr lang="ko-KR" altLang="en-US" dirty="0"/>
              <a:t> 스테이지를 필요로 하고 </a:t>
            </a:r>
            <a:r>
              <a:rPr lang="ko-KR" altLang="en-US" dirty="0" err="1"/>
              <a:t>리듀스</a:t>
            </a:r>
            <a:r>
              <a:rPr lang="ko-KR" altLang="en-US" dirty="0"/>
              <a:t> 함수는 </a:t>
            </a:r>
            <a:r>
              <a:rPr lang="ko-KR" altLang="en-US" dirty="0" err="1"/>
              <a:t>맵리듀스와</a:t>
            </a:r>
            <a:r>
              <a:rPr lang="ko-KR" altLang="en-US" dirty="0"/>
              <a:t> 유사하게 </a:t>
            </a:r>
            <a:r>
              <a:rPr lang="ko-KR" altLang="en-US" dirty="0" err="1"/>
              <a:t>맵부분에서는</a:t>
            </a:r>
            <a:r>
              <a:rPr lang="ko-KR" altLang="en-US" dirty="0"/>
              <a:t> </a:t>
            </a:r>
            <a:r>
              <a:rPr lang="ko-KR" altLang="en-US" dirty="0" err="1"/>
              <a:t>컴바이너로</a:t>
            </a:r>
            <a:r>
              <a:rPr lang="en-US" altLang="ko-KR" dirty="0"/>
              <a:t>, </a:t>
            </a:r>
            <a:r>
              <a:rPr lang="ko-KR" altLang="en-US" dirty="0" err="1"/>
              <a:t>리듀스</a:t>
            </a:r>
            <a:r>
              <a:rPr lang="ko-KR" altLang="en-US" dirty="0"/>
              <a:t> 부분에서는 </a:t>
            </a:r>
            <a:r>
              <a:rPr lang="ko-KR" altLang="en-US" dirty="0" err="1"/>
              <a:t>리듀서로</a:t>
            </a:r>
            <a:r>
              <a:rPr lang="ko-KR" altLang="en-US" dirty="0"/>
              <a:t> 동작하기 때문에  </a:t>
            </a:r>
            <a:r>
              <a:rPr lang="en-US" altLang="ko-KR" dirty="0" err="1"/>
              <a:t>reduceByKey</a:t>
            </a:r>
            <a:r>
              <a:rPr lang="en-US" altLang="ko-KR" dirty="0"/>
              <a:t>()</a:t>
            </a:r>
            <a:r>
              <a:rPr lang="ko-KR" altLang="en-US" dirty="0" err="1"/>
              <a:t>트랜스포메이션이</a:t>
            </a:r>
            <a:r>
              <a:rPr lang="ko-KR" altLang="en-US" dirty="0"/>
              <a:t> 두개의 스테이지에 </a:t>
            </a:r>
            <a:r>
              <a:rPr lang="ko-KR" altLang="en-US" dirty="0" err="1"/>
              <a:t>걸쳐있습니다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각각 스테이지에 있는 하나 이상의 </a:t>
            </a:r>
            <a:r>
              <a:rPr lang="en-US" altLang="ko-KR" dirty="0"/>
              <a:t>RDD</a:t>
            </a:r>
            <a:r>
              <a:rPr lang="ko-KR" altLang="en-US" dirty="0"/>
              <a:t>는 </a:t>
            </a:r>
            <a:r>
              <a:rPr lang="en-US" altLang="ko-KR" dirty="0"/>
              <a:t>DAG</a:t>
            </a:r>
            <a:r>
              <a:rPr lang="ko-KR" altLang="en-US" dirty="0"/>
              <a:t>을 기준으로 연결되어있습니다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그림에서 예를 들자면 </a:t>
            </a:r>
            <a:r>
              <a:rPr lang="en-US" altLang="ko-KR" dirty="0" err="1"/>
              <a:t>textfile</a:t>
            </a:r>
            <a:r>
              <a:rPr lang="en-US" altLang="ko-KR" dirty="0"/>
              <a:t>()</a:t>
            </a:r>
            <a:r>
              <a:rPr lang="ko-KR" altLang="en-US" dirty="0"/>
              <a:t>연산으로 </a:t>
            </a:r>
            <a:r>
              <a:rPr lang="en-US" altLang="ko-KR" dirty="0"/>
              <a:t>RDD[string]</a:t>
            </a:r>
            <a:r>
              <a:rPr lang="ko-KR" altLang="en-US" dirty="0"/>
              <a:t>이 생깁니다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244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Accumulator</a:t>
            </a:r>
            <a:r>
              <a:rPr lang="ko-KR" altLang="en-US" dirty="0"/>
              <a:t>는 </a:t>
            </a:r>
            <a:r>
              <a:rPr lang="en-US" altLang="ko-KR" dirty="0"/>
              <a:t>add</a:t>
            </a:r>
            <a:r>
              <a:rPr lang="ko-KR" altLang="en-US" dirty="0"/>
              <a:t>만 가능한 공유 변수 입니다</a:t>
            </a:r>
            <a:r>
              <a:rPr lang="en-US" altLang="ko-KR" dirty="0"/>
              <a:t>.  </a:t>
            </a:r>
            <a:r>
              <a:rPr lang="ko-KR" altLang="en-US" dirty="0" err="1"/>
              <a:t>맵리듀스의</a:t>
            </a:r>
            <a:r>
              <a:rPr lang="ko-KR" altLang="en-US" dirty="0"/>
              <a:t> 카운터와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14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댁 </a:t>
            </a:r>
            <a:r>
              <a:rPr lang="ko-KR" altLang="en-US" dirty="0" err="1"/>
              <a:t>스케쥴러를</a:t>
            </a:r>
            <a:r>
              <a:rPr lang="ko-KR" altLang="en-US" dirty="0"/>
              <a:t> 알아보았다면 이젠</a:t>
            </a:r>
            <a:r>
              <a:rPr lang="en-US" altLang="ko-KR" dirty="0"/>
              <a:t>, </a:t>
            </a:r>
            <a:r>
              <a:rPr lang="ko-KR" altLang="en-US" dirty="0" err="1"/>
              <a:t>테스크</a:t>
            </a:r>
            <a:r>
              <a:rPr lang="ko-KR" altLang="en-US" dirty="0"/>
              <a:t> </a:t>
            </a:r>
            <a:r>
              <a:rPr lang="ko-KR" altLang="en-US" dirty="0" err="1"/>
              <a:t>스케쥴러에</a:t>
            </a:r>
            <a:r>
              <a:rPr lang="ko-KR" altLang="en-US" dirty="0"/>
              <a:t> 대해 </a:t>
            </a:r>
            <a:r>
              <a:rPr lang="ko-KR" altLang="en-US" dirty="0" err="1"/>
              <a:t>알아볼건데</a:t>
            </a:r>
            <a:r>
              <a:rPr lang="en-US" altLang="ko-KR" dirty="0"/>
              <a:t>, </a:t>
            </a:r>
            <a:r>
              <a:rPr lang="ko-KR" altLang="en-US" dirty="0"/>
              <a:t>다음의 순서로 </a:t>
            </a:r>
            <a:r>
              <a:rPr lang="ko-KR" altLang="en-US" dirty="0" err="1"/>
              <a:t>스케쥴링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테스크</a:t>
            </a:r>
            <a:r>
              <a:rPr lang="ko-KR" altLang="en-US" dirty="0"/>
              <a:t> </a:t>
            </a:r>
            <a:r>
              <a:rPr lang="ko-KR" altLang="en-US" dirty="0" err="1"/>
              <a:t>스케쥴러가</a:t>
            </a:r>
            <a:r>
              <a:rPr lang="ko-KR" altLang="en-US" dirty="0"/>
              <a:t> </a:t>
            </a:r>
            <a:r>
              <a:rPr lang="ko-KR" altLang="en-US" dirty="0" err="1"/>
              <a:t>익세큐터의</a:t>
            </a:r>
            <a:r>
              <a:rPr lang="ko-KR" altLang="en-US" dirty="0"/>
              <a:t> 목록을 찾아서</a:t>
            </a:r>
            <a:r>
              <a:rPr lang="en-US" altLang="ko-KR" dirty="0"/>
              <a:t>, </a:t>
            </a:r>
            <a:r>
              <a:rPr lang="ko-KR" altLang="en-US" dirty="0" err="1"/>
              <a:t>익세큐터에</a:t>
            </a:r>
            <a:r>
              <a:rPr lang="ko-KR" altLang="en-US" dirty="0"/>
              <a:t> </a:t>
            </a:r>
            <a:r>
              <a:rPr lang="ko-KR" altLang="en-US" dirty="0" err="1"/>
              <a:t>테스크를</a:t>
            </a:r>
            <a:r>
              <a:rPr lang="ko-KR" altLang="en-US" dirty="0"/>
              <a:t> 매핑합니다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다음에 </a:t>
            </a:r>
            <a:r>
              <a:rPr lang="ko-KR" altLang="en-US" dirty="0" err="1"/>
              <a:t>프리코어가</a:t>
            </a:r>
            <a:r>
              <a:rPr lang="ko-KR" altLang="en-US" dirty="0"/>
              <a:t> 있는 </a:t>
            </a:r>
            <a:r>
              <a:rPr lang="ko-KR" altLang="en-US" dirty="0" err="1"/>
              <a:t>익스큐터에</a:t>
            </a:r>
            <a:r>
              <a:rPr lang="ko-KR" altLang="en-US" dirty="0"/>
              <a:t> </a:t>
            </a:r>
            <a:r>
              <a:rPr lang="ko-KR" altLang="en-US" dirty="0" err="1"/>
              <a:t>테스크를</a:t>
            </a:r>
            <a:r>
              <a:rPr lang="ko-KR" altLang="en-US" dirty="0"/>
              <a:t> 할당하고 </a:t>
            </a:r>
            <a:r>
              <a:rPr lang="ko-KR" altLang="en-US" dirty="0" err="1"/>
              <a:t>완료할때까지</a:t>
            </a:r>
            <a:r>
              <a:rPr lang="ko-KR" altLang="en-US" dirty="0"/>
              <a:t> </a:t>
            </a:r>
            <a:r>
              <a:rPr lang="ko-KR" altLang="en-US" dirty="0" err="1"/>
              <a:t>할당작업을</a:t>
            </a:r>
            <a:r>
              <a:rPr lang="ko-KR" altLang="en-US" dirty="0"/>
              <a:t> 계속합니다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Executor backend </a:t>
            </a:r>
            <a:r>
              <a:rPr lang="ko-KR" altLang="en-US" dirty="0"/>
              <a:t>에게 원격 실행 </a:t>
            </a:r>
            <a:r>
              <a:rPr lang="ko-KR" altLang="en-US" dirty="0" err="1"/>
              <a:t>테스크</a:t>
            </a:r>
            <a:r>
              <a:rPr lang="ko-KR" altLang="en-US" dirty="0"/>
              <a:t> 메시지를 보내고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ko-KR" altLang="en-US" dirty="0" err="1"/>
              <a:t>익세큐터에게</a:t>
            </a:r>
            <a:r>
              <a:rPr lang="ko-KR" altLang="en-US" dirty="0"/>
              <a:t> </a:t>
            </a:r>
            <a:r>
              <a:rPr lang="ko-KR" altLang="en-US" dirty="0" err="1"/>
              <a:t>테스크를</a:t>
            </a:r>
            <a:r>
              <a:rPr lang="ko-KR" altLang="en-US" dirty="0"/>
              <a:t> 실행하라고 말해줍니다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익세큐터는</a:t>
            </a:r>
            <a:r>
              <a:rPr lang="ko-KR" altLang="en-US" dirty="0"/>
              <a:t> 드라이버에게 상태 업데이트 메시지를 보내게 되고 끝납니다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보낼때</a:t>
            </a:r>
            <a:r>
              <a:rPr lang="ko-KR" altLang="en-US" dirty="0"/>
              <a:t> 실패를 하면 </a:t>
            </a:r>
            <a:r>
              <a:rPr lang="ko-KR" altLang="en-US" dirty="0" err="1"/>
              <a:t>테스크</a:t>
            </a:r>
            <a:r>
              <a:rPr lang="ko-KR" altLang="en-US" dirty="0"/>
              <a:t> </a:t>
            </a:r>
            <a:r>
              <a:rPr lang="ko-KR" altLang="en-US" dirty="0" err="1"/>
              <a:t>스케쥴러는</a:t>
            </a:r>
            <a:r>
              <a:rPr lang="ko-KR" altLang="en-US" dirty="0"/>
              <a:t> 다른 </a:t>
            </a:r>
            <a:r>
              <a:rPr lang="ko-KR" altLang="en-US" dirty="0" err="1"/>
              <a:t>익세큐터에게</a:t>
            </a:r>
            <a:r>
              <a:rPr lang="ko-KR" altLang="en-US" dirty="0"/>
              <a:t> 다시 </a:t>
            </a:r>
            <a:r>
              <a:rPr lang="ko-KR" altLang="en-US" dirty="0" err="1"/>
              <a:t>테스크를</a:t>
            </a:r>
            <a:r>
              <a:rPr lang="ko-KR" altLang="en-US" dirty="0"/>
              <a:t> 보내게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18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테스크를</a:t>
            </a:r>
            <a:r>
              <a:rPr lang="ko-KR" altLang="en-US" dirty="0"/>
              <a:t> 본격적으로 </a:t>
            </a:r>
            <a:r>
              <a:rPr lang="ko-KR" altLang="en-US" dirty="0" err="1"/>
              <a:t>실행시킬때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JAR</a:t>
            </a:r>
            <a:r>
              <a:rPr lang="ko-KR" altLang="en-US" dirty="0"/>
              <a:t>파일 혹은 파일 </a:t>
            </a:r>
            <a:r>
              <a:rPr lang="en-US" altLang="ko-KR" dirty="0"/>
              <a:t>dependencies</a:t>
            </a:r>
            <a:r>
              <a:rPr lang="ko-KR" altLang="en-US" dirty="0"/>
              <a:t>가 최신인지 확인하고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실행 태스크 메시지의 일부로서 전송 된  직렬화된 바이트로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테스크코드를</a:t>
            </a:r>
            <a:r>
              <a:rPr lang="ko-KR" altLang="en-US" dirty="0"/>
              <a:t> 비 직렬화 시켜준 후</a:t>
            </a:r>
            <a:endParaRPr lang="en-US" altLang="ko-KR" dirty="0"/>
          </a:p>
          <a:p>
            <a:r>
              <a:rPr lang="ko-KR" altLang="en-US" dirty="0" err="1"/>
              <a:t>테스크</a:t>
            </a:r>
            <a:r>
              <a:rPr lang="ko-KR" altLang="en-US" dirty="0"/>
              <a:t> 코드를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과정을 완료하면</a:t>
            </a:r>
            <a:r>
              <a:rPr lang="en-US" altLang="ko-KR" dirty="0"/>
              <a:t>, </a:t>
            </a:r>
            <a:r>
              <a:rPr lang="ko-KR" altLang="en-US" dirty="0" err="1"/>
              <a:t>테스크는</a:t>
            </a:r>
            <a:r>
              <a:rPr lang="ko-KR" altLang="en-US" dirty="0"/>
              <a:t> 드라이버에게 결과를 반환하고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ko-KR" altLang="en-US" dirty="0" err="1"/>
              <a:t>직렬화되어</a:t>
            </a:r>
            <a:r>
              <a:rPr lang="ko-KR" altLang="en-US" dirty="0"/>
              <a:t> </a:t>
            </a:r>
            <a:r>
              <a:rPr lang="en-US" altLang="ko-KR" dirty="0"/>
              <a:t>executor backend</a:t>
            </a:r>
            <a:r>
              <a:rPr lang="ko-KR" altLang="en-US" dirty="0"/>
              <a:t>로 보내집니다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상태업데이트메시지로서 드라이버로 되돌아가게 되고</a:t>
            </a:r>
            <a:r>
              <a:rPr lang="en-US" altLang="ko-KR" dirty="0"/>
              <a:t>, </a:t>
            </a:r>
            <a:r>
              <a:rPr lang="ko-KR" altLang="en-US" dirty="0"/>
              <a:t>동작은 끝납니다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940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ko-KR" altLang="en-US" dirty="0" err="1"/>
              <a:t>댁스케률러처럼</a:t>
            </a:r>
            <a:r>
              <a:rPr lang="ko-KR" altLang="en-US" dirty="0"/>
              <a:t> </a:t>
            </a:r>
            <a:r>
              <a:rPr lang="ko-KR" altLang="en-US" dirty="0" err="1"/>
              <a:t>테스크도</a:t>
            </a:r>
            <a:r>
              <a:rPr lang="ko-KR" altLang="en-US" dirty="0"/>
              <a:t> 두가지의 </a:t>
            </a:r>
            <a:r>
              <a:rPr lang="ko-KR" altLang="en-US" dirty="0" err="1"/>
              <a:t>테스크로</a:t>
            </a:r>
            <a:r>
              <a:rPr lang="ko-KR" altLang="en-US" dirty="0"/>
              <a:t> 나뉘는데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하나는 </a:t>
            </a:r>
            <a:r>
              <a:rPr lang="ko-KR" altLang="en-US" dirty="0" err="1"/>
              <a:t>셔플</a:t>
            </a:r>
            <a:r>
              <a:rPr lang="en-US" altLang="ko-KR" dirty="0"/>
              <a:t>, </a:t>
            </a:r>
            <a:r>
              <a:rPr lang="ko-KR" altLang="en-US" dirty="0"/>
              <a:t>다른 하나는  결과 </a:t>
            </a:r>
            <a:r>
              <a:rPr lang="ko-KR" altLang="en-US" dirty="0" err="1"/>
              <a:t>테스크입니다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셔플에서는</a:t>
            </a:r>
            <a:r>
              <a:rPr lang="ko-KR" altLang="en-US" dirty="0"/>
              <a:t> 다음 스테이지에서 아웃풋 파티션을 가져올 수 있도록 정보를 반환해주는 역할을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ko-KR" altLang="en-US" dirty="0" err="1"/>
              <a:t>테스크에서는</a:t>
            </a:r>
            <a:r>
              <a:rPr lang="ko-KR" altLang="en-US" dirty="0"/>
              <a:t> 현재 실행되고 있는 파티션의 결과값을 반환하게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80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잡을 구성하는 </a:t>
            </a:r>
            <a:r>
              <a:rPr lang="ko-KR" altLang="en-US" dirty="0" err="1"/>
              <a:t>테스크를</a:t>
            </a:r>
            <a:r>
              <a:rPr lang="ko-KR" altLang="en-US" dirty="0"/>
              <a:t> 실행하기 위해 </a:t>
            </a:r>
            <a:r>
              <a:rPr lang="ko-KR" altLang="en-US" dirty="0" err="1"/>
              <a:t>익스큐터를</a:t>
            </a:r>
            <a:r>
              <a:rPr lang="ko-KR" altLang="en-US" dirty="0"/>
              <a:t> 어떻게 사용하는지 알아봤습니다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ko-KR" altLang="en-US" dirty="0" err="1"/>
              <a:t>익스큐터를</a:t>
            </a:r>
            <a:r>
              <a:rPr lang="ko-KR" altLang="en-US" dirty="0"/>
              <a:t> </a:t>
            </a:r>
            <a:r>
              <a:rPr lang="ko-KR" altLang="en-US" dirty="0" err="1"/>
              <a:t>관리하는것은</a:t>
            </a:r>
            <a:r>
              <a:rPr lang="ko-KR" altLang="en-US" dirty="0"/>
              <a:t> 클러스터 </a:t>
            </a:r>
            <a:r>
              <a:rPr lang="ko-KR" altLang="en-US" dirty="0" err="1"/>
              <a:t>메니저이기</a:t>
            </a:r>
            <a:r>
              <a:rPr lang="ko-KR" altLang="en-US" dirty="0"/>
              <a:t> 때문에 클러스터 매니저에 대해 </a:t>
            </a:r>
            <a:r>
              <a:rPr lang="ko-KR" altLang="en-US" dirty="0" err="1"/>
              <a:t>살펴볼건데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YARN</a:t>
            </a:r>
            <a:r>
              <a:rPr lang="ko-KR" altLang="en-US" dirty="0"/>
              <a:t>에 대해서 살펴보겠습니다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YARN</a:t>
            </a:r>
            <a:r>
              <a:rPr lang="ko-KR" altLang="en-US" dirty="0"/>
              <a:t>은 여러 </a:t>
            </a:r>
            <a:r>
              <a:rPr lang="ko-KR" altLang="en-US" dirty="0" err="1"/>
              <a:t>하둡</a:t>
            </a:r>
            <a:r>
              <a:rPr lang="ko-KR" altLang="en-US" dirty="0"/>
              <a:t> 구성요소들과 긴밀하게 </a:t>
            </a:r>
            <a:r>
              <a:rPr lang="ko-KR" altLang="en-US" dirty="0" err="1"/>
              <a:t>연결하는것을</a:t>
            </a:r>
            <a:r>
              <a:rPr lang="ko-KR" altLang="en-US" dirty="0"/>
              <a:t> 제공해주기 </a:t>
            </a:r>
            <a:r>
              <a:rPr lang="ko-KR" altLang="en-US" dirty="0" err="1"/>
              <a:t>떄문에</a:t>
            </a:r>
            <a:r>
              <a:rPr lang="ko-KR" altLang="en-US" dirty="0"/>
              <a:t> 스파크를 </a:t>
            </a:r>
            <a:r>
              <a:rPr lang="ko-KR" altLang="en-US" dirty="0" err="1"/>
              <a:t>얀에서</a:t>
            </a:r>
            <a:r>
              <a:rPr lang="ko-KR" altLang="en-US" dirty="0"/>
              <a:t> </a:t>
            </a:r>
            <a:r>
              <a:rPr lang="ko-KR" altLang="en-US" dirty="0" err="1"/>
              <a:t>돌리는것이</a:t>
            </a:r>
            <a:r>
              <a:rPr lang="ko-KR" altLang="en-US" dirty="0"/>
              <a:t>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얀은</a:t>
            </a:r>
            <a:r>
              <a:rPr lang="ko-KR" altLang="en-US" dirty="0"/>
              <a:t> 두가지 모드를 제공하는데 하나는 얀 클라이언트모드</a:t>
            </a:r>
            <a:r>
              <a:rPr lang="en-US" altLang="ko-KR" dirty="0"/>
              <a:t>, </a:t>
            </a:r>
            <a:r>
              <a:rPr lang="ko-KR" altLang="en-US" dirty="0"/>
              <a:t>다른 하나는 얀 클러스터 모드입니다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64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r>
              <a:rPr lang="ko-KR" altLang="en-US" dirty="0"/>
              <a:t>는 </a:t>
            </a:r>
            <a:r>
              <a:rPr lang="en-US" altLang="ko-KR" dirty="0"/>
              <a:t>in-memory processing, </a:t>
            </a:r>
            <a:r>
              <a:rPr lang="ko-KR" altLang="en-US" dirty="0" err="1"/>
              <a:t>비순환</a:t>
            </a:r>
            <a:r>
              <a:rPr lang="ko-KR" altLang="en-US" dirty="0"/>
              <a:t> 방향성 그래프 엔진</a:t>
            </a:r>
            <a:r>
              <a:rPr lang="en-US" altLang="ko-KR" dirty="0"/>
              <a:t>, RDD</a:t>
            </a:r>
            <a:r>
              <a:rPr lang="ko-KR" altLang="en-US" dirty="0"/>
              <a:t>를 통해 기존의 </a:t>
            </a:r>
            <a:r>
              <a:rPr lang="ko-KR" altLang="en-US" dirty="0" err="1"/>
              <a:t>하둡</a:t>
            </a:r>
            <a:r>
              <a:rPr lang="ko-KR" altLang="en-US" dirty="0"/>
              <a:t> 데이터 처리보다 효율적입니다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RDD</a:t>
            </a:r>
            <a:r>
              <a:rPr lang="ko-KR" altLang="en-US" dirty="0"/>
              <a:t>는 인메모리와 </a:t>
            </a:r>
            <a:r>
              <a:rPr lang="en-US" altLang="ko-KR" dirty="0" err="1"/>
              <a:t>dag</a:t>
            </a:r>
            <a:r>
              <a:rPr lang="en-US" altLang="ko-KR" dirty="0"/>
              <a:t> </a:t>
            </a:r>
            <a:r>
              <a:rPr lang="ko-KR" altLang="en-US" dirty="0"/>
              <a:t>엔진을 사용할 수 있게 해주는 오브젝트 컬렉션으로 </a:t>
            </a:r>
            <a:r>
              <a:rPr lang="en-US" altLang="ko-KR" dirty="0"/>
              <a:t>read-only</a:t>
            </a:r>
            <a:r>
              <a:rPr lang="ko-KR" altLang="en-US" dirty="0"/>
              <a:t>인 </a:t>
            </a:r>
            <a:r>
              <a:rPr lang="en-US" altLang="ko-KR" dirty="0"/>
              <a:t>ram</a:t>
            </a:r>
            <a:r>
              <a:rPr lang="ko-KR" altLang="en-US" dirty="0"/>
              <a:t>을 사용하고 시스템 장애 방지를 보장합니다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Spark</a:t>
            </a:r>
            <a:r>
              <a:rPr lang="ko-KR" altLang="en-US" dirty="0"/>
              <a:t>는 다양한 모듈과 파일을 지원합니다  </a:t>
            </a:r>
            <a:r>
              <a:rPr lang="en-US" altLang="ko-KR" dirty="0"/>
              <a:t>-&gt;</a:t>
            </a:r>
            <a:r>
              <a:rPr lang="ko-KR" altLang="en-US" dirty="0"/>
              <a:t> 이게 베스트고 걍 읽어도 되게 </a:t>
            </a:r>
            <a:r>
              <a:rPr lang="ko-KR" altLang="en-US" dirty="0" err="1"/>
              <a:t>만들어놨어요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50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354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900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95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28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34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37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11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4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31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4000" b="0" dirty="0">
                <a:solidFill>
                  <a:srgbClr val="003366"/>
                </a:solidFill>
              </a:rPr>
              <a:t>ONDM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solidFill>
                  <a:srgbClr val="003366"/>
                </a:solidFill>
              </a:rPr>
              <a:t>Seung-Hyun Lim, Ga-Young Yun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2019.02.20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  <a:p>
            <a:pPr eaLnBrk="1" hangingPunct="1"/>
            <a:endParaRPr lang="en-US" altLang="ko-KR" sz="2800" b="1" i="1" dirty="0">
              <a:solidFill>
                <a:srgbClr val="003366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Getting started with spark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Setting multimode cluster spark with </a:t>
            </a:r>
            <a:r>
              <a:rPr lang="en-US" altLang="ko-KR" sz="2600" dirty="0" err="1"/>
              <a:t>hadoop</a:t>
            </a:r>
            <a:r>
              <a:rPr lang="en-US" altLang="ko-KR" sz="2600" dirty="0"/>
              <a:t> (Cont’d)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Copying spark distribution files to each slaves node </a:t>
            </a:r>
          </a:p>
          <a:p>
            <a:pPr marL="457200" lvl="1" indent="0">
              <a:buNone/>
            </a:pPr>
            <a:r>
              <a:rPr lang="en-US" altLang="ko-KR" sz="2200" dirty="0"/>
              <a:t>    (using </a:t>
            </a:r>
            <a:r>
              <a:rPr lang="en-US" altLang="ko-KR" sz="2200" dirty="0" err="1"/>
              <a:t>scp</a:t>
            </a:r>
            <a:r>
              <a:rPr lang="en-US" altLang="ko-KR" sz="2200" dirty="0"/>
              <a:t> file-name slave’s hostname:/directory-name)</a:t>
            </a:r>
            <a:endParaRPr lang="en-US" altLang="ko-KR" sz="1000" dirty="0"/>
          </a:p>
          <a:p>
            <a:pPr lvl="1"/>
            <a:r>
              <a:rPr lang="en-US" altLang="ko-KR" sz="2200" dirty="0"/>
              <a:t>Installing spark on each slaves node &amp; setting</a:t>
            </a:r>
            <a:endParaRPr lang="en-US" altLang="ko-KR" sz="1000" dirty="0"/>
          </a:p>
          <a:p>
            <a:pPr lvl="1"/>
            <a:r>
              <a:rPr lang="en-US" altLang="ko-KR" sz="2200" dirty="0"/>
              <a:t>Driving master and slaves of spark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Performing “cd $SPARK_HOME/</a:t>
            </a:r>
            <a:r>
              <a:rPr lang="en-US" altLang="ko-KR" sz="1800" dirty="0" err="1"/>
              <a:t>sbin</a:t>
            </a:r>
            <a:r>
              <a:rPr lang="en-US" altLang="ko-KR" sz="1800" dirty="0"/>
              <a:t>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Whole driving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5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Individual driving</a:t>
            </a:r>
          </a:p>
          <a:p>
            <a:pPr marL="914400" lvl="2" indent="0">
              <a:buNone/>
            </a:pP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5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Checking driving status with “</a:t>
            </a:r>
            <a:r>
              <a:rPr lang="en-US" altLang="ko-KR" sz="1800" dirty="0" err="1"/>
              <a:t>jps</a:t>
            </a:r>
            <a:r>
              <a:rPr lang="en-US" altLang="ko-KR" sz="1800" dirty="0"/>
              <a:t>”</a:t>
            </a:r>
          </a:p>
          <a:p>
            <a:pPr marL="914400" lvl="2" indent="0">
              <a:buNone/>
            </a:pPr>
            <a:endParaRPr lang="en-US" altLang="ko-KR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8BAEE5-F52C-4044-A73B-5C1CB556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309900"/>
            <a:ext cx="757739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** Reference : http://alphagong.blogspot.com/2016/10/spark-201-install-on-hadoop-271_19.html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7AF85-C553-41F7-B0B0-B4C88AD6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4077072"/>
            <a:ext cx="1400175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70EF0E-F81E-4A75-83D0-C49DB876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869160"/>
            <a:ext cx="1781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>
                <a:sym typeface="Wingdings" pitchFamily="2" charset="2"/>
              </a:rPr>
              <a:t>Resilient distributed datasets (1/4)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Definition</a:t>
            </a:r>
          </a:p>
          <a:p>
            <a:pPr lvl="1"/>
            <a:r>
              <a:rPr lang="en-US" altLang="ko-KR" sz="2200" dirty="0"/>
              <a:t>Distributed unmodifiable object collections of distributed data element</a:t>
            </a:r>
          </a:p>
          <a:p>
            <a:endParaRPr lang="en-US" altLang="ko-KR" sz="1000" dirty="0"/>
          </a:p>
          <a:p>
            <a:r>
              <a:rPr lang="en-US" altLang="ko-KR" sz="2600" dirty="0"/>
              <a:t>Point feature</a:t>
            </a:r>
          </a:p>
          <a:p>
            <a:pPr lvl="1"/>
            <a:r>
              <a:rPr lang="en-US" altLang="ko-KR" sz="2200" dirty="0"/>
              <a:t>In-memory processing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Immutable (read-only)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Creating RDD : storage -&gt; RDD  / </a:t>
            </a:r>
            <a:r>
              <a:rPr lang="ko-KR" altLang="en-US" sz="1800" dirty="0"/>
              <a:t> </a:t>
            </a:r>
            <a:r>
              <a:rPr lang="en-US" altLang="ko-KR" sz="1800" dirty="0"/>
              <a:t>RDD -&gt; RDD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Fault-tolerant (DAG lineage saving and remaking)</a:t>
            </a:r>
          </a:p>
          <a:p>
            <a:pPr lvl="1"/>
            <a:endParaRPr lang="en-US" altLang="ko-KR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77095-F7B7-4512-B826-5BAD5179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96" y="4810802"/>
            <a:ext cx="3593408" cy="1492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3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>
                <a:sym typeface="Wingdings" pitchFamily="2" charset="2"/>
              </a:rPr>
              <a:t>Resilient distributed datasets (2/4)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RDD operation</a:t>
            </a:r>
          </a:p>
          <a:p>
            <a:pPr lvl="1"/>
            <a:r>
              <a:rPr lang="en-US" altLang="ko-KR" sz="2200" dirty="0"/>
              <a:t>Providing abundant operation using RDD generation or RDD operator</a:t>
            </a:r>
          </a:p>
          <a:p>
            <a:pPr lvl="1"/>
            <a:r>
              <a:rPr lang="en-US" altLang="ko-KR" sz="2200" dirty="0"/>
              <a:t>Two types of operation : transformations and actions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D7523-B3AF-4606-B6F0-5618629D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4" y="2780928"/>
            <a:ext cx="8211840" cy="3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3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>
                <a:sym typeface="Wingdings" pitchFamily="2" charset="2"/>
              </a:rPr>
              <a:t>Resilient distributed datasets (3/4)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RDD example </a:t>
            </a:r>
          </a:p>
          <a:p>
            <a:pPr lvl="1"/>
            <a:r>
              <a:rPr lang="en-US" altLang="ko-KR" sz="2200" dirty="0"/>
              <a:t>Basically, spark follow the </a:t>
            </a:r>
            <a:r>
              <a:rPr lang="en-US" altLang="ko-KR" sz="2200" u="sng" dirty="0" err="1"/>
              <a:t>scala</a:t>
            </a:r>
            <a:r>
              <a:rPr lang="en-US" altLang="ko-KR" sz="2200" dirty="0"/>
              <a:t> language standard</a:t>
            </a:r>
          </a:p>
          <a:p>
            <a:pPr marL="457200" lvl="1" indent="0">
              <a:buNone/>
            </a:pPr>
            <a:r>
              <a:rPr lang="en-US" altLang="ko-KR" sz="2200" dirty="0"/>
              <a:t>    (</a:t>
            </a:r>
            <a:r>
              <a:rPr lang="en-US" altLang="ko-KR" sz="2200" dirty="0" err="1"/>
              <a:t>val</a:t>
            </a:r>
            <a:r>
              <a:rPr lang="en-US" altLang="ko-KR" sz="2200" dirty="0"/>
              <a:t> variable-name = object-name .function-name(argument))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Word counting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763FC-E1EF-44FF-9E3D-96EA643E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53" y="3147806"/>
            <a:ext cx="6355094" cy="1433322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76FD83-2B19-4740-8F27-8CD39DF252C7}"/>
              </a:ext>
            </a:extLst>
          </p:cNvPr>
          <p:cNvGrpSpPr/>
          <p:nvPr/>
        </p:nvGrpSpPr>
        <p:grpSpPr>
          <a:xfrm>
            <a:off x="780686" y="4941168"/>
            <a:ext cx="7582628" cy="665324"/>
            <a:chOff x="827584" y="4779900"/>
            <a:chExt cx="7582628" cy="665324"/>
          </a:xfrm>
        </p:grpSpPr>
        <p:sp>
          <p:nvSpPr>
            <p:cNvPr id="6" name="이중 물결 5">
              <a:extLst>
                <a:ext uri="{FF2B5EF4-FFF2-40B4-BE49-F238E27FC236}">
                  <a16:creationId xmlns:a16="http://schemas.microsoft.com/office/drawing/2014/main" id="{0A4D94CD-D96F-4307-9EAE-F1914D5E3E52}"/>
                </a:ext>
              </a:extLst>
            </p:cNvPr>
            <p:cNvSpPr/>
            <p:nvPr/>
          </p:nvSpPr>
          <p:spPr bwMode="auto">
            <a:xfrm>
              <a:off x="827584" y="4779900"/>
              <a:ext cx="745232" cy="665324"/>
            </a:xfrm>
            <a:prstGeom prst="doubleWav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0C3BD8-D737-45B5-A52B-07B1563CA2D0}"/>
                </a:ext>
              </a:extLst>
            </p:cNvPr>
            <p:cNvSpPr txBox="1"/>
            <p:nvPr/>
          </p:nvSpPr>
          <p:spPr>
            <a:xfrm>
              <a:off x="881589" y="4797152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Data</a:t>
              </a:r>
            </a:p>
            <a:p>
              <a:pPr algn="ctr"/>
              <a:r>
                <a:rPr lang="en-US" altLang="ko-KR" sz="1600" dirty="0" err="1"/>
                <a:t>Src</a:t>
              </a:r>
              <a:endParaRPr lang="en-US" altLang="ko-KR" sz="16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74EC6C-45CC-40C3-96A6-34F5A8ADF3D1}"/>
                </a:ext>
              </a:extLst>
            </p:cNvPr>
            <p:cNvSpPr/>
            <p:nvPr/>
          </p:nvSpPr>
          <p:spPr bwMode="auto">
            <a:xfrm>
              <a:off x="2048728" y="4779900"/>
              <a:ext cx="992390" cy="60834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50101-1F93-4C53-AB34-45DAF1C1F2FC}"/>
                </a:ext>
              </a:extLst>
            </p:cNvPr>
            <p:cNvSpPr txBox="1"/>
            <p:nvPr/>
          </p:nvSpPr>
          <p:spPr>
            <a:xfrm>
              <a:off x="2124464" y="4883206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flatMap</a:t>
              </a:r>
              <a:endParaRPr lang="en-US" altLang="ko-KR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01FB025-B787-4510-84BE-DC8A863BD23C}"/>
                </a:ext>
              </a:extLst>
            </p:cNvPr>
            <p:cNvSpPr/>
            <p:nvPr/>
          </p:nvSpPr>
          <p:spPr bwMode="auto">
            <a:xfrm>
              <a:off x="3416880" y="4779900"/>
              <a:ext cx="992390" cy="60834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CB936A-7E8E-48CF-8F2B-29684091ACEA}"/>
                </a:ext>
              </a:extLst>
            </p:cNvPr>
            <p:cNvSpPr txBox="1"/>
            <p:nvPr/>
          </p:nvSpPr>
          <p:spPr>
            <a:xfrm>
              <a:off x="3621168" y="491155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Map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6B9A472-5C0B-4951-A6F9-2B8F601AD9CA}"/>
                </a:ext>
              </a:extLst>
            </p:cNvPr>
            <p:cNvSpPr/>
            <p:nvPr/>
          </p:nvSpPr>
          <p:spPr bwMode="auto">
            <a:xfrm>
              <a:off x="4828897" y="4779900"/>
              <a:ext cx="992390" cy="60834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53517E-56D9-4E84-8D33-35F16033B707}"/>
                </a:ext>
              </a:extLst>
            </p:cNvPr>
            <p:cNvSpPr txBox="1"/>
            <p:nvPr/>
          </p:nvSpPr>
          <p:spPr>
            <a:xfrm>
              <a:off x="4909695" y="4788441"/>
              <a:ext cx="811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reduce</a:t>
              </a:r>
            </a:p>
            <a:p>
              <a:pPr algn="ctr"/>
              <a:r>
                <a:rPr lang="en-US" altLang="ko-KR" sz="1600" dirty="0" err="1"/>
                <a:t>ByKey</a:t>
              </a:r>
              <a:endParaRPr lang="en-US" altLang="ko-KR" sz="16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479FB4C-0C3E-41DA-AC7B-55D67B2E98FF}"/>
                </a:ext>
              </a:extLst>
            </p:cNvPr>
            <p:cNvSpPr/>
            <p:nvPr/>
          </p:nvSpPr>
          <p:spPr bwMode="auto">
            <a:xfrm>
              <a:off x="6231123" y="4779900"/>
              <a:ext cx="992390" cy="60834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0D58D-ACD4-4ED3-8815-6E8F76C05140}"/>
                </a:ext>
              </a:extLst>
            </p:cNvPr>
            <p:cNvSpPr txBox="1"/>
            <p:nvPr/>
          </p:nvSpPr>
          <p:spPr>
            <a:xfrm>
              <a:off x="6322399" y="490437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Collect</a:t>
              </a:r>
            </a:p>
          </p:txBody>
        </p:sp>
        <p:sp>
          <p:nvSpPr>
            <p:cNvPr id="26" name="이중 물결 25">
              <a:extLst>
                <a:ext uri="{FF2B5EF4-FFF2-40B4-BE49-F238E27FC236}">
                  <a16:creationId xmlns:a16="http://schemas.microsoft.com/office/drawing/2014/main" id="{B78500D6-03EF-4797-AE46-6E64D3FF9168}"/>
                </a:ext>
              </a:extLst>
            </p:cNvPr>
            <p:cNvSpPr/>
            <p:nvPr/>
          </p:nvSpPr>
          <p:spPr bwMode="auto">
            <a:xfrm>
              <a:off x="7646555" y="4779900"/>
              <a:ext cx="745232" cy="665324"/>
            </a:xfrm>
            <a:prstGeom prst="doubleWav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3172E-8F0B-41D1-922B-972C8FCCF781}"/>
                </a:ext>
              </a:extLst>
            </p:cNvPr>
            <p:cNvSpPr txBox="1"/>
            <p:nvPr/>
          </p:nvSpPr>
          <p:spPr>
            <a:xfrm>
              <a:off x="7608389" y="4941168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Output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60FCBA4-F794-4205-BAC9-E37642E56E6B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1572815" y="5080828"/>
              <a:ext cx="475913" cy="324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40FB78C-C929-4DB0-9E87-EE0230CB0528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 bwMode="auto">
            <a:xfrm>
              <a:off x="3041118" y="5084070"/>
              <a:ext cx="37576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B77981A-BF7F-4652-9264-31D5ED4ECC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9270" y="5085184"/>
              <a:ext cx="403905" cy="111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A720EB4-3E30-483A-9A3F-840654CD90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1287" y="5085184"/>
              <a:ext cx="403905" cy="111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47439BD-BC19-4701-B9F3-09A3B66F6E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17582" y="5085184"/>
              <a:ext cx="403905" cy="111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25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>
                <a:sym typeface="Wingdings" pitchFamily="2" charset="2"/>
              </a:rPr>
              <a:t>Resilient distributed datasets (4/4)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RDD example (cont’d)</a:t>
            </a:r>
            <a:endParaRPr lang="en-US" altLang="ko-KR" sz="1000" dirty="0"/>
          </a:p>
          <a:p>
            <a:pPr lvl="1"/>
            <a:r>
              <a:rPr lang="en-US" altLang="ko-KR" sz="2200" dirty="0"/>
              <a:t>Word counting (cont’d)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1800" dirty="0"/>
          </a:p>
        </p:txBody>
      </p:sp>
      <p:sp>
        <p:nvSpPr>
          <p:cNvPr id="6" name="이중 물결 5">
            <a:extLst>
              <a:ext uri="{FF2B5EF4-FFF2-40B4-BE49-F238E27FC236}">
                <a16:creationId xmlns:a16="http://schemas.microsoft.com/office/drawing/2014/main" id="{0A4D94CD-D96F-4307-9EAE-F1914D5E3E52}"/>
              </a:ext>
            </a:extLst>
          </p:cNvPr>
          <p:cNvSpPr/>
          <p:nvPr/>
        </p:nvSpPr>
        <p:spPr bwMode="auto">
          <a:xfrm>
            <a:off x="251520" y="3426290"/>
            <a:ext cx="745232" cy="665324"/>
          </a:xfrm>
          <a:prstGeom prst="doubleWav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C3BD8-D737-45B5-A52B-07B1563CA2D0}"/>
              </a:ext>
            </a:extLst>
          </p:cNvPr>
          <p:cNvSpPr txBox="1"/>
          <p:nvPr/>
        </p:nvSpPr>
        <p:spPr>
          <a:xfrm>
            <a:off x="305525" y="344354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Data</a:t>
            </a:r>
          </a:p>
          <a:p>
            <a:pPr algn="ctr"/>
            <a:r>
              <a:rPr lang="en-US" altLang="ko-KR" sz="1600" dirty="0" err="1"/>
              <a:t>Src</a:t>
            </a:r>
            <a:endParaRPr lang="en-US" altLang="ko-KR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74EC6C-45CC-40C3-96A6-34F5A8ADF3D1}"/>
              </a:ext>
            </a:extLst>
          </p:cNvPr>
          <p:cNvSpPr/>
          <p:nvPr/>
        </p:nvSpPr>
        <p:spPr bwMode="auto">
          <a:xfrm>
            <a:off x="1619672" y="3426290"/>
            <a:ext cx="992390" cy="60834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50101-1F93-4C53-AB34-45DAF1C1F2FC}"/>
              </a:ext>
            </a:extLst>
          </p:cNvPr>
          <p:cNvSpPr txBox="1"/>
          <p:nvPr/>
        </p:nvSpPr>
        <p:spPr>
          <a:xfrm>
            <a:off x="1695408" y="352959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flatMap</a:t>
            </a:r>
            <a:endParaRPr lang="en-US" altLang="ko-KR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1FB025-B787-4510-84BE-DC8A863BD23C}"/>
              </a:ext>
            </a:extLst>
          </p:cNvPr>
          <p:cNvSpPr/>
          <p:nvPr/>
        </p:nvSpPr>
        <p:spPr bwMode="auto">
          <a:xfrm>
            <a:off x="3441990" y="3426290"/>
            <a:ext cx="992390" cy="60834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B936A-7E8E-48CF-8F2B-29684091ACEA}"/>
              </a:ext>
            </a:extLst>
          </p:cNvPr>
          <p:cNvSpPr txBox="1"/>
          <p:nvPr/>
        </p:nvSpPr>
        <p:spPr>
          <a:xfrm>
            <a:off x="3646278" y="355794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Map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B9A472-5C0B-4951-A6F9-2B8F601AD9CA}"/>
              </a:ext>
            </a:extLst>
          </p:cNvPr>
          <p:cNvSpPr/>
          <p:nvPr/>
        </p:nvSpPr>
        <p:spPr bwMode="auto">
          <a:xfrm>
            <a:off x="5163786" y="3426290"/>
            <a:ext cx="992390" cy="60834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3517E-56D9-4E84-8D33-35F16033B707}"/>
              </a:ext>
            </a:extLst>
          </p:cNvPr>
          <p:cNvSpPr txBox="1"/>
          <p:nvPr/>
        </p:nvSpPr>
        <p:spPr>
          <a:xfrm>
            <a:off x="5244584" y="343483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reduce</a:t>
            </a:r>
          </a:p>
          <a:p>
            <a:pPr algn="ctr"/>
            <a:r>
              <a:rPr lang="en-US" altLang="ko-KR" sz="1600" dirty="0" err="1"/>
              <a:t>ByKey</a:t>
            </a:r>
            <a:endParaRPr lang="en-US" altLang="ko-KR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79FB4C-0C3E-41DA-AC7B-55D67B2E98FF}"/>
              </a:ext>
            </a:extLst>
          </p:cNvPr>
          <p:cNvSpPr/>
          <p:nvPr/>
        </p:nvSpPr>
        <p:spPr bwMode="auto">
          <a:xfrm>
            <a:off x="6804248" y="3426290"/>
            <a:ext cx="992390" cy="60834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0D58D-ACD4-4ED3-8815-6E8F76C05140}"/>
              </a:ext>
            </a:extLst>
          </p:cNvPr>
          <p:cNvSpPr txBox="1"/>
          <p:nvPr/>
        </p:nvSpPr>
        <p:spPr>
          <a:xfrm>
            <a:off x="6895524" y="355076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Collect</a:t>
            </a:r>
          </a:p>
        </p:txBody>
      </p:sp>
      <p:sp>
        <p:nvSpPr>
          <p:cNvPr id="26" name="이중 물결 25">
            <a:extLst>
              <a:ext uri="{FF2B5EF4-FFF2-40B4-BE49-F238E27FC236}">
                <a16:creationId xmlns:a16="http://schemas.microsoft.com/office/drawing/2014/main" id="{B78500D6-03EF-4797-AE46-6E64D3FF9168}"/>
              </a:ext>
            </a:extLst>
          </p:cNvPr>
          <p:cNvSpPr/>
          <p:nvPr/>
        </p:nvSpPr>
        <p:spPr bwMode="auto">
          <a:xfrm>
            <a:off x="8200831" y="3426290"/>
            <a:ext cx="745232" cy="665324"/>
          </a:xfrm>
          <a:prstGeom prst="doubleWav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53172E-8F0B-41D1-922B-972C8FCCF781}"/>
              </a:ext>
            </a:extLst>
          </p:cNvPr>
          <p:cNvSpPr txBox="1"/>
          <p:nvPr/>
        </p:nvSpPr>
        <p:spPr>
          <a:xfrm>
            <a:off x="8162665" y="358755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Output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0FCBA4-F794-4205-BAC9-E37642E56E6B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>
            <a:off x="996752" y="3728839"/>
            <a:ext cx="622920" cy="162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0FB78C-C929-4DB0-9E87-EE0230CB0528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 bwMode="auto">
          <a:xfrm>
            <a:off x="2612062" y="3730460"/>
            <a:ext cx="829928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77981A-BF7F-4652-9264-31D5ED4ECC64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 bwMode="auto">
          <a:xfrm>
            <a:off x="4434380" y="3730460"/>
            <a:ext cx="72940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A720EB4-3E30-483A-9A3F-840654CD907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auto">
          <a:xfrm>
            <a:off x="6156176" y="3730460"/>
            <a:ext cx="648072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7439BD-BC19-4701-B9F3-09A3B66F6E00}"/>
              </a:ext>
            </a:extLst>
          </p:cNvPr>
          <p:cNvCxnSpPr>
            <a:cxnSpLocks/>
          </p:cNvCxnSpPr>
          <p:nvPr/>
        </p:nvCxnSpPr>
        <p:spPr bwMode="auto">
          <a:xfrm flipV="1">
            <a:off x="7796231" y="3731574"/>
            <a:ext cx="403905" cy="111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5C8BD4A-3F7B-43A9-96EE-6A75701D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63" y="2118053"/>
            <a:ext cx="5224274" cy="1178278"/>
          </a:xfrm>
          <a:prstGeom prst="rect">
            <a:avLst/>
          </a:prstGeom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7FCF6DF6-A504-4E2A-88A3-E61013F641BC}"/>
              </a:ext>
            </a:extLst>
          </p:cNvPr>
          <p:cNvSpPr/>
          <p:nvPr/>
        </p:nvSpPr>
        <p:spPr bwMode="auto">
          <a:xfrm>
            <a:off x="536389" y="4241433"/>
            <a:ext cx="1275268" cy="600490"/>
          </a:xfrm>
          <a:prstGeom prst="flowChartAlternateProcess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5FFF3-0CFB-45AD-B057-ECC01AE4D5BD}"/>
              </a:ext>
            </a:extLst>
          </p:cNvPr>
          <p:cNvSpPr txBox="1"/>
          <p:nvPr/>
        </p:nvSpPr>
        <p:spPr>
          <a:xfrm>
            <a:off x="543687" y="428438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RDD&lt;String&gt;</a:t>
            </a:r>
          </a:p>
          <a:p>
            <a:pPr algn="ctr"/>
            <a:r>
              <a:rPr lang="en-US" altLang="ko-KR" sz="1400" dirty="0" err="1"/>
              <a:t>textFile</a:t>
            </a:r>
            <a:endParaRPr lang="en-US" altLang="ko-KR" sz="14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807C54-DA80-4D91-A7EF-D74548C94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84"/>
          <a:stretch/>
        </p:blipFill>
        <p:spPr>
          <a:xfrm>
            <a:off x="179512" y="4941168"/>
            <a:ext cx="1971952" cy="152409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A54682A-C5FE-4CE6-B89C-DF74CB746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586" y="4979782"/>
            <a:ext cx="684278" cy="14734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ED8D66F-8D18-4B08-BD0A-13AB4968E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974524"/>
            <a:ext cx="1089868" cy="14767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560FEC-0A18-4DED-93E4-8E96EBB20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7356" y="4941168"/>
            <a:ext cx="1164964" cy="1456206"/>
          </a:xfrm>
          <a:prstGeom prst="rect">
            <a:avLst/>
          </a:prstGeom>
        </p:spPr>
      </p:pic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2A162148-82D0-4A0A-935D-C37FDEB2D2CF}"/>
              </a:ext>
            </a:extLst>
          </p:cNvPr>
          <p:cNvSpPr/>
          <p:nvPr/>
        </p:nvSpPr>
        <p:spPr bwMode="auto">
          <a:xfrm>
            <a:off x="2371010" y="4243935"/>
            <a:ext cx="1275268" cy="600490"/>
          </a:xfrm>
          <a:prstGeom prst="flowChartAlternateProcess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C887E4-F65F-4AC0-9109-0E6A2ABF39FA}"/>
              </a:ext>
            </a:extLst>
          </p:cNvPr>
          <p:cNvSpPr txBox="1"/>
          <p:nvPr/>
        </p:nvSpPr>
        <p:spPr>
          <a:xfrm>
            <a:off x="2378308" y="4286887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RDD&lt;String&gt;</a:t>
            </a:r>
          </a:p>
          <a:p>
            <a:pPr algn="ctr"/>
            <a:r>
              <a:rPr lang="en-US" altLang="ko-KR" sz="1400" dirty="0"/>
              <a:t>words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C2802802-3E9A-4DCC-AE0D-5A637078F713}"/>
              </a:ext>
            </a:extLst>
          </p:cNvPr>
          <p:cNvSpPr/>
          <p:nvPr/>
        </p:nvSpPr>
        <p:spPr bwMode="auto">
          <a:xfrm>
            <a:off x="4162656" y="4236396"/>
            <a:ext cx="1493406" cy="600490"/>
          </a:xfrm>
          <a:prstGeom prst="flowChartAlternateProcess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5557ED-EBB4-4093-A21F-787C3DD12080}"/>
              </a:ext>
            </a:extLst>
          </p:cNvPr>
          <p:cNvSpPr txBox="1"/>
          <p:nvPr/>
        </p:nvSpPr>
        <p:spPr>
          <a:xfrm>
            <a:off x="4139952" y="4279348"/>
            <a:ext cx="154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RDD&lt;String, Int&gt;</a:t>
            </a:r>
          </a:p>
          <a:p>
            <a:pPr algn="ctr"/>
            <a:r>
              <a:rPr lang="en-US" altLang="ko-KR" sz="1400" dirty="0"/>
              <a:t>words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89D908F9-76B0-4131-9A5D-8D94F5480D4A}"/>
              </a:ext>
            </a:extLst>
          </p:cNvPr>
          <p:cNvSpPr/>
          <p:nvPr/>
        </p:nvSpPr>
        <p:spPr bwMode="auto">
          <a:xfrm>
            <a:off x="6084168" y="4221088"/>
            <a:ext cx="1538814" cy="600490"/>
          </a:xfrm>
          <a:prstGeom prst="flowChartAlternateProcess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A407A6-4295-4D92-9E66-A8426A69C997}"/>
              </a:ext>
            </a:extLst>
          </p:cNvPr>
          <p:cNvSpPr txBox="1"/>
          <p:nvPr/>
        </p:nvSpPr>
        <p:spPr>
          <a:xfrm>
            <a:off x="6028925" y="4264040"/>
            <a:ext cx="160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RDD&lt;String, Int&gt;</a:t>
            </a:r>
          </a:p>
          <a:p>
            <a:pPr algn="ctr"/>
            <a:r>
              <a:rPr lang="en-US" altLang="ko-KR" sz="1400" dirty="0"/>
              <a:t>words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65B27D-10D4-4762-B6F7-2908156B58F1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1800242" y="4544180"/>
            <a:ext cx="578066" cy="431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887BE-D46E-4D23-AF43-093528F9F7D3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 flipV="1">
            <a:off x="3646278" y="4540958"/>
            <a:ext cx="493674" cy="3222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C98D2D1-E6AC-4CCA-9A89-1B60D8795F7F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>
            <a:off x="5688774" y="4540958"/>
            <a:ext cx="395394" cy="3222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35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Shared variables (1/3)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Spark often need to access data that is not part of an RDD</a:t>
            </a:r>
          </a:p>
          <a:p>
            <a:pPr lvl="1"/>
            <a:r>
              <a:rPr lang="en" altLang="ko-KR" dirty="0"/>
              <a:t>Using </a:t>
            </a:r>
            <a:r>
              <a:rPr lang="en" altLang="ko-KR" i="1" dirty="0"/>
              <a:t>broadcast variables</a:t>
            </a:r>
            <a:r>
              <a:rPr lang="en" altLang="ko-KR" dirty="0"/>
              <a:t> is a more efficient way to achieve the same thing</a:t>
            </a:r>
            <a:endParaRPr lang="en" altLang="ko-KR" sz="20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8703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Shared variables (2/3)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Broadcast variables</a:t>
            </a:r>
          </a:p>
          <a:p>
            <a:pPr lvl="1"/>
            <a:r>
              <a:rPr lang="en-US" altLang="ko-KR" sz="2200" dirty="0"/>
              <a:t>Being </a:t>
            </a:r>
            <a:r>
              <a:rPr lang="en" altLang="ko-KR" sz="2200" dirty="0"/>
              <a:t>serialized and sent to each executor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Playing a similar role to the distributed cache in MapReduce</a:t>
            </a:r>
          </a:p>
          <a:p>
            <a:pPr lvl="2">
              <a:buFont typeface="Wingdings" pitchFamily="2" charset="2"/>
              <a:buChar char="§"/>
            </a:pPr>
            <a:endParaRPr lang="en" altLang="ko-KR" sz="1000" dirty="0"/>
          </a:p>
          <a:p>
            <a:pPr lvl="1"/>
            <a:r>
              <a:rPr lang="en" altLang="ko-KR" sz="2200" dirty="0"/>
              <a:t>Passing the variable to be broadcast to the broadcast() method on </a:t>
            </a:r>
            <a:r>
              <a:rPr lang="en" altLang="ko-KR" sz="2200" dirty="0" err="1"/>
              <a:t>SparkContext</a:t>
            </a:r>
            <a:endParaRPr lang="en" altLang="ko-KR" sz="2200" dirty="0"/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Being sent one way, from driver to task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Needing an accumulator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0849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Shared variables (3/3)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Accumulators</a:t>
            </a:r>
          </a:p>
          <a:p>
            <a:pPr lvl="1"/>
            <a:r>
              <a:rPr lang="en-US" altLang="ko-KR" sz="2200" dirty="0"/>
              <a:t>A shared variable</a:t>
            </a:r>
            <a:endParaRPr lang="en" altLang="ko-KR" sz="220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Playing a similar role to the counters in MapReduce</a:t>
            </a:r>
          </a:p>
          <a:p>
            <a:pPr lvl="2">
              <a:buFont typeface="Wingdings" pitchFamily="2" charset="2"/>
              <a:buChar char="§"/>
            </a:pPr>
            <a:endParaRPr lang="en" altLang="ko-KR" sz="1000" dirty="0"/>
          </a:p>
          <a:p>
            <a:pPr lvl="1"/>
            <a:r>
              <a:rPr lang="en" altLang="ko-KR" sz="2200" dirty="0"/>
              <a:t>Final value can be retrieved from the driver program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Any numeric value type can be used </a:t>
            </a:r>
            <a:endParaRPr lang="en" altLang="ko-KR" sz="10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009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F424D2-1D9A-9C4D-87DB-44478E19EA58}"/>
              </a:ext>
            </a:extLst>
          </p:cNvPr>
          <p:cNvSpPr/>
          <p:nvPr/>
        </p:nvSpPr>
        <p:spPr bwMode="auto">
          <a:xfrm>
            <a:off x="5383397" y="3429000"/>
            <a:ext cx="2808312" cy="2088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6B19880-69C5-C14C-8616-238BAE7ED6F5}"/>
              </a:ext>
            </a:extLst>
          </p:cNvPr>
          <p:cNvSpPr/>
          <p:nvPr/>
        </p:nvSpPr>
        <p:spPr bwMode="auto">
          <a:xfrm>
            <a:off x="5103886" y="3709135"/>
            <a:ext cx="2808312" cy="2088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(1/10)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There are two independent entities:</a:t>
            </a:r>
          </a:p>
          <a:p>
            <a:pPr lvl="1"/>
            <a:r>
              <a:rPr lang="en-US" altLang="ko-KR" sz="2200" dirty="0"/>
              <a:t>Driver</a:t>
            </a:r>
            <a:endParaRPr lang="en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Hosting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Running for the duration of application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" altLang="ko-KR" sz="1000" dirty="0"/>
          </a:p>
          <a:p>
            <a:pPr lvl="1"/>
            <a:r>
              <a:rPr lang="en" altLang="ko-KR" sz="2200" dirty="0"/>
              <a:t>Executors 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Exclusive to the application</a:t>
            </a:r>
          </a:p>
          <a:p>
            <a:pPr lvl="1"/>
            <a:endParaRPr lang="en" altLang="ko-KR" sz="10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5D93B68-9DE1-9741-8FF9-F5B59D68F1C5}"/>
              </a:ext>
            </a:extLst>
          </p:cNvPr>
          <p:cNvSpPr/>
          <p:nvPr/>
        </p:nvSpPr>
        <p:spPr bwMode="auto">
          <a:xfrm>
            <a:off x="755576" y="4022968"/>
            <a:ext cx="2808312" cy="20882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1F07ED0-F7F5-A34C-BE2B-04FFA9E95DEA}"/>
              </a:ext>
            </a:extLst>
          </p:cNvPr>
          <p:cNvSpPr/>
          <p:nvPr/>
        </p:nvSpPr>
        <p:spPr bwMode="auto">
          <a:xfrm>
            <a:off x="4824375" y="3933056"/>
            <a:ext cx="2808312" cy="20882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B707A-546C-A641-83A0-CE6036A6F833}"/>
              </a:ext>
            </a:extLst>
          </p:cNvPr>
          <p:cNvSpPr/>
          <p:nvPr/>
        </p:nvSpPr>
        <p:spPr bwMode="auto">
          <a:xfrm>
            <a:off x="971600" y="5445001"/>
            <a:ext cx="2376264" cy="432048"/>
          </a:xfrm>
          <a:prstGeom prst="rect">
            <a:avLst/>
          </a:prstGeom>
          <a:solidFill>
            <a:srgbClr val="FDFFBD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charset="0"/>
              </a:rPr>
              <a:t>SchedulerBackend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B8465A-E143-2746-B661-6DFD3A5E4EA8}"/>
              </a:ext>
            </a:extLst>
          </p:cNvPr>
          <p:cNvSpPr/>
          <p:nvPr/>
        </p:nvSpPr>
        <p:spPr bwMode="auto">
          <a:xfrm>
            <a:off x="1079612" y="4022968"/>
            <a:ext cx="2160240" cy="288032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driver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FD895-D82A-CE48-AD80-9B46217CD60D}"/>
              </a:ext>
            </a:extLst>
          </p:cNvPr>
          <p:cNvSpPr/>
          <p:nvPr/>
        </p:nvSpPr>
        <p:spPr bwMode="auto">
          <a:xfrm>
            <a:off x="5148411" y="4022968"/>
            <a:ext cx="2160240" cy="288032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charset="0"/>
              </a:rPr>
              <a:t>executor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6293A8F-C9D6-BB48-AF23-38DE02C54886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3347864" y="4603511"/>
            <a:ext cx="1692535" cy="1057514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D7ED-B44A-B949-A0F9-8AC7A7E44323}"/>
              </a:ext>
            </a:extLst>
          </p:cNvPr>
          <p:cNvSpPr/>
          <p:nvPr/>
        </p:nvSpPr>
        <p:spPr bwMode="auto">
          <a:xfrm>
            <a:off x="5040399" y="4387487"/>
            <a:ext cx="2376264" cy="432048"/>
          </a:xfrm>
          <a:prstGeom prst="rect">
            <a:avLst/>
          </a:prstGeom>
          <a:solidFill>
            <a:srgbClr val="FDFFBD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charset="0"/>
              </a:rPr>
              <a:t>ExecutorBackend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EC6E7-D714-1B47-8E0F-B29E2FFFC403}"/>
              </a:ext>
            </a:extLst>
          </p:cNvPr>
          <p:cNvSpPr/>
          <p:nvPr/>
        </p:nvSpPr>
        <p:spPr bwMode="auto">
          <a:xfrm>
            <a:off x="1079612" y="4689140"/>
            <a:ext cx="2160240" cy="288032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: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: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7B56D2-F9AE-1D4C-B01A-C8B05B9E498A}"/>
              </a:ext>
            </a:extLst>
          </p:cNvPr>
          <p:cNvSpPr/>
          <p:nvPr/>
        </p:nvSpPr>
        <p:spPr bwMode="auto">
          <a:xfrm>
            <a:off x="5148411" y="5139029"/>
            <a:ext cx="2160240" cy="288032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: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charset="0"/>
              </a:rPr>
              <a:t>: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15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(2/10)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Job submission</a:t>
            </a:r>
          </a:p>
          <a:p>
            <a:endParaRPr lang="en-US" altLang="ko-KR" sz="2600" dirty="0"/>
          </a:p>
          <a:p>
            <a:pPr lvl="1"/>
            <a:endParaRPr lang="en" altLang="ko-KR" sz="10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9C5A73AF-82A7-584E-ACAF-88AFADDA8517}"/>
              </a:ext>
            </a:extLst>
          </p:cNvPr>
          <p:cNvSpPr txBox="1">
            <a:spLocks/>
          </p:cNvSpPr>
          <p:nvPr/>
        </p:nvSpPr>
        <p:spPr bwMode="auto">
          <a:xfrm>
            <a:off x="-121865" y="1144844"/>
            <a:ext cx="6173840" cy="476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sz="2200" kern="0" dirty="0"/>
          </a:p>
          <a:p>
            <a:pPr marL="457200" lvl="1" indent="0">
              <a:buNone/>
            </a:pPr>
            <a:endParaRPr lang="en-US" altLang="ko-KR" sz="2200" kern="0" dirty="0"/>
          </a:p>
          <a:p>
            <a:pPr lvl="1"/>
            <a:r>
              <a:rPr lang="en-US" altLang="ko-KR" sz="2200" kern="0" dirty="0"/>
              <a:t>Spark job is submitted automatically</a:t>
            </a:r>
          </a:p>
          <a:p>
            <a:pPr lvl="1"/>
            <a:endParaRPr lang="en-US" altLang="ko-KR" sz="1000" kern="0" dirty="0"/>
          </a:p>
          <a:p>
            <a:pPr lvl="1"/>
            <a:r>
              <a:rPr lang="en-US" altLang="ko-KR" sz="2200" kern="0" dirty="0" err="1"/>
              <a:t>runJob</a:t>
            </a:r>
            <a:r>
              <a:rPr lang="en-US" altLang="ko-KR" sz="2200" kern="0" dirty="0"/>
              <a:t>() to be called</a:t>
            </a:r>
          </a:p>
          <a:p>
            <a:pPr lvl="1"/>
            <a:endParaRPr lang="en-US" altLang="ko-KR" sz="1000" kern="0" dirty="0"/>
          </a:p>
          <a:p>
            <a:pPr lvl="1"/>
            <a:r>
              <a:rPr lang="en" altLang="ko-KR" sz="2200" kern="0" dirty="0"/>
              <a:t>The scheduler is made up of two parts: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DAG scheduler 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Task scheduler </a:t>
            </a:r>
          </a:p>
          <a:p>
            <a:pPr lvl="2"/>
            <a:endParaRPr lang="en" altLang="ko-KR" sz="1800" kern="0" dirty="0"/>
          </a:p>
          <a:p>
            <a:pPr lvl="2"/>
            <a:endParaRPr lang="en-US" altLang="ko-KR" sz="1800" kern="0" dirty="0"/>
          </a:p>
          <a:p>
            <a:pPr marL="457200" lvl="1" indent="0">
              <a:buNone/>
            </a:pPr>
            <a:endParaRPr lang="en-US" altLang="ko-KR" sz="2600" kern="0" dirty="0"/>
          </a:p>
          <a:p>
            <a:pPr marL="457200" lvl="1" indent="0">
              <a:buNone/>
            </a:pPr>
            <a:endParaRPr lang="en-US" altLang="ko-KR" sz="2200" kern="0" dirty="0"/>
          </a:p>
          <a:p>
            <a:pPr lvl="1"/>
            <a:endParaRPr lang="en" altLang="ko-KR" sz="1000" kern="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kern="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165554-F08C-6C42-8193-E11A7ECE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5" y="1169514"/>
            <a:ext cx="2695305" cy="53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>
                <a:sym typeface="Wingdings" pitchFamily="2" charset="2"/>
              </a:rPr>
              <a:t>Introduction</a:t>
            </a:r>
          </a:p>
          <a:p>
            <a:endParaRPr lang="en-US" altLang="ko-KR" sz="2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279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(3/10)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DAG construction:</a:t>
            </a:r>
          </a:p>
          <a:p>
            <a:pPr lvl="1"/>
            <a:r>
              <a:rPr lang="en-US" altLang="ko-KR" sz="2200" dirty="0"/>
              <a:t>Shuffle map tasks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Map-side of the shuffle in MapReduce</a:t>
            </a:r>
            <a:endParaRPr lang="en" altLang="ko-KR" sz="180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Running a computation on one RDD partition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Writing its output to a new set of partitions and then are fetched in a later stage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Running in all stages except the final stage</a:t>
            </a:r>
            <a:endParaRPr lang="en" altLang="ko-KR" sz="1000" dirty="0"/>
          </a:p>
          <a:p>
            <a:pPr lvl="2">
              <a:buFont typeface="Wingdings" pitchFamily="2" charset="2"/>
              <a:buChar char="§"/>
            </a:pPr>
            <a:endParaRPr lang="en" altLang="ko-KR" sz="1000" dirty="0"/>
          </a:p>
          <a:p>
            <a:pPr lvl="1"/>
            <a:r>
              <a:rPr lang="en" altLang="ko-KR" sz="2200" dirty="0"/>
              <a:t>Result tasks </a:t>
            </a:r>
            <a:endParaRPr lang="en" altLang="ko-KR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Running in the final stage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Returning the result to the user’s program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Running a computation on each RDD partition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Sending the result back to the driver</a:t>
            </a:r>
          </a:p>
        </p:txBody>
      </p:sp>
    </p:spTree>
    <p:extLst>
      <p:ext uri="{BB962C8B-B14F-4D97-AF65-F5344CB8AC3E}">
        <p14:creationId xmlns:p14="http://schemas.microsoft.com/office/powerpoint/2010/main" val="11883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(4/10)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DAG construction(Cont’d)</a:t>
            </a:r>
          </a:p>
          <a:p>
            <a:pPr lvl="1"/>
            <a:r>
              <a:rPr lang="en" altLang="ko-KR" sz="2200" dirty="0"/>
              <a:t>The simplest Spark job does not need a shuffle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Just a single stage composed of result tasks </a:t>
            </a:r>
          </a:p>
          <a:p>
            <a:pPr marL="914400" lvl="2" indent="0">
              <a:buNone/>
            </a:pPr>
            <a:r>
              <a:rPr lang="en" altLang="ko-KR" sz="1800" dirty="0"/>
              <a:t>             map-only job in MapReduce</a:t>
            </a:r>
            <a:endParaRPr lang="en" altLang="ko-KR" sz="1000" dirty="0"/>
          </a:p>
          <a:p>
            <a:pPr marL="914400" lvl="2" indent="0">
              <a:buNone/>
            </a:pPr>
            <a:endParaRPr lang="en" altLang="ko-KR" sz="1000" dirty="0"/>
          </a:p>
          <a:p>
            <a:pPr lvl="1"/>
            <a:r>
              <a:rPr lang="en" altLang="ko-KR" sz="2200" dirty="0"/>
              <a:t>More complex jobs involve grouping operations and require one or more shuffle stages</a:t>
            </a:r>
          </a:p>
          <a:p>
            <a:pPr lvl="1"/>
            <a:endParaRPr lang="en" altLang="ko-KR" sz="1000" dirty="0"/>
          </a:p>
          <a:p>
            <a:pPr lvl="1"/>
            <a:endParaRPr lang="en" altLang="ko-KR" sz="2200" dirty="0"/>
          </a:p>
          <a:p>
            <a:pPr lvl="1"/>
            <a:endParaRPr lang="en" altLang="ko-KR" sz="10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847284E8-67B3-964F-952A-7B91167994F0}"/>
              </a:ext>
            </a:extLst>
          </p:cNvPr>
          <p:cNvSpPr/>
          <p:nvPr/>
        </p:nvSpPr>
        <p:spPr bwMode="auto">
          <a:xfrm>
            <a:off x="1547664" y="2492896"/>
            <a:ext cx="432048" cy="216024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82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(5/10)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DAG construction(Cont’d)</a:t>
            </a:r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lvl="1"/>
            <a:r>
              <a:rPr lang="en-US" altLang="ko-KR" sz="2200" dirty="0"/>
              <a:t>Transformation map() and </a:t>
            </a:r>
            <a:r>
              <a:rPr lang="en-US" altLang="ko-KR" sz="2200" dirty="0" err="1"/>
              <a:t>reduceBykey</a:t>
            </a:r>
            <a:r>
              <a:rPr lang="en-US" altLang="ko-KR" sz="2200" dirty="0"/>
              <a:t>() perform word count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Third transformation map() swaps the key and value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 err="1"/>
              <a:t>countByKey</a:t>
            </a:r>
            <a:r>
              <a:rPr lang="en-US" altLang="ko-KR" sz="2200" dirty="0"/>
              <a:t>() returns the number of words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 err="1"/>
              <a:t>reduceBykey</a:t>
            </a:r>
            <a:r>
              <a:rPr lang="en" altLang="ko-KR" sz="2200" dirty="0"/>
              <a:t>() forces a shuffle stage	     spanning two stages</a:t>
            </a:r>
          </a:p>
          <a:p>
            <a:pPr lvl="1"/>
            <a:endParaRPr lang="en" altLang="ko-KR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9135BB-21B4-3640-99E5-6122FE14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15" y="1895092"/>
            <a:ext cx="6638970" cy="1555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AA06C17-592F-764B-9AEC-4E5B9E17F1E2}"/>
              </a:ext>
            </a:extLst>
          </p:cNvPr>
          <p:cNvSpPr/>
          <p:nvPr/>
        </p:nvSpPr>
        <p:spPr bwMode="auto">
          <a:xfrm>
            <a:off x="1403648" y="2492895"/>
            <a:ext cx="42484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7EFFB10-C1CB-264F-A828-0175EEAED4B4}"/>
              </a:ext>
            </a:extLst>
          </p:cNvPr>
          <p:cNvSpPr/>
          <p:nvPr/>
        </p:nvSpPr>
        <p:spPr bwMode="auto">
          <a:xfrm>
            <a:off x="5662191" y="5430863"/>
            <a:ext cx="421977" cy="230162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(6/10)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DAG construction(Cont’d)</a:t>
            </a:r>
          </a:p>
          <a:p>
            <a:endParaRPr lang="en-US" altLang="ko-KR" sz="2600" dirty="0"/>
          </a:p>
          <a:p>
            <a:pPr lvl="1"/>
            <a:endParaRPr lang="en" altLang="ko-KR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D7199F-AB66-C34F-A249-0F3CECB05126}"/>
              </a:ext>
            </a:extLst>
          </p:cNvPr>
          <p:cNvGrpSpPr/>
          <p:nvPr/>
        </p:nvGrpSpPr>
        <p:grpSpPr>
          <a:xfrm>
            <a:off x="2840501" y="1801364"/>
            <a:ext cx="3462997" cy="4651824"/>
            <a:chOff x="2843808" y="2121323"/>
            <a:chExt cx="3462997" cy="46518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EDEFD78-8E73-E346-BE11-10A8E95E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814" y="2121323"/>
              <a:ext cx="3462991" cy="212608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2B2FFB-BFED-534B-B91A-E543E277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808" y="4247404"/>
              <a:ext cx="3462991" cy="2525743"/>
            </a:xfrm>
            <a:prstGeom prst="rect">
              <a:avLst/>
            </a:prstGeom>
          </p:spPr>
        </p:pic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376A6F-8D18-0C47-B8A6-636FCE657694}"/>
              </a:ext>
            </a:extLst>
          </p:cNvPr>
          <p:cNvSpPr/>
          <p:nvPr/>
        </p:nvSpPr>
        <p:spPr bwMode="auto">
          <a:xfrm>
            <a:off x="5000747" y="3356992"/>
            <a:ext cx="1080120" cy="1368152"/>
          </a:xfrm>
          <a:prstGeom prst="roundRect">
            <a:avLst/>
          </a:prstGeom>
          <a:noFill/>
          <a:ln>
            <a:solidFill>
              <a:srgbClr val="FF4B4B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8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(7/10)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DAG construction(Cont’d)</a:t>
            </a:r>
          </a:p>
          <a:p>
            <a:endParaRPr lang="en" altLang="ko-KR" sz="1000" dirty="0"/>
          </a:p>
          <a:p>
            <a:pPr lvl="1"/>
            <a:r>
              <a:rPr lang="en" altLang="ko-KR" sz="2200" dirty="0"/>
              <a:t>The DAG scheduler is responsible for splitting a stage into tasks for submission 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Each task is given a placement preference by the DAG scheduler to take advantage of data locality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0477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(8/10)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Task scheduling</a:t>
            </a:r>
          </a:p>
          <a:p>
            <a:pPr lvl="1"/>
            <a:r>
              <a:rPr lang="en-US" altLang="ko-KR" sz="2200" dirty="0"/>
              <a:t>Task scheduler uses its list of executors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Constructing a mapping of tasks to executors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Assigning tasks to executors that have free cores</a:t>
            </a:r>
          </a:p>
          <a:p>
            <a:pPr lvl="1"/>
            <a:endParaRPr lang="en-US" altLang="ko-KR" sz="1000" dirty="0"/>
          </a:p>
          <a:p>
            <a:pPr lvl="1"/>
            <a:r>
              <a:rPr lang="en" altLang="ko-KR" sz="2200" dirty="0"/>
              <a:t>Assigned tasks are launched through a scheduler backend 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Sending a remote launch task message to the executor backend 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Telling executor to run the task</a:t>
            </a:r>
            <a:r>
              <a:rPr lang="en" altLang="ko-KR" dirty="0"/>
              <a:t> 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Executors send status update messages to the driver</a:t>
            </a:r>
            <a:endParaRPr lang="en" altLang="ko-KR" sz="20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Fail : </a:t>
            </a:r>
            <a:r>
              <a:rPr lang="en" altLang="ko-KR" sz="1800" dirty="0"/>
              <a:t>T</a:t>
            </a:r>
            <a:r>
              <a:rPr lang="en" altLang="ko-KR" dirty="0"/>
              <a:t>ask scheduler will resubmit the task on another executor </a:t>
            </a:r>
            <a:endParaRPr lang="en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074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(9/10)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Task scheduling(cont’d)</a:t>
            </a:r>
          </a:p>
          <a:p>
            <a:endParaRPr lang="en-US" altLang="ko-KR" sz="10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DEDEA-54E8-5741-8A56-A283BBF9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67" y="2060848"/>
            <a:ext cx="6306666" cy="42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5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Anatomy of a spark job run (10/10)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Task scheduling(cont’d)</a:t>
            </a:r>
          </a:p>
          <a:p>
            <a:endParaRPr lang="en-US" altLang="ko-KR" sz="1000" dirty="0"/>
          </a:p>
          <a:p>
            <a:pPr lvl="1"/>
            <a:r>
              <a:rPr lang="en-US" altLang="ko-KR" sz="2200" dirty="0" err="1"/>
              <a:t>Suffle</a:t>
            </a:r>
            <a:r>
              <a:rPr lang="en-US" altLang="ko-KR" sz="2200" dirty="0"/>
              <a:t> map task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Returning information allowing the next stage to </a:t>
            </a:r>
            <a:r>
              <a:rPr lang="en-US" altLang="ko-KR" sz="1800" dirty="0" err="1"/>
              <a:t>retrive</a:t>
            </a:r>
            <a:r>
              <a:rPr lang="en-US" altLang="ko-KR" sz="1800" dirty="0"/>
              <a:t> the output partitions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Result task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Returning the value of the result for the partition it ran on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2388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Executors and cluster managers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Spark on YARN</a:t>
            </a:r>
          </a:p>
          <a:p>
            <a:pPr lvl="1"/>
            <a:r>
              <a:rPr lang="en-US" altLang="ko-KR" sz="2200" dirty="0"/>
              <a:t>Running spark on YARN provides the tightest integration with other Hadoop component</a:t>
            </a:r>
          </a:p>
          <a:p>
            <a:pPr lvl="1"/>
            <a:endParaRPr lang="en-US" altLang="ko-KR" sz="1000" dirty="0"/>
          </a:p>
          <a:p>
            <a:r>
              <a:rPr lang="en-US" altLang="ko-KR" sz="2600" dirty="0"/>
              <a:t>Spark offers two deploy mode for running on YARN:</a:t>
            </a:r>
          </a:p>
          <a:p>
            <a:pPr lvl="1"/>
            <a:r>
              <a:rPr lang="en-US" altLang="ko-KR" sz="2200" dirty="0"/>
              <a:t>YARN client mode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Driver runs in the client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spark-shell or </a:t>
            </a:r>
            <a:r>
              <a:rPr lang="en-US" altLang="ko-KR" sz="1800" dirty="0" err="1"/>
              <a:t>pyspark</a:t>
            </a:r>
            <a:endParaRPr lang="en-US" altLang="ko-KR" sz="18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Useful for building Spark program</a:t>
            </a:r>
          </a:p>
          <a:p>
            <a:pPr lvl="2"/>
            <a:endParaRPr lang="en-US" altLang="ko-KR" sz="500" dirty="0"/>
          </a:p>
          <a:p>
            <a:pPr lvl="1"/>
            <a:r>
              <a:rPr lang="en-US" altLang="ko-KR" sz="2200" dirty="0"/>
              <a:t>YARN cluster mode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Driver runs on the cluster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Appropriate for production since entire application runs on the cluster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Spark provides ways to improve data locality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spark-submit </a:t>
            </a:r>
          </a:p>
          <a:p>
            <a:pPr lvl="2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2084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Conclusion (1/2) 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Spark is large-scale data processing frame with speedy processing</a:t>
            </a:r>
          </a:p>
          <a:p>
            <a:pPr lvl="1"/>
            <a:r>
              <a:rPr lang="en-US" altLang="ko-KR" sz="2200" dirty="0"/>
              <a:t>In-memory processing</a:t>
            </a:r>
          </a:p>
          <a:p>
            <a:pPr lvl="1"/>
            <a:r>
              <a:rPr lang="en-US" altLang="ko-KR" sz="2200" dirty="0"/>
              <a:t>DAG engine (directed acyclic graph)</a:t>
            </a:r>
          </a:p>
          <a:p>
            <a:pPr lvl="1"/>
            <a:r>
              <a:rPr lang="en-US" altLang="ko-KR" sz="2200" dirty="0">
                <a:sym typeface="Wingdings" pitchFamily="2" charset="2"/>
              </a:rPr>
              <a:t>Resilient distributed datasets (RDD)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>
                <a:sym typeface="Wingdings" pitchFamily="2" charset="2"/>
              </a:rPr>
              <a:t>Immutable (read-only)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>
                <a:sym typeface="Wingdings" pitchFamily="2" charset="2"/>
              </a:rPr>
              <a:t>Fault-tolerant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r>
              <a:rPr lang="en-US" altLang="ko-KR" sz="2600" dirty="0"/>
              <a:t>Spark supports </a:t>
            </a:r>
            <a:r>
              <a:rPr lang="en-US" altLang="ko-KR" sz="2400" dirty="0"/>
              <a:t>connection to other useful tools</a:t>
            </a:r>
            <a:endParaRPr lang="en-US" altLang="ko-KR" sz="2200" dirty="0"/>
          </a:p>
          <a:p>
            <a:pPr lvl="1"/>
            <a:r>
              <a:rPr lang="en-US" altLang="ko-KR" sz="2200" dirty="0"/>
              <a:t>Supporting various modules and file format</a:t>
            </a:r>
          </a:p>
          <a:p>
            <a:endParaRPr lang="en-US" altLang="ko-KR" sz="2600" dirty="0"/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3225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(1/3)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715F80-BF84-9647-A2F8-E44F34C03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30195"/>
              </p:ext>
            </p:extLst>
          </p:nvPr>
        </p:nvGraphicFramePr>
        <p:xfrm>
          <a:off x="125411" y="1628800"/>
          <a:ext cx="8983093" cy="3600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38085">
                  <a:extLst>
                    <a:ext uri="{9D8B030D-6E8A-4147-A177-3AD203B41FA5}">
                      <a16:colId xmlns:a16="http://schemas.microsoft.com/office/drawing/2014/main" val="1885137907"/>
                    </a:ext>
                  </a:extLst>
                </a:gridCol>
                <a:gridCol w="2328384">
                  <a:extLst>
                    <a:ext uri="{9D8B030D-6E8A-4147-A177-3AD203B41FA5}">
                      <a16:colId xmlns:a16="http://schemas.microsoft.com/office/drawing/2014/main" val="5755007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129001084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571645435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RDBM</a:t>
                      </a:r>
                      <a:endParaRPr lang="ko-KR" sz="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NoSQL</a:t>
                      </a:r>
                      <a:endParaRPr lang="ko-KR" sz="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ONDM</a:t>
                      </a:r>
                      <a:endParaRPr lang="ko-KR" sz="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extLst>
                  <a:ext uri="{0D108BD9-81ED-4DB2-BD59-A6C34878D82A}">
                    <a16:rowId xmlns:a16="http://schemas.microsoft.com/office/drawing/2014/main" val="563095973"/>
                  </a:ext>
                </a:extLst>
              </a:tr>
              <a:tr h="11251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What is this?</a:t>
                      </a:r>
                      <a:endParaRPr lang="ko-KR" sz="8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Relational database model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Non-relational data</a:t>
                      </a:r>
                      <a:r>
                        <a:rPr lang="ko-KR" altLang="en-US" sz="1200" kern="100" spc="20" baseline="0" dirty="0">
                          <a:effectLst/>
                        </a:rPr>
                        <a:t> </a:t>
                      </a:r>
                      <a:r>
                        <a:rPr lang="en-US" sz="1200" kern="100" spc="20" baseline="0" dirty="0">
                          <a:effectLst/>
                        </a:rPr>
                        <a:t>model</a:t>
                      </a:r>
                      <a:endParaRPr lang="ko-KR" sz="800" kern="100" spc="20" baseline="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Tailored for a specific use case and data model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Object-NoSQL data</a:t>
                      </a:r>
                      <a:r>
                        <a:rPr lang="ko-KR" altLang="en-US" sz="1200" kern="100" spc="20" baseline="0" dirty="0">
                          <a:effectLst/>
                        </a:rPr>
                        <a:t> </a:t>
                      </a:r>
                      <a:r>
                        <a:rPr lang="en-US" sz="1200" kern="100" spc="20" baseline="0" dirty="0">
                          <a:effectLst/>
                        </a:rPr>
                        <a:t>base             model</a:t>
                      </a:r>
                      <a:endParaRPr lang="ko-KR" sz="800" kern="100" spc="20" baseline="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Providing a uniform interface  and standardized data model   for different NoSQL data base or even relational database 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extLst>
                  <a:ext uri="{0D108BD9-81ED-4DB2-BD59-A6C34878D82A}">
                    <a16:rowId xmlns:a16="http://schemas.microsoft.com/office/drawing/2014/main" val="375800279"/>
                  </a:ext>
                </a:extLst>
              </a:tr>
              <a:tr h="11251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Advantages</a:t>
                      </a:r>
                      <a:endParaRPr lang="ko-KR" sz="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>
                          <a:effectLst/>
                        </a:rPr>
                        <a:t>Vertical scalability</a:t>
                      </a:r>
                      <a:endParaRPr lang="ko-KR" sz="800" kern="100" spc="20" baseline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Horizontal and elastic scalability</a:t>
                      </a:r>
                      <a:endParaRPr lang="ko-KR" sz="800" kern="100" spc="20" baseline="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Relaxed ACID properties.</a:t>
                      </a:r>
                      <a:endParaRPr lang="ko-KR" sz="800" kern="100" spc="20" baseline="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Offering simplified set of operation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Relaxing vendor lock-in issues</a:t>
                      </a: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Common data model and operation  to native database driver </a:t>
                      </a: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endParaRPr lang="en-US" alt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extLst>
                  <a:ext uri="{0D108BD9-81ED-4DB2-BD59-A6C34878D82A}">
                    <a16:rowId xmlns:a16="http://schemas.microsoft.com/office/drawing/2014/main" val="2687036836"/>
                  </a:ext>
                </a:extLst>
              </a:tr>
              <a:tr h="11251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Problem</a:t>
                      </a:r>
                      <a:endParaRPr lang="ko-KR" sz="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>
                          <a:effectLst/>
                        </a:rPr>
                        <a:t>Key limitation in horizontal and elastic scalability</a:t>
                      </a:r>
                      <a:endParaRPr lang="ko-KR" sz="800" kern="100" spc="20" baseline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>
                          <a:effectLst/>
                        </a:rPr>
                        <a:t>High licensing cost</a:t>
                      </a:r>
                      <a:endParaRPr lang="ko-KR" sz="800" kern="100" spc="20" baseline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>
                          <a:effectLst/>
                        </a:rPr>
                        <a:t>Per CPU charge scheme</a:t>
                      </a:r>
                      <a:endParaRPr lang="ko-KR" sz="800" kern="100" spc="20" baseline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Vendor lock-in issues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Font typeface="맑은 고딕" panose="020B0503020000020004" pitchFamily="34" charset="-127"/>
                        <a:buChar char="-"/>
                      </a:pPr>
                      <a:r>
                        <a:rPr lang="en-US" sz="1200" kern="100" spc="20" baseline="0" dirty="0">
                          <a:effectLst/>
                        </a:rPr>
                        <a:t>Additional performance overhead associated with mapping objects and translating APIs</a:t>
                      </a:r>
                      <a:endParaRPr lang="ko-KR" sz="800" kern="100" spc="20" baseline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3117" marR="53117" marT="0" marB="0"/>
                </a:tc>
                <a:extLst>
                  <a:ext uri="{0D108BD9-81ED-4DB2-BD59-A6C34878D82A}">
                    <a16:rowId xmlns:a16="http://schemas.microsoft.com/office/drawing/2014/main" val="232068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3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Conclusion (2/2) 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Running job in spark</a:t>
            </a:r>
          </a:p>
          <a:p>
            <a:endParaRPr lang="en-US" altLang="ko-KR" sz="18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9424677-9E21-4C40-BCBA-4B3BA791F732}"/>
              </a:ext>
            </a:extLst>
          </p:cNvPr>
          <p:cNvSpPr/>
          <p:nvPr/>
        </p:nvSpPr>
        <p:spPr bwMode="auto">
          <a:xfrm>
            <a:off x="704397" y="1864636"/>
            <a:ext cx="7565405" cy="422866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72596-F694-1143-9DFF-17793BC165D8}"/>
              </a:ext>
            </a:extLst>
          </p:cNvPr>
          <p:cNvSpPr txBox="1"/>
          <p:nvPr/>
        </p:nvSpPr>
        <p:spPr>
          <a:xfrm>
            <a:off x="1010159" y="1954805"/>
            <a:ext cx="2752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YARN</a:t>
            </a:r>
            <a:endParaRPr kumimoji="1" lang="ko-KR" altLang="en-US" sz="15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3C6E20-7AA9-144A-AE2B-2C781D764618}"/>
              </a:ext>
            </a:extLst>
          </p:cNvPr>
          <p:cNvGrpSpPr/>
          <p:nvPr/>
        </p:nvGrpSpPr>
        <p:grpSpPr>
          <a:xfrm>
            <a:off x="2993392" y="2065014"/>
            <a:ext cx="4005883" cy="1762588"/>
            <a:chOff x="1708045" y="1988840"/>
            <a:chExt cx="5727909" cy="252028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55F2255-862E-1C48-BD92-FD66E6FE842A}"/>
                </a:ext>
              </a:extLst>
            </p:cNvPr>
            <p:cNvSpPr/>
            <p:nvPr/>
          </p:nvSpPr>
          <p:spPr bwMode="auto">
            <a:xfrm>
              <a:off x="1708045" y="1988840"/>
              <a:ext cx="2119326" cy="2520280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0849C689-49CD-7C47-BE11-012EF4A6D7CA}"/>
                </a:ext>
              </a:extLst>
            </p:cNvPr>
            <p:cNvSpPr/>
            <p:nvPr/>
          </p:nvSpPr>
          <p:spPr bwMode="auto">
            <a:xfrm>
              <a:off x="5316628" y="1988840"/>
              <a:ext cx="2119326" cy="2520280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EC5D143A-0737-5441-A321-94FC266DCBD1}"/>
                </a:ext>
              </a:extLst>
            </p:cNvPr>
            <p:cNvSpPr/>
            <p:nvPr/>
          </p:nvSpPr>
          <p:spPr bwMode="auto">
            <a:xfrm>
              <a:off x="1997775" y="3134422"/>
              <a:ext cx="1543201" cy="458233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atin typeface="Arial" charset="0"/>
                </a:rPr>
                <a:t>DAG Scheduler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0C1F66F-6BC6-9E4A-AD8C-5C33ABAA0AB2}"/>
                </a:ext>
              </a:extLst>
            </p:cNvPr>
            <p:cNvSpPr/>
            <p:nvPr/>
          </p:nvSpPr>
          <p:spPr bwMode="auto">
            <a:xfrm>
              <a:off x="1997775" y="3764314"/>
              <a:ext cx="1543201" cy="458233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Task Scheduler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12C8E-81CF-6E4F-AA5F-CB4CCD5A5457}"/>
                </a:ext>
              </a:extLst>
            </p:cNvPr>
            <p:cNvSpPr txBox="1"/>
            <p:nvPr/>
          </p:nvSpPr>
          <p:spPr>
            <a:xfrm>
              <a:off x="2290722" y="1988840"/>
              <a:ext cx="953969" cy="462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00" dirty="0"/>
                <a:t>driver</a:t>
              </a:r>
              <a:endParaRPr kumimoji="1" lang="ko-KR" altLang="en-US" sz="15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E84C97-F042-FB4D-8881-98EC7D02079E}"/>
                </a:ext>
              </a:extLst>
            </p:cNvPr>
            <p:cNvSpPr txBox="1"/>
            <p:nvPr/>
          </p:nvSpPr>
          <p:spPr>
            <a:xfrm>
              <a:off x="5715938" y="1988840"/>
              <a:ext cx="1320705" cy="462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executor</a:t>
              </a:r>
              <a:endParaRPr kumimoji="1" lang="ko-KR" altLang="en-US" sz="1500" dirty="0"/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D5E2A99F-0337-A44A-AFFD-28C96BE061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5302" y="2724887"/>
              <a:ext cx="1489258" cy="1259963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EBCDA1-5172-C543-B369-1E8CF5349D80}"/>
                </a:ext>
              </a:extLst>
            </p:cNvPr>
            <p:cNvSpPr txBox="1"/>
            <p:nvPr/>
          </p:nvSpPr>
          <p:spPr>
            <a:xfrm>
              <a:off x="2668757" y="2454790"/>
              <a:ext cx="330521" cy="704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00" dirty="0"/>
                <a:t>:</a:t>
              </a:r>
            </a:p>
            <a:p>
              <a:r>
                <a:rPr lang="en-US" altLang="ko-KR" sz="1300" dirty="0"/>
                <a:t>:</a:t>
              </a:r>
              <a:endParaRPr kumimoji="1" lang="ko-KR" altLang="en-US" sz="13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F9E045-46F2-3E49-9C92-C83A73D05455}"/>
              </a:ext>
            </a:extLst>
          </p:cNvPr>
          <p:cNvGrpSpPr/>
          <p:nvPr/>
        </p:nvGrpSpPr>
        <p:grpSpPr>
          <a:xfrm>
            <a:off x="2999377" y="3991763"/>
            <a:ext cx="4005883" cy="1762588"/>
            <a:chOff x="1708045" y="1988840"/>
            <a:chExt cx="5727909" cy="2520280"/>
          </a:xfrm>
        </p:grpSpPr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AD92CE2C-B4EA-BE4F-A656-6BE3100E12F7}"/>
                </a:ext>
              </a:extLst>
            </p:cNvPr>
            <p:cNvSpPr/>
            <p:nvPr/>
          </p:nvSpPr>
          <p:spPr bwMode="auto">
            <a:xfrm>
              <a:off x="1708045" y="1988840"/>
              <a:ext cx="2119326" cy="2520280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514E27AE-DA36-2A47-A345-E8F887726222}"/>
                </a:ext>
              </a:extLst>
            </p:cNvPr>
            <p:cNvSpPr/>
            <p:nvPr/>
          </p:nvSpPr>
          <p:spPr bwMode="auto">
            <a:xfrm>
              <a:off x="5316628" y="1988840"/>
              <a:ext cx="2119326" cy="2520280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15217323-9FDD-4447-B70C-1F06CC734F69}"/>
                </a:ext>
              </a:extLst>
            </p:cNvPr>
            <p:cNvSpPr/>
            <p:nvPr/>
          </p:nvSpPr>
          <p:spPr bwMode="auto">
            <a:xfrm>
              <a:off x="1997775" y="3134422"/>
              <a:ext cx="1543201" cy="458233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atin typeface="Arial" charset="0"/>
                </a:rPr>
                <a:t>DAG Scheduler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787949-2D2E-4542-B974-658815BB6DC9}"/>
                </a:ext>
              </a:extLst>
            </p:cNvPr>
            <p:cNvSpPr/>
            <p:nvPr/>
          </p:nvSpPr>
          <p:spPr bwMode="auto">
            <a:xfrm>
              <a:off x="1997775" y="3764314"/>
              <a:ext cx="1543201" cy="458233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Task Scheduler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2BCC52-5C3C-0949-9FFF-2ED27AC29A25}"/>
                </a:ext>
              </a:extLst>
            </p:cNvPr>
            <p:cNvSpPr txBox="1"/>
            <p:nvPr/>
          </p:nvSpPr>
          <p:spPr>
            <a:xfrm>
              <a:off x="2290722" y="1988840"/>
              <a:ext cx="953969" cy="462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00" dirty="0"/>
                <a:t>driver</a:t>
              </a:r>
              <a:endParaRPr kumimoji="1" lang="ko-KR" altLang="en-US" sz="15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300B48-B0C5-4A42-9AA1-A1A9A13F266E}"/>
                </a:ext>
              </a:extLst>
            </p:cNvPr>
            <p:cNvSpPr txBox="1"/>
            <p:nvPr/>
          </p:nvSpPr>
          <p:spPr>
            <a:xfrm>
              <a:off x="5715938" y="1988840"/>
              <a:ext cx="1320705" cy="462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executor</a:t>
              </a:r>
              <a:endParaRPr kumimoji="1" lang="ko-KR" altLang="en-US" sz="1500" dirty="0"/>
            </a:p>
          </p:txBody>
        </p:sp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BA91FA9C-D542-5443-AD48-B2B39602B7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5302" y="2724887"/>
              <a:ext cx="1489258" cy="1259963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ABB46E-98D3-1A42-90E3-B9496CFC076E}"/>
                </a:ext>
              </a:extLst>
            </p:cNvPr>
            <p:cNvSpPr txBox="1"/>
            <p:nvPr/>
          </p:nvSpPr>
          <p:spPr>
            <a:xfrm>
              <a:off x="2668757" y="2454790"/>
              <a:ext cx="330521" cy="704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00" dirty="0"/>
                <a:t>:</a:t>
              </a:r>
            </a:p>
            <a:p>
              <a:r>
                <a:rPr lang="en-US" altLang="ko-KR" sz="1300" dirty="0"/>
                <a:t>:</a:t>
              </a:r>
              <a:endParaRPr kumimoji="1" lang="ko-KR" altLang="en-US" sz="13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4484A9-7D27-9748-9DE0-ED026EE95584}"/>
              </a:ext>
            </a:extLst>
          </p:cNvPr>
          <p:cNvSpPr/>
          <p:nvPr/>
        </p:nvSpPr>
        <p:spPr bwMode="auto">
          <a:xfrm>
            <a:off x="1835697" y="1998626"/>
            <a:ext cx="2736304" cy="190719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E8CA65-7371-1C46-9447-3AF19AE273C7}"/>
              </a:ext>
            </a:extLst>
          </p:cNvPr>
          <p:cNvSpPr/>
          <p:nvPr/>
        </p:nvSpPr>
        <p:spPr bwMode="auto">
          <a:xfrm>
            <a:off x="1835696" y="3947654"/>
            <a:ext cx="2736303" cy="190719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DA999-0F13-BC47-98DA-61542CA3EBAF}"/>
              </a:ext>
            </a:extLst>
          </p:cNvPr>
          <p:cNvSpPr txBox="1"/>
          <p:nvPr/>
        </p:nvSpPr>
        <p:spPr>
          <a:xfrm>
            <a:off x="1826558" y="1980743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Client mode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1FD56-6BCD-E344-9B65-9B15AEDAD053}"/>
              </a:ext>
            </a:extLst>
          </p:cNvPr>
          <p:cNvSpPr txBox="1"/>
          <p:nvPr/>
        </p:nvSpPr>
        <p:spPr>
          <a:xfrm>
            <a:off x="1779268" y="394155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Cluster mode</a:t>
            </a:r>
            <a:endParaRPr kumimoji="1" lang="ko-KR" altLang="en-US" sz="1200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EE4612A-DF98-DD40-837B-04CCCEEA7CEE}"/>
              </a:ext>
            </a:extLst>
          </p:cNvPr>
          <p:cNvSpPr/>
          <p:nvPr/>
        </p:nvSpPr>
        <p:spPr bwMode="auto">
          <a:xfrm>
            <a:off x="5652120" y="2368692"/>
            <a:ext cx="1274283" cy="320471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latin typeface="Arial" charset="0"/>
              </a:rPr>
              <a:t>ExecutorBackend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9C352A9-5DE8-C742-B942-1DADC6F87034}"/>
              </a:ext>
            </a:extLst>
          </p:cNvPr>
          <p:cNvSpPr/>
          <p:nvPr/>
        </p:nvSpPr>
        <p:spPr bwMode="auto">
          <a:xfrm>
            <a:off x="5724992" y="2809215"/>
            <a:ext cx="1079256" cy="320471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Executor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FF45042-0155-5C45-970B-698E7C240888}"/>
              </a:ext>
            </a:extLst>
          </p:cNvPr>
          <p:cNvSpPr/>
          <p:nvPr/>
        </p:nvSpPr>
        <p:spPr bwMode="auto">
          <a:xfrm>
            <a:off x="5652120" y="4271994"/>
            <a:ext cx="1274283" cy="320471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latin typeface="Arial" charset="0"/>
              </a:rPr>
              <a:t>ExecutorBackend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18AA97E-E3F5-F246-AA8D-DB9EE5FA4D10}"/>
              </a:ext>
            </a:extLst>
          </p:cNvPr>
          <p:cNvSpPr/>
          <p:nvPr/>
        </p:nvSpPr>
        <p:spPr bwMode="auto">
          <a:xfrm>
            <a:off x="5724992" y="4712517"/>
            <a:ext cx="1079256" cy="320471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Executor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0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7" grpId="0" animBg="1"/>
      <p:bldP spid="39" grpId="0" animBg="1"/>
      <p:bldP spid="18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Thank you </a:t>
            </a:r>
            <a:r>
              <a:rPr lang="en-US" altLang="ko-KR" sz="2600" dirty="0">
                <a:sym typeface="Wingdings" panose="05000000000000000000" pitchFamily="2" charset="2"/>
              </a:rPr>
              <a:t>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68084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Research</a:t>
            </a:r>
            <a:endParaRPr lang="en-US" altLang="ko-KR" sz="2200" dirty="0"/>
          </a:p>
          <a:p>
            <a:pPr lvl="1"/>
            <a:r>
              <a:rPr lang="en-US" altLang="ko-KR" sz="2200" dirty="0"/>
              <a:t>Benchmarking the performance overhead of five different open-source Java-based ONDM</a:t>
            </a:r>
            <a:endParaRPr lang="en-US" altLang="ko-KR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Impetus Kundera / </a:t>
            </a:r>
            <a:r>
              <a:rPr lang="en-US" altLang="ko-KR" sz="1800" dirty="0" err="1"/>
              <a:t>EclipseLink</a:t>
            </a:r>
            <a:r>
              <a:rPr lang="en-US" altLang="ko-KR" sz="1800" dirty="0"/>
              <a:t> / Apache Gora / </a:t>
            </a:r>
            <a:r>
              <a:rPr lang="en-US" altLang="ko-KR" sz="1800" dirty="0" err="1"/>
              <a:t>DataNucleus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HibernateOGM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000" dirty="0"/>
          </a:p>
          <a:p>
            <a:pPr lvl="1"/>
            <a:r>
              <a:rPr lang="en-US" altLang="ko-KR" sz="2200" dirty="0"/>
              <a:t>Benchmarking operation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Write/insert, read, update on 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Set of six distinct search queries on MongoDB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lvl="1"/>
            <a:r>
              <a:rPr lang="en-US" altLang="ko-KR" sz="2200" dirty="0"/>
              <a:t>Single-node MongoDB vs 9–node MongoDB cluster</a:t>
            </a:r>
          </a:p>
          <a:p>
            <a:pPr lvl="1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0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Spark (Cont’d)</a:t>
            </a:r>
            <a:endParaRPr lang="en-US" altLang="ko-KR" sz="2200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Providing 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r>
              <a:rPr lang="en-US" altLang="ko-KR" sz="2200" dirty="0"/>
              <a:t> for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MLlib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GraphX</a:t>
            </a:r>
            <a:r>
              <a:rPr lang="en-US" altLang="ko-KR" sz="1800" dirty="0"/>
              <a:t>, Spark streaming, </a:t>
            </a:r>
            <a:r>
              <a:rPr lang="en-US" altLang="ko-KR" sz="1800" dirty="0" err="1"/>
              <a:t>SparkSQL</a:t>
            </a:r>
            <a:r>
              <a:rPr lang="en-US" altLang="ko-KR" sz="1800" dirty="0"/>
              <a:t>, so on</a:t>
            </a:r>
            <a:endParaRPr lang="en-US" altLang="ko-KR" sz="22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Supporting file formats and streaming API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Sequence file format, HDFS, so 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Scala, Java, Python</a:t>
            </a:r>
          </a:p>
          <a:p>
            <a:pPr lvl="1"/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924E21-FF4A-4CD3-96C3-B6C3625CA997}"/>
              </a:ext>
            </a:extLst>
          </p:cNvPr>
          <p:cNvGrpSpPr/>
          <p:nvPr/>
        </p:nvGrpSpPr>
        <p:grpSpPr>
          <a:xfrm>
            <a:off x="718840" y="4005064"/>
            <a:ext cx="7488832" cy="1762802"/>
            <a:chOff x="539552" y="4221088"/>
            <a:chExt cx="7488832" cy="17628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EADF24-F11E-46FB-9893-707C7CB2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3456386" cy="17628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DBC99E-CD7D-4249-BDA6-4C67F628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320" y="4221088"/>
              <a:ext cx="3057064" cy="17628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030D7F-064E-403B-8165-471A1E614B96}"/>
                </a:ext>
              </a:extLst>
            </p:cNvPr>
            <p:cNvSpPr/>
            <p:nvPr/>
          </p:nvSpPr>
          <p:spPr bwMode="auto">
            <a:xfrm>
              <a:off x="4106529" y="4922469"/>
              <a:ext cx="792088" cy="360040"/>
            </a:xfrm>
            <a:prstGeom prst="righ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BD0775-CA7A-453C-B9C6-939AA7BD94CD}"/>
              </a:ext>
            </a:extLst>
          </p:cNvPr>
          <p:cNvSpPr txBox="1"/>
          <p:nvPr/>
        </p:nvSpPr>
        <p:spPr>
          <a:xfrm>
            <a:off x="4249465" y="4398668"/>
            <a:ext cx="86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Simplier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24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Getting started with spark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Prerequisite</a:t>
            </a:r>
          </a:p>
          <a:p>
            <a:pPr marL="0" indent="0">
              <a:buNone/>
            </a:pPr>
            <a:r>
              <a:rPr lang="en-US" altLang="ko-KR" sz="2200" dirty="0"/>
              <a:t>    (Based on spark 2.4 and </a:t>
            </a:r>
            <a:r>
              <a:rPr lang="en-US" altLang="ko-KR" sz="2200" dirty="0" err="1"/>
              <a:t>hadoop</a:t>
            </a:r>
            <a:r>
              <a:rPr lang="en-US" altLang="ko-KR" sz="2200" dirty="0"/>
              <a:t> 2.7)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2200" dirty="0"/>
              <a:t>OS with connected internet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Java with JDK 8 version or higher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Scala 2.12 version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Registering the path of java and spark into system path</a:t>
            </a:r>
          </a:p>
          <a:p>
            <a:pPr lvl="1"/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7515-DE79-4818-936C-EE29EE2E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250804"/>
            <a:ext cx="43778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** Reference : https://spark.apache.org/downloads.html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Getting started with spark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Installing spark</a:t>
            </a:r>
          </a:p>
          <a:p>
            <a:pPr lvl="1"/>
            <a:r>
              <a:rPr lang="en-US" altLang="ko-KR" sz="2200" dirty="0"/>
              <a:t>Downloading spark .</a:t>
            </a:r>
            <a:r>
              <a:rPr lang="en-US" altLang="ko-KR" sz="2200" dirty="0" err="1"/>
              <a:t>tgz</a:t>
            </a:r>
            <a:r>
              <a:rPr lang="en-US" altLang="ko-KR" sz="2200" dirty="0"/>
              <a:t> file</a:t>
            </a:r>
          </a:p>
          <a:p>
            <a:pPr marL="457200" lvl="1" indent="0">
              <a:buNone/>
            </a:pPr>
            <a:r>
              <a:rPr lang="en-US" altLang="ko-KR" sz="2200" dirty="0"/>
              <a:t>	</a:t>
            </a:r>
            <a:r>
              <a:rPr lang="en-US" altLang="ko-KR" sz="1800" dirty="0"/>
              <a:t>(link : </a:t>
            </a:r>
            <a:r>
              <a:rPr kumimoji="0" lang="en-US" altLang="ko-KR" sz="1800" dirty="0">
                <a:latin typeface="Arial Unicode MS"/>
                <a:ea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https://spark.apache.org/downloads.html</a:t>
            </a:r>
            <a:r>
              <a:rPr kumimoji="0" lang="en-US" altLang="ko-KR" sz="18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endParaRPr lang="en-US" altLang="ko-KR" sz="2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2200" dirty="0"/>
              <a:t>Moving into installation directory</a:t>
            </a:r>
          </a:p>
          <a:p>
            <a:pPr lvl="1"/>
            <a:r>
              <a:rPr lang="en-US" altLang="ko-KR" sz="2200" dirty="0"/>
              <a:t>Unpacking spark .</a:t>
            </a:r>
            <a:r>
              <a:rPr lang="en-US" altLang="ko-KR" sz="2200" dirty="0" err="1"/>
              <a:t>tgz</a:t>
            </a:r>
            <a:r>
              <a:rPr lang="en-US" altLang="ko-KR" sz="2200" dirty="0"/>
              <a:t> file</a:t>
            </a:r>
          </a:p>
          <a:p>
            <a:pPr marL="457200" lvl="1" indent="0">
              <a:buNone/>
            </a:pPr>
            <a:r>
              <a:rPr lang="en-US" altLang="ko-KR" sz="500" dirty="0"/>
              <a:t>     </a:t>
            </a:r>
          </a:p>
          <a:p>
            <a:pPr marL="457200" lvl="1" indent="0">
              <a:buNone/>
            </a:pPr>
            <a:r>
              <a:rPr lang="en-US" altLang="ko-KR" sz="1800" dirty="0"/>
              <a:t>     $ </a:t>
            </a:r>
            <a:r>
              <a:rPr lang="en-US" altLang="ko-KR" sz="1600" dirty="0">
                <a:latin typeface="Lucida Console" panose="020B0609040504020204" pitchFamily="49" charset="0"/>
              </a:rPr>
              <a:t>tar </a:t>
            </a:r>
            <a:r>
              <a:rPr lang="en-US" altLang="ko-KR" sz="1600" dirty="0" err="1">
                <a:latin typeface="Lucida Console" panose="020B0609040504020204" pitchFamily="49" charset="0"/>
              </a:rPr>
              <a:t>xzf</a:t>
            </a:r>
            <a:r>
              <a:rPr lang="en-US" altLang="ko-KR" sz="1600" dirty="0">
                <a:latin typeface="Lucida Console" panose="020B0609040504020204" pitchFamily="49" charset="0"/>
              </a:rPr>
              <a:t> spark-2.4.0-bin-hadoop-2.7.tgz</a:t>
            </a:r>
            <a:endParaRPr lang="en-US" altLang="ko-KR" sz="1400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Registering the path of Spark binaries into system path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06BFE-6657-4F8B-A62D-A2E4A822C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168" y="2492896"/>
            <a:ext cx="6410176" cy="14774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27D4D5-D7F8-434D-80F8-C05CAD2B4C21}"/>
              </a:ext>
            </a:extLst>
          </p:cNvPr>
          <p:cNvCxnSpPr/>
          <p:nvPr/>
        </p:nvCxnSpPr>
        <p:spPr bwMode="auto">
          <a:xfrm>
            <a:off x="2627784" y="3645024"/>
            <a:ext cx="1656184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1C9D30-714F-4266-B108-9BD2B8CF2F06}"/>
              </a:ext>
            </a:extLst>
          </p:cNvPr>
          <p:cNvSpPr/>
          <p:nvPr/>
        </p:nvSpPr>
        <p:spPr bwMode="auto">
          <a:xfrm>
            <a:off x="1043608" y="5013176"/>
            <a:ext cx="4968552" cy="36004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9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Getting started with spark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Setting multimode cluster spark with </a:t>
            </a:r>
            <a:r>
              <a:rPr lang="en-US" altLang="ko-KR" sz="2600" dirty="0" err="1"/>
              <a:t>hadoop</a:t>
            </a:r>
            <a:endParaRPr lang="en-US" altLang="ko-KR" sz="2600" dirty="0"/>
          </a:p>
          <a:p>
            <a:pPr lvl="1"/>
            <a:r>
              <a:rPr lang="en-US" altLang="ko-KR" sz="2200" dirty="0"/>
              <a:t>Prerequisite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Hadoop 2.7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JDK 8 or higher &amp; Scala 2.12 version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Registering the path of java and spark into system path</a:t>
            </a:r>
            <a:endParaRPr lang="en-US" altLang="ko-KR" sz="2600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Appending some lines into ‘spark-env.sh’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$ SPARK_HOME / conf / spark-env.sh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EFFB7-5276-4ACD-8463-2B1EAB02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48" y="4005064"/>
            <a:ext cx="4970016" cy="211887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52EFAA6-D2E8-454A-A4FB-6106154C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309900"/>
            <a:ext cx="757739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** Reference : http://alphagong.blogspot.com/2016/10/spark-201-install-on-hadoop-271_19.html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9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Getting started with spark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Setting multimode cluster spark with </a:t>
            </a:r>
            <a:r>
              <a:rPr lang="en-US" altLang="ko-KR" sz="2600" dirty="0" err="1"/>
              <a:t>hadoop</a:t>
            </a:r>
            <a:r>
              <a:rPr lang="en-US" altLang="ko-KR" sz="2600" dirty="0"/>
              <a:t> (Cont’d)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Appending some lines into ‘spark-</a:t>
            </a:r>
            <a:r>
              <a:rPr lang="en-US" altLang="ko-KR" sz="2200" dirty="0" err="1"/>
              <a:t>defaults.conf</a:t>
            </a:r>
            <a:r>
              <a:rPr lang="en-US" altLang="ko-KR" sz="2200" dirty="0"/>
              <a:t>’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$ SPARK_HOME / conf / spark-</a:t>
            </a:r>
            <a:r>
              <a:rPr lang="en-US" altLang="ko-KR" sz="1800" dirty="0" err="1"/>
              <a:t>defaults.conf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Creating or Modifying ‘slaves’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$ SPARK_HOME / conf / slaves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Add hostname of slaves as many slaves as user want</a:t>
            </a:r>
          </a:p>
          <a:p>
            <a:pPr marL="914400" lvl="2" indent="0">
              <a:buNone/>
            </a:pP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0A888B-ED23-46DE-ADD4-E5A5C331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81" y="2636912"/>
            <a:ext cx="4476750" cy="371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597B9-571E-4B0E-9EAA-97B4C3512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32" y="4678542"/>
            <a:ext cx="1657648" cy="83869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CFF7433-7120-439A-80FF-DF698C20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309900"/>
            <a:ext cx="757739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** Reference : http://alphagong.blogspot.com/2016/10/spark-201-install-on-hadoop-271_19.html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90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36343</TotalTime>
  <Words>2040</Words>
  <Application>Microsoft Macintosh PowerPoint</Application>
  <PresentationFormat>화면 슬라이드 쇼(4:3)</PresentationFormat>
  <Paragraphs>443</Paragraphs>
  <Slides>31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맑은 고딕</vt:lpstr>
      <vt:lpstr>Arial Unicode MS</vt:lpstr>
      <vt:lpstr>Arial</vt:lpstr>
      <vt:lpstr>Impact</vt:lpstr>
      <vt:lpstr>Lucida Console</vt:lpstr>
      <vt:lpstr>Tahoma</vt:lpstr>
      <vt:lpstr>Wingdings</vt:lpstr>
      <vt:lpstr>기본 디자인</vt:lpstr>
      <vt:lpstr>Equation</vt:lpstr>
      <vt:lpstr>ONDM</vt:lpstr>
      <vt:lpstr>Contents</vt:lpstr>
      <vt:lpstr>Introduction (1/3)</vt:lpstr>
      <vt:lpstr>Introduction (2/3)</vt:lpstr>
      <vt:lpstr>Introduction (3/3)</vt:lpstr>
      <vt:lpstr>Getting started with spark (1/5)</vt:lpstr>
      <vt:lpstr>Getting started with spark (2/5)</vt:lpstr>
      <vt:lpstr>Getting started with spark (3/5)</vt:lpstr>
      <vt:lpstr>Getting started with spark (4/5)</vt:lpstr>
      <vt:lpstr>Getting started with spark (5/5)</vt:lpstr>
      <vt:lpstr>Resilient distributed datasets (1/4)</vt:lpstr>
      <vt:lpstr>Resilient distributed datasets (2/4)</vt:lpstr>
      <vt:lpstr>Resilient distributed datasets (3/4)</vt:lpstr>
      <vt:lpstr>Resilient distributed datasets (4/4)</vt:lpstr>
      <vt:lpstr>Shared variables (1/3)</vt:lpstr>
      <vt:lpstr>Shared variables (2/3)</vt:lpstr>
      <vt:lpstr>Shared variables (3/3)</vt:lpstr>
      <vt:lpstr>Anatomy of a spark job run (1/10)</vt:lpstr>
      <vt:lpstr>Anatomy of a spark job run (2/10)</vt:lpstr>
      <vt:lpstr>Anatomy of a spark job run (3/10)</vt:lpstr>
      <vt:lpstr>Anatomy of a spark job run (4/10)</vt:lpstr>
      <vt:lpstr>Anatomy of a spark job run (5/10)</vt:lpstr>
      <vt:lpstr>Anatomy of a spark job run (6/10)</vt:lpstr>
      <vt:lpstr>Anatomy of a spark job run (7/10)</vt:lpstr>
      <vt:lpstr>Anatomy of a spark job run (8/10)</vt:lpstr>
      <vt:lpstr>Anatomy of a spark job run (9/10)</vt:lpstr>
      <vt:lpstr>Anatomy of a spark job run (10/10)</vt:lpstr>
      <vt:lpstr>Executors and cluster managers</vt:lpstr>
      <vt:lpstr>Conclusion (1/2) </vt:lpstr>
      <vt:lpstr>Conclusion (2/2) </vt:lpstr>
      <vt:lpstr>Q&amp;A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1389</cp:revision>
  <cp:lastPrinted>2019-01-15T08:21:35Z</cp:lastPrinted>
  <dcterms:created xsi:type="dcterms:W3CDTF">1601-01-01T00:00:00Z</dcterms:created>
  <dcterms:modified xsi:type="dcterms:W3CDTF">2019-02-13T08:19:34Z</dcterms:modified>
</cp:coreProperties>
</file>