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97" r:id="rId4"/>
    <p:sldId id="398" r:id="rId5"/>
    <p:sldId id="443" r:id="rId6"/>
    <p:sldId id="444" r:id="rId7"/>
    <p:sldId id="445" r:id="rId8"/>
    <p:sldId id="446" r:id="rId9"/>
    <p:sldId id="400" r:id="rId10"/>
    <p:sldId id="447" r:id="rId11"/>
    <p:sldId id="448" r:id="rId12"/>
    <p:sldId id="449" r:id="rId13"/>
    <p:sldId id="450" r:id="rId14"/>
    <p:sldId id="451" r:id="rId15"/>
    <p:sldId id="452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97" r:id="rId26"/>
    <p:sldId id="505" r:id="rId27"/>
    <p:sldId id="503" r:id="rId28"/>
    <p:sldId id="504" r:id="rId29"/>
    <p:sldId id="498" r:id="rId30"/>
    <p:sldId id="502" r:id="rId31"/>
    <p:sldId id="501" r:id="rId32"/>
    <p:sldId id="495" r:id="rId33"/>
    <p:sldId id="496" r:id="rId3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BFC5"/>
    <a:srgbClr val="0000CC"/>
    <a:srgbClr val="7F7F7F"/>
    <a:srgbClr val="5C5CB3"/>
    <a:srgbClr val="FF4B4B"/>
    <a:srgbClr val="003366"/>
    <a:srgbClr val="69EBFC"/>
    <a:srgbClr val="F4F785"/>
    <a:srgbClr val="FDFFBD"/>
    <a:srgbClr val="FF8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 autoAdjust="0"/>
    <p:restoredTop sz="72037" autoAdjust="0"/>
  </p:normalViewPr>
  <p:slideViewPr>
    <p:cSldViewPr>
      <p:cViewPr varScale="1">
        <p:scale>
          <a:sx n="91" d="100"/>
          <a:sy n="91" d="100"/>
        </p:scale>
        <p:origin x="2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076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E112647-DC31-4014-B6CC-D21A2D6EB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76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619"/>
            <a:ext cx="5680103" cy="460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4" rIns="94767" bIns="4738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125D3476-FE99-4DDC-9DD1-C88844302F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585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69919" indent="-29612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84491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58287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132084" indent="-23689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661608C-B65E-48CB-B7F4-CC4AA7119C81}" type="slidenum">
              <a:rPr lang="ko-KR" altLang="en-US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17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맵 </a:t>
            </a:r>
            <a:r>
              <a:rPr lang="ko-KR" altLang="en-US" baseline="0" dirty="0" err="1"/>
              <a:t>리듀스</a:t>
            </a:r>
            <a:r>
              <a:rPr lang="ko-KR" altLang="en-US" baseline="0" dirty="0"/>
              <a:t> 디폴트 코드를 보시면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인풋 </a:t>
            </a:r>
            <a:r>
              <a:rPr lang="ko-KR" altLang="en-US" baseline="0" dirty="0" err="1"/>
              <a:t>포멧은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텍스트인풋포멧이고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키타입은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롱라이터블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밸류타입은</a:t>
            </a:r>
            <a:r>
              <a:rPr lang="ko-KR" altLang="en-US" baseline="0" dirty="0"/>
              <a:t> 텍스트인것을 </a:t>
            </a:r>
            <a:r>
              <a:rPr lang="ko-KR" altLang="en-US" baseline="0" dirty="0" err="1"/>
              <a:t>볼수있습니다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650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이건 </a:t>
            </a:r>
            <a:r>
              <a:rPr lang="ko-KR" altLang="en-US" baseline="0" dirty="0" err="1"/>
              <a:t>매퍼코드인데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맵에서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partitioner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</a:t>
            </a:r>
            <a:r>
              <a:rPr lang="en-US" altLang="ko-KR" baseline="0" dirty="0" err="1"/>
              <a:t>Hashpartitioner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기본으로 설정합니다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파티션수와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리듀서수는</a:t>
            </a:r>
            <a:r>
              <a:rPr lang="ko-KR" altLang="en-US" baseline="0" dirty="0"/>
              <a:t> 같습니다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611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이게 </a:t>
            </a:r>
            <a:r>
              <a:rPr lang="ko-KR" altLang="en-US" sz="1200" dirty="0" err="1"/>
              <a:t>파티셔너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함수있는데</a:t>
            </a:r>
            <a:r>
              <a:rPr lang="en-US" altLang="ko-KR" sz="1200" dirty="0"/>
              <a:t>, </a:t>
            </a:r>
            <a:r>
              <a:rPr lang="ko-KR" altLang="en-US" sz="1200" dirty="0"/>
              <a:t>키의 </a:t>
            </a:r>
            <a:r>
              <a:rPr lang="ko-KR" altLang="en-US" sz="1200" dirty="0" err="1"/>
              <a:t>해시코드는</a:t>
            </a:r>
            <a:r>
              <a:rPr lang="ko-KR" altLang="en-US" sz="1200" dirty="0"/>
              <a:t> 자연수정수로 바뀌게 됩니다</a:t>
            </a:r>
            <a:r>
              <a:rPr lang="en-US" altLang="ko-KR" sz="1200" dirty="0"/>
              <a:t>.</a:t>
            </a:r>
          </a:p>
          <a:p>
            <a:r>
              <a:rPr lang="ko-KR" altLang="en-US" baseline="0" dirty="0"/>
              <a:t>파티션의 수는 모듈로 계산해서 파티션의 인덱스를 찾게 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0107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이제 </a:t>
            </a:r>
            <a:r>
              <a:rPr lang="ko-KR" altLang="en-US" baseline="0" dirty="0" err="1"/>
              <a:t>리듀서인데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단일 </a:t>
            </a:r>
            <a:r>
              <a:rPr lang="ko-KR" altLang="en-US" baseline="0" dirty="0" err="1"/>
              <a:t>리듀서는</a:t>
            </a:r>
            <a:r>
              <a:rPr lang="ko-KR" altLang="en-US" baseline="0" dirty="0"/>
              <a:t> 단일 </a:t>
            </a:r>
            <a:r>
              <a:rPr lang="ko-KR" altLang="en-US" baseline="0" dirty="0" err="1"/>
              <a:t>파티션을같고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그렇지 않은 멀티 </a:t>
            </a:r>
            <a:r>
              <a:rPr lang="ko-KR" altLang="en-US" baseline="0" dirty="0" err="1"/>
              <a:t>리듀서는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Hashpartitionaer</a:t>
            </a:r>
            <a:r>
              <a:rPr lang="ko-KR" altLang="en-US" baseline="0" dirty="0"/>
              <a:t>의 동작을 </a:t>
            </a:r>
            <a:r>
              <a:rPr lang="ko-KR" altLang="en-US" baseline="0" dirty="0" err="1"/>
              <a:t>이해하는것에</a:t>
            </a:r>
            <a:r>
              <a:rPr lang="ko-KR" altLang="en-US" baseline="0" dirty="0"/>
              <a:t> 집중합니다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키타입은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롱라이터블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벨류타입은</a:t>
            </a:r>
            <a:r>
              <a:rPr lang="ko-KR" altLang="en-US" baseline="0" dirty="0"/>
              <a:t> 텍스트 이고</a:t>
            </a:r>
            <a:r>
              <a:rPr lang="en-US" altLang="ko-KR" baseline="0" dirty="0"/>
              <a:t> Output</a:t>
            </a:r>
            <a:r>
              <a:rPr lang="ko-KR" altLang="en-US" baseline="0" dirty="0" err="1"/>
              <a:t>포멧은</a:t>
            </a:r>
            <a:r>
              <a:rPr lang="ko-KR" altLang="en-US" baseline="0" dirty="0"/>
              <a:t>  </a:t>
            </a:r>
            <a:r>
              <a:rPr lang="en-US" altLang="ko-KR" baseline="0" dirty="0" err="1"/>
              <a:t>textoutputformat</a:t>
            </a:r>
            <a:r>
              <a:rPr lang="ko-KR" altLang="en-US" baseline="0" dirty="0"/>
              <a:t>임을 </a:t>
            </a:r>
            <a:r>
              <a:rPr lang="ko-KR" altLang="en-US" baseline="0" dirty="0" err="1"/>
              <a:t>확인할수있습니다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13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맵리듀스를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처리할때</a:t>
            </a:r>
            <a:r>
              <a:rPr lang="ko-KR" altLang="en-US" baseline="0" dirty="0"/>
              <a:t> 스트리밍을 하게 되는데</a:t>
            </a:r>
            <a:endParaRPr lang="en-US" altLang="ko-KR" baseline="0" dirty="0"/>
          </a:p>
          <a:p>
            <a:r>
              <a:rPr lang="ko-KR" altLang="en-US" baseline="0" dirty="0"/>
              <a:t>스트리밍에서의 </a:t>
            </a:r>
            <a:r>
              <a:rPr lang="ko-KR" altLang="en-US" baseline="0" dirty="0" err="1"/>
              <a:t>키벨류를</a:t>
            </a:r>
            <a:r>
              <a:rPr lang="ko-KR" altLang="en-US" baseline="0" dirty="0"/>
              <a:t> 보겠습니다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키는 </a:t>
            </a:r>
            <a:r>
              <a:rPr lang="en-US" altLang="ko-KR" baseline="0" dirty="0"/>
              <a:t>line offset</a:t>
            </a:r>
            <a:r>
              <a:rPr lang="ko-KR" altLang="en-US" baseline="0" dirty="0"/>
              <a:t>이고 </a:t>
            </a:r>
            <a:r>
              <a:rPr lang="ko-KR" altLang="en-US" baseline="0" dirty="0" err="1"/>
              <a:t>벨류는</a:t>
            </a:r>
            <a:r>
              <a:rPr lang="ko-KR" altLang="en-US" baseline="0" dirty="0"/>
              <a:t> 라인이 되고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맵과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리듀스는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configurable separator</a:t>
            </a:r>
            <a:r>
              <a:rPr lang="ko-KR" altLang="en-US" baseline="0" dirty="0"/>
              <a:t>에 의해 분리됩니다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만약에 아웃풋의 </a:t>
            </a:r>
            <a:r>
              <a:rPr lang="en-US" altLang="ko-KR" baseline="0" dirty="0"/>
              <a:t>key</a:t>
            </a:r>
            <a:r>
              <a:rPr lang="ko-KR" altLang="en-US" baseline="0" dirty="0"/>
              <a:t>는 </a:t>
            </a:r>
            <a:r>
              <a:rPr lang="en-US" altLang="ko-KR" baseline="0" dirty="0" err="1"/>
              <a:t>abc</a:t>
            </a:r>
            <a:r>
              <a:rPr lang="ko-KR" altLang="en-US" baseline="0" dirty="0"/>
              <a:t>이고 </a:t>
            </a:r>
            <a:r>
              <a:rPr lang="en-US" altLang="ko-KR" baseline="0" dirty="0"/>
              <a:t>2</a:t>
            </a:r>
            <a:r>
              <a:rPr lang="ko-KR" altLang="en-US" baseline="0" dirty="0"/>
              <a:t>필드로 </a:t>
            </a:r>
            <a:r>
              <a:rPr lang="ko-KR" altLang="en-US" baseline="0" dirty="0" err="1"/>
              <a:t>만들어져야한다면</a:t>
            </a:r>
            <a:r>
              <a:rPr lang="ko-KR" altLang="en-US" baseline="0" dirty="0"/>
              <a:t> 키는 </a:t>
            </a:r>
            <a:r>
              <a:rPr lang="en-US" altLang="ko-KR" baseline="0" dirty="0"/>
              <a:t>a</a:t>
            </a:r>
            <a:r>
              <a:rPr lang="ko-KR" altLang="en-US" baseline="0" dirty="0"/>
              <a:t>와</a:t>
            </a:r>
            <a:r>
              <a:rPr lang="en-US" altLang="ko-KR" baseline="0" dirty="0"/>
              <a:t>b </a:t>
            </a:r>
            <a:r>
              <a:rPr lang="ko-KR" altLang="en-US" baseline="0" dirty="0"/>
              <a:t>그리고 </a:t>
            </a:r>
            <a:r>
              <a:rPr lang="en-US" altLang="ko-KR" baseline="0" dirty="0"/>
              <a:t>c</a:t>
            </a:r>
            <a:r>
              <a:rPr lang="ko-KR" altLang="en-US" baseline="0" dirty="0"/>
              <a:t>로 쪼개져서 </a:t>
            </a:r>
            <a:r>
              <a:rPr lang="ko-KR" altLang="en-US" baseline="0" dirty="0" err="1"/>
              <a:t>파싱됩니다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이것을 분리해주는 </a:t>
            </a:r>
            <a:r>
              <a:rPr lang="en-US" altLang="ko-KR" baseline="0" dirty="0"/>
              <a:t> separator</a:t>
            </a:r>
            <a:r>
              <a:rPr lang="ko-KR" altLang="en-US" baseline="0" dirty="0"/>
              <a:t>는 </a:t>
            </a:r>
            <a:r>
              <a:rPr lang="ko-KR" altLang="en-US" baseline="0" dirty="0" err="1"/>
              <a:t>맵과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리듀스와</a:t>
            </a:r>
            <a:r>
              <a:rPr lang="ko-KR" altLang="en-US" baseline="0" dirty="0"/>
              <a:t> 상관없이 독립적으로 정할 수 있습니다</a:t>
            </a:r>
            <a:r>
              <a:rPr lang="en-US" altLang="ko-KR" baseline="0" dirty="0"/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6057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이제 </a:t>
            </a:r>
            <a:r>
              <a:rPr lang="ko-KR" altLang="en-US" baseline="0" dirty="0" err="1"/>
              <a:t>인풋형식을</a:t>
            </a:r>
            <a:r>
              <a:rPr lang="ko-KR" altLang="en-US" baseline="0" dirty="0"/>
              <a:t> 보겠습니다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각각의 </a:t>
            </a:r>
            <a:r>
              <a:rPr lang="ko-KR" altLang="en-US" baseline="0" dirty="0" err="1"/>
              <a:t>스플리트는</a:t>
            </a:r>
            <a:r>
              <a:rPr lang="ko-KR" altLang="en-US" baseline="0" dirty="0"/>
              <a:t> 레코드로 나눠지고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 err="1"/>
              <a:t>매퍼는</a:t>
            </a:r>
            <a:r>
              <a:rPr lang="ko-KR" altLang="en-US" baseline="0" dirty="0"/>
              <a:t> 시 레코드를 </a:t>
            </a:r>
            <a:r>
              <a:rPr lang="ko-KR" altLang="en-US" baseline="0" dirty="0" err="1"/>
              <a:t>프로세스합니다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각각의 </a:t>
            </a:r>
            <a:r>
              <a:rPr lang="ko-KR" altLang="en-US" baseline="0" dirty="0" err="1"/>
              <a:t>스플리트를</a:t>
            </a:r>
            <a:r>
              <a:rPr lang="ko-KR" altLang="en-US" baseline="0" dirty="0"/>
              <a:t> 데이터를 포함하고 있지 않지만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데이터를 </a:t>
            </a:r>
            <a:r>
              <a:rPr lang="en-US" altLang="ko-KR" baseline="0" dirty="0"/>
              <a:t>reference</a:t>
            </a:r>
            <a:r>
              <a:rPr lang="ko-KR" altLang="en-US" baseline="0" dirty="0"/>
              <a:t>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가장크게</a:t>
            </a:r>
            <a:r>
              <a:rPr lang="ko-KR" altLang="en-US" baseline="0" dirty="0"/>
              <a:t> 나눠진 레코드를 첫번째로 프로세스하여 런타임을 줄입니다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8858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말한것들을</a:t>
            </a:r>
            <a:r>
              <a:rPr lang="ko-KR" altLang="en-US" baseline="0" dirty="0"/>
              <a:t> 수행하기 위해서 </a:t>
            </a:r>
            <a:r>
              <a:rPr lang="en-US" altLang="ko-KR" baseline="0" dirty="0"/>
              <a:t>run()</a:t>
            </a:r>
            <a:r>
              <a:rPr lang="ko-KR" altLang="en-US" baseline="0" dirty="0"/>
              <a:t>함수가 필요합니다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런 함수를 실행시키면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먼저 </a:t>
            </a:r>
            <a:r>
              <a:rPr lang="ko-KR" altLang="en-US" baseline="0" dirty="0" err="1"/>
              <a:t>겟스플리트가</a:t>
            </a:r>
            <a:r>
              <a:rPr lang="ko-KR" altLang="en-US" baseline="0" dirty="0"/>
              <a:t> 실행되어 </a:t>
            </a:r>
            <a:r>
              <a:rPr lang="ko-KR" altLang="en-US" baseline="0" dirty="0" err="1"/>
              <a:t>스플리트를</a:t>
            </a:r>
            <a:r>
              <a:rPr lang="ko-KR" altLang="en-US" baseline="0" dirty="0"/>
              <a:t> 계산하고 이 </a:t>
            </a:r>
            <a:r>
              <a:rPr lang="ko-KR" altLang="en-US" baseline="0" dirty="0" err="1"/>
              <a:t>스플리트드를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application master</a:t>
            </a:r>
            <a:r>
              <a:rPr lang="ko-KR" altLang="en-US" baseline="0" dirty="0"/>
              <a:t>로 보냅니다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그러면 맵 </a:t>
            </a:r>
            <a:r>
              <a:rPr lang="ko-KR" altLang="en-US" baseline="0" dirty="0" err="1"/>
              <a:t>테스크는</a:t>
            </a:r>
            <a:r>
              <a:rPr lang="ko-KR" altLang="en-US" baseline="0" dirty="0"/>
              <a:t> 그 </a:t>
            </a:r>
            <a:r>
              <a:rPr lang="ko-KR" altLang="en-US" baseline="0" dirty="0" err="1"/>
              <a:t>스플리트를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createRecordreader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통해 실행하고</a:t>
            </a:r>
            <a:r>
              <a:rPr lang="en-US" altLang="ko-KR" baseline="0" dirty="0"/>
              <a:t>, setup</a:t>
            </a:r>
            <a:r>
              <a:rPr lang="ko-KR" altLang="en-US" baseline="0" dirty="0"/>
              <a:t>함수를 실행시키면 </a:t>
            </a:r>
            <a:r>
              <a:rPr lang="en-US" altLang="ko-KR" baseline="0" dirty="0" err="1"/>
              <a:t>netkeyValue</a:t>
            </a:r>
            <a:r>
              <a:rPr lang="en-US" altLang="ko-KR" baseline="0" dirty="0"/>
              <a:t>()</a:t>
            </a:r>
            <a:r>
              <a:rPr lang="ko-KR" altLang="en-US" baseline="0" dirty="0"/>
              <a:t>가 불려지게 됩니다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Nextkeyvalue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실패할시</a:t>
            </a:r>
            <a:r>
              <a:rPr lang="ko-KR" altLang="en-US" baseline="0" dirty="0"/>
              <a:t> 맵 함수는 </a:t>
            </a:r>
            <a:r>
              <a:rPr lang="en-US" altLang="ko-KR" baseline="0" dirty="0"/>
              <a:t>cleanup</a:t>
            </a:r>
            <a:r>
              <a:rPr lang="ko-KR" altLang="en-US" baseline="0" dirty="0"/>
              <a:t>을 호출하고 끝납니다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</a:t>
            </a:r>
            <a:r>
              <a:rPr lang="ko-KR" altLang="en-US" baseline="0" dirty="0" err="1"/>
              <a:t>뤈함수는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public</a:t>
            </a:r>
            <a:r>
              <a:rPr lang="ko-KR" altLang="en-US" baseline="0" dirty="0" err="1"/>
              <a:t>으로</a:t>
            </a:r>
            <a:r>
              <a:rPr lang="ko-KR" altLang="en-US" baseline="0" dirty="0"/>
              <a:t> 되어있고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유저가 </a:t>
            </a:r>
            <a:r>
              <a:rPr lang="ko-KR" altLang="en-US" baseline="0" dirty="0" err="1"/>
              <a:t>설정할수있습니다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8867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파일인풋포멧은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인풋포멧을</a:t>
            </a:r>
            <a:r>
              <a:rPr lang="ko-KR" altLang="en-US" baseline="0" dirty="0"/>
              <a:t> </a:t>
            </a:r>
            <a:r>
              <a:rPr lang="en-US" altLang="ko-KR" baseline="0" dirty="0"/>
              <a:t>implement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이는 </a:t>
            </a:r>
            <a:r>
              <a:rPr lang="en-US" altLang="ko-KR" baseline="0" dirty="0"/>
              <a:t>define</a:t>
            </a:r>
            <a:r>
              <a:rPr lang="ko-KR" altLang="en-US" baseline="0" dirty="0"/>
              <a:t>할 장소와 </a:t>
            </a:r>
            <a:r>
              <a:rPr lang="ko-KR" altLang="en-US" baseline="0" dirty="0" err="1"/>
              <a:t>스플리트</a:t>
            </a:r>
            <a:r>
              <a:rPr lang="ko-KR" altLang="en-US" baseline="0" dirty="0"/>
              <a:t> 생성을 위함입니다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스플리트를</a:t>
            </a:r>
            <a:r>
              <a:rPr lang="ko-KR" altLang="en-US" baseline="0" dirty="0"/>
              <a:t> 레코드로 </a:t>
            </a:r>
            <a:r>
              <a:rPr lang="ko-KR" altLang="en-US" baseline="0" dirty="0" err="1"/>
              <a:t>쪼개는것은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파일인풋포멧의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subclass</a:t>
            </a:r>
            <a:r>
              <a:rPr lang="ko-KR" altLang="en-US" baseline="0" dirty="0"/>
              <a:t>가 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59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r>
              <a:rPr lang="en-US" altLang="ko-KR" baseline="0" dirty="0" err="1"/>
              <a:t>addInputPath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addinputPath</a:t>
            </a:r>
            <a:r>
              <a:rPr lang="en-US" altLang="ko-KR" baseline="0" dirty="0"/>
              <a:t> : </a:t>
            </a:r>
            <a:r>
              <a:rPr lang="ko-KR" altLang="en-US" baseline="0" dirty="0"/>
              <a:t>경로 추가하기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 </a:t>
            </a:r>
            <a:r>
              <a:rPr lang="en-US" altLang="ko-KR" baseline="0" dirty="0" err="1"/>
              <a:t>setinputpath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setinputpaths</a:t>
            </a:r>
            <a:r>
              <a:rPr lang="en-US" altLang="ko-KR" baseline="0" dirty="0"/>
              <a:t> : </a:t>
            </a:r>
            <a:r>
              <a:rPr lang="ko-KR" altLang="en-US" baseline="0" dirty="0"/>
              <a:t>한번에 전체 경로 목록 설정하기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Add set </a:t>
            </a:r>
            <a:r>
              <a:rPr lang="ko-KR" altLang="en-US" baseline="0" dirty="0"/>
              <a:t>함수는 </a:t>
            </a:r>
            <a:r>
              <a:rPr lang="en-US" altLang="ko-KR" baseline="0" dirty="0"/>
              <a:t>inclusion</a:t>
            </a:r>
            <a:r>
              <a:rPr lang="ko-KR" altLang="en-US" baseline="0" dirty="0"/>
              <a:t>만으로 파일을 </a:t>
            </a:r>
            <a:r>
              <a:rPr lang="ko-KR" altLang="en-US" baseline="0" dirty="0" err="1"/>
              <a:t>지정할수</a:t>
            </a:r>
            <a:r>
              <a:rPr lang="ko-KR" altLang="en-US" baseline="0" dirty="0"/>
              <a:t>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863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/>
              <a:t>setInputPathFilter</a:t>
            </a:r>
            <a:r>
              <a:rPr lang="en-US" altLang="ko-KR" baseline="0" dirty="0"/>
              <a:t>()</a:t>
            </a:r>
            <a:r>
              <a:rPr lang="ko-KR" altLang="en-US" baseline="0" dirty="0"/>
              <a:t>는 필터를 설정함으로서 특정 파일을 제외시켜주는데</a:t>
            </a:r>
            <a:endParaRPr lang="en-US" altLang="ko-KR" baseline="0" dirty="0"/>
          </a:p>
          <a:p>
            <a:r>
              <a:rPr lang="ko-KR" altLang="en-US" baseline="0" dirty="0"/>
              <a:t>필터를 설정하지 않더라도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숨김파일은</a:t>
            </a:r>
            <a:r>
              <a:rPr lang="ko-KR" altLang="en-US" baseline="0" dirty="0"/>
              <a:t> 제외해주는 </a:t>
            </a:r>
            <a:r>
              <a:rPr lang="ko-KR" altLang="en-US" baseline="0" dirty="0" err="1"/>
              <a:t>기본필터를</a:t>
            </a:r>
            <a:r>
              <a:rPr lang="ko-KR" altLang="en-US" baseline="0" dirty="0"/>
              <a:t> 사용하게 되어있습니다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08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/>
              <a:t>인트로덕션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맵리듀스타입</a:t>
            </a:r>
            <a:r>
              <a:rPr lang="en-US" altLang="ko-KR" dirty="0"/>
              <a:t>, </a:t>
            </a:r>
            <a:r>
              <a:rPr lang="ko-KR" altLang="en-US" dirty="0" err="1"/>
              <a:t>인풋타입</a:t>
            </a:r>
            <a:r>
              <a:rPr lang="ko-KR" altLang="en-US" dirty="0"/>
              <a:t> 순으로 발표를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25D3476-FE99-4DDC-9DD1-C88844302F81}" type="slidenum">
              <a:rPr lang="en-US" altLang="en-US"/>
              <a:pPr>
                <a:defRPr lang="ko-KR"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369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이제 주어진 </a:t>
            </a:r>
            <a:r>
              <a:rPr lang="ko-KR" altLang="en-US" baseline="0" dirty="0" err="1"/>
              <a:t>파일셋으로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Fileinputformat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split</a:t>
            </a:r>
            <a:r>
              <a:rPr lang="ko-KR" altLang="en-US" baseline="0" dirty="0"/>
              <a:t>로 어떻게 바뀌는지 살펴보겠습니다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챕터 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에서 말했듯이 </a:t>
            </a:r>
            <a:r>
              <a:rPr lang="en-US" altLang="ko-KR" baseline="0" dirty="0"/>
              <a:t>split</a:t>
            </a:r>
            <a:r>
              <a:rPr lang="ko-KR" altLang="en-US" baseline="0" dirty="0"/>
              <a:t>사이즈는 </a:t>
            </a:r>
            <a:r>
              <a:rPr lang="en-US" altLang="ko-KR" baseline="0" dirty="0"/>
              <a:t>HDFS</a:t>
            </a:r>
            <a:r>
              <a:rPr lang="ko-KR" altLang="en-US" baseline="0" dirty="0" err="1"/>
              <a:t>블럭</a:t>
            </a:r>
            <a:r>
              <a:rPr lang="ko-KR" altLang="en-US" baseline="0" dirty="0"/>
              <a:t> 크기를 따릅니다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그리고 </a:t>
            </a:r>
            <a:r>
              <a:rPr lang="ko-KR" altLang="en-US" baseline="0" dirty="0" err="1"/>
              <a:t>이것는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하둡설정으로부터</a:t>
            </a:r>
            <a:r>
              <a:rPr lang="ko-KR" altLang="en-US" baseline="0" dirty="0"/>
              <a:t> 값을 </a:t>
            </a:r>
            <a:r>
              <a:rPr lang="ko-KR" altLang="en-US" baseline="0" dirty="0" err="1"/>
              <a:t>조절할수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최소 </a:t>
            </a:r>
            <a:r>
              <a:rPr lang="en-US" altLang="ko-KR" baseline="0" dirty="0"/>
              <a:t>split</a:t>
            </a:r>
            <a:r>
              <a:rPr lang="ko-KR" altLang="en-US" baseline="0" dirty="0"/>
              <a:t>사이즈는 </a:t>
            </a:r>
            <a:r>
              <a:rPr lang="en-US" altLang="ko-KR" baseline="0" dirty="0"/>
              <a:t>1</a:t>
            </a:r>
            <a:r>
              <a:rPr lang="ko-KR" altLang="en-US" baseline="0" dirty="0"/>
              <a:t>바이트이고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더 낮은 값을 가지게 되는 경우도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또한 어플리케이션에서 최소 </a:t>
            </a:r>
            <a:r>
              <a:rPr lang="ko-KR" altLang="en-US" baseline="0" dirty="0" err="1"/>
              <a:t>스플리트</a:t>
            </a:r>
            <a:r>
              <a:rPr lang="ko-KR" altLang="en-US" baseline="0" dirty="0"/>
              <a:t> 사이즈를 </a:t>
            </a:r>
            <a:r>
              <a:rPr lang="ko-KR" altLang="en-US" baseline="0" dirty="0" err="1"/>
              <a:t>정할수</a:t>
            </a:r>
            <a:r>
              <a:rPr lang="ko-KR" altLang="en-US" baseline="0" dirty="0"/>
              <a:t> 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만약에 </a:t>
            </a:r>
            <a:r>
              <a:rPr lang="ko-KR" altLang="en-US" baseline="0" dirty="0" err="1"/>
              <a:t>블럭</a:t>
            </a:r>
            <a:r>
              <a:rPr lang="ko-KR" altLang="en-US" baseline="0" dirty="0"/>
              <a:t> 사이즈보다 크게 설정하게 된다면 </a:t>
            </a:r>
            <a:r>
              <a:rPr lang="ko-KR" altLang="en-US" baseline="0" dirty="0" err="1"/>
              <a:t>스플리트가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블럭보다</a:t>
            </a:r>
            <a:r>
              <a:rPr lang="ko-KR" altLang="en-US" baseline="0" dirty="0"/>
              <a:t> 커지게 되어</a:t>
            </a:r>
            <a:endParaRPr lang="en-US" altLang="ko-KR" baseline="0" dirty="0"/>
          </a:p>
          <a:p>
            <a:r>
              <a:rPr lang="ko-KR" altLang="en-US" baseline="0" dirty="0"/>
              <a:t>로컬에 저장되지 않는 </a:t>
            </a:r>
            <a:r>
              <a:rPr lang="ko-KR" altLang="en-US" baseline="0" dirty="0" err="1"/>
              <a:t>블럭의</a:t>
            </a:r>
            <a:r>
              <a:rPr lang="ko-KR" altLang="en-US" baseline="0" dirty="0"/>
              <a:t> 개수가 늘어나게 되는 문제가 발생합니다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따라서 이 공식에 의해 </a:t>
            </a:r>
            <a:r>
              <a:rPr lang="ko-KR" altLang="en-US" baseline="0" dirty="0" err="1"/>
              <a:t>스플리트의</a:t>
            </a:r>
            <a:r>
              <a:rPr lang="ko-KR" altLang="en-US" baseline="0" dirty="0"/>
              <a:t> 크기를 정해줍니다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424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하둡은</a:t>
            </a:r>
            <a:r>
              <a:rPr lang="ko-KR" altLang="en-US" baseline="0" dirty="0"/>
              <a:t> 큰 파일이 적게 있는 것에서 반대인경우에서보다 잘 작동합니다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작은사이즈의 파일이 </a:t>
            </a:r>
            <a:r>
              <a:rPr lang="ko-KR" altLang="en-US" baseline="0" dirty="0" err="1"/>
              <a:t>여러개</a:t>
            </a:r>
            <a:r>
              <a:rPr lang="ko-KR" altLang="en-US" baseline="0" dirty="0"/>
              <a:t> 있을 경우에는 각각의 맵 작업은 작은 인풋만 처리하고 많은 </a:t>
            </a:r>
            <a:r>
              <a:rPr lang="ko-KR" altLang="en-US" baseline="0" dirty="0" err="1"/>
              <a:t>맵작업을</a:t>
            </a:r>
            <a:r>
              <a:rPr lang="ko-KR" altLang="en-US" baseline="0" dirty="0"/>
              <a:t> 하기 때문에 결과적으로 오버헤드를 </a:t>
            </a:r>
            <a:r>
              <a:rPr lang="ko-KR" altLang="en-US" baseline="0" dirty="0" err="1"/>
              <a:t>일으키기때문입니다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이를 완화시키기위해 </a:t>
            </a:r>
            <a:r>
              <a:rPr lang="en-US" altLang="ko-KR" baseline="0" dirty="0" err="1"/>
              <a:t>CombineFileInputFormat</a:t>
            </a:r>
            <a:r>
              <a:rPr lang="ko-KR" altLang="en-US" baseline="0" dirty="0"/>
              <a:t>을 사용하는데 이는 동일한 </a:t>
            </a:r>
            <a:r>
              <a:rPr lang="ko-KR" altLang="en-US" baseline="0" dirty="0" err="1"/>
              <a:t>스플리트에</a:t>
            </a:r>
            <a:r>
              <a:rPr lang="ko-KR" altLang="en-US" baseline="0" dirty="0"/>
              <a:t> 배치하기 위해 노드와 </a:t>
            </a:r>
            <a:r>
              <a:rPr lang="en-US" altLang="ko-KR" baseline="0" dirty="0"/>
              <a:t>locality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고려하기 때문입니다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375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하지만 </a:t>
            </a:r>
            <a:r>
              <a:rPr lang="en-US" altLang="ko-KR" baseline="0" dirty="0"/>
              <a:t>HDFS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저장할때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네임노드의</a:t>
            </a:r>
            <a:r>
              <a:rPr lang="ko-KR" altLang="en-US" baseline="0" dirty="0"/>
              <a:t> 메모리가 낭비되고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맵 </a:t>
            </a:r>
            <a:r>
              <a:rPr lang="ko-KR" altLang="en-US" baseline="0" dirty="0" err="1"/>
              <a:t>리듀스</a:t>
            </a:r>
            <a:r>
              <a:rPr lang="ko-KR" altLang="en-US" baseline="0" dirty="0"/>
              <a:t> 자체가 클러스터의 전송속도에 </a:t>
            </a:r>
            <a:r>
              <a:rPr lang="ko-KR" altLang="en-US" baseline="0" dirty="0" err="1"/>
              <a:t>맞출수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있을때</a:t>
            </a:r>
            <a:r>
              <a:rPr lang="ko-KR" altLang="en-US" baseline="0" dirty="0"/>
              <a:t> 제일 잘 작동하기 때문에 작은 파일이 많이 </a:t>
            </a:r>
            <a:r>
              <a:rPr lang="ko-KR" altLang="en-US" baseline="0" dirty="0" err="1"/>
              <a:t>있는것을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지양하는것이</a:t>
            </a:r>
            <a:r>
              <a:rPr lang="ko-KR" altLang="en-US" baseline="0" dirty="0"/>
              <a:t> 좋다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778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지금까지 계속 </a:t>
            </a:r>
            <a:r>
              <a:rPr lang="ko-KR" altLang="en-US" baseline="0" dirty="0" err="1"/>
              <a:t>쪼개는것만</a:t>
            </a:r>
            <a:r>
              <a:rPr lang="ko-KR" altLang="en-US" baseline="0" dirty="0"/>
              <a:t> 살펴봤는데</a:t>
            </a:r>
            <a:endParaRPr lang="en-US" altLang="ko-KR" baseline="0" dirty="0"/>
          </a:p>
          <a:p>
            <a:r>
              <a:rPr lang="ko-KR" altLang="en-US" baseline="0" dirty="0"/>
              <a:t>어떤 어플리케이션은 파일을 </a:t>
            </a:r>
            <a:r>
              <a:rPr lang="ko-KR" altLang="en-US" baseline="0" dirty="0" err="1"/>
              <a:t>안쪼개려</a:t>
            </a:r>
            <a:r>
              <a:rPr lang="ko-KR" altLang="en-US" baseline="0" dirty="0"/>
              <a:t>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왜냐하면 단일 </a:t>
            </a:r>
            <a:r>
              <a:rPr lang="ko-KR" altLang="en-US" baseline="0" dirty="0" err="1"/>
              <a:t>매퍼가</a:t>
            </a:r>
            <a:r>
              <a:rPr lang="ko-KR" altLang="en-US" baseline="0" dirty="0"/>
              <a:t> 각각의 입력 파일을 </a:t>
            </a:r>
            <a:r>
              <a:rPr lang="ko-KR" altLang="en-US" baseline="0" dirty="0" err="1"/>
              <a:t>분할해서가</a:t>
            </a:r>
            <a:r>
              <a:rPr lang="ko-KR" altLang="en-US" baseline="0" dirty="0"/>
              <a:t> 아닌 전체적으로 처리하고 싶기 때문입니다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하나는 </a:t>
            </a:r>
            <a:r>
              <a:rPr lang="ko-KR" altLang="ko-KR" dirty="0"/>
              <a:t>시스템의 가장 큰 파일보다</a:t>
            </a:r>
            <a:r>
              <a:rPr lang="ko-KR" altLang="en-US" dirty="0"/>
              <a:t> 더 </a:t>
            </a:r>
            <a:r>
              <a:rPr lang="ko-KR" altLang="ko-KR" dirty="0"/>
              <a:t>큰 최소 </a:t>
            </a:r>
            <a:r>
              <a:rPr lang="en-US" altLang="ko-KR" dirty="0"/>
              <a:t>split</a:t>
            </a:r>
            <a:r>
              <a:rPr lang="ko-KR" altLang="ko-KR" dirty="0"/>
              <a:t> 크기를 늘리는 </a:t>
            </a:r>
            <a:r>
              <a:rPr lang="ko-KR" altLang="en-US" dirty="0"/>
              <a:t>것이고</a:t>
            </a:r>
            <a:r>
              <a:rPr lang="en-US" altLang="ko-KR" dirty="0"/>
              <a:t>, </a:t>
            </a:r>
            <a:r>
              <a:rPr lang="ko-KR" altLang="en-US" dirty="0"/>
              <a:t>다른 하나는</a:t>
            </a:r>
            <a:r>
              <a:rPr lang="en-US" altLang="ko-KR" dirty="0"/>
              <a:t> </a:t>
            </a:r>
            <a:r>
              <a:rPr lang="ko-KR" altLang="en-US" dirty="0" err="1"/>
              <a:t>파일인풋</a:t>
            </a:r>
            <a:r>
              <a:rPr lang="ko-KR" altLang="en-US" dirty="0"/>
              <a:t> </a:t>
            </a:r>
            <a:r>
              <a:rPr lang="ko-KR" altLang="en-US" dirty="0" err="1"/>
              <a:t>포멧의</a:t>
            </a:r>
            <a:r>
              <a:rPr lang="ko-KR" altLang="en-US" dirty="0"/>
              <a:t> 하위클래스를 </a:t>
            </a:r>
            <a:r>
              <a:rPr lang="ko-KR" altLang="en-US" dirty="0" err="1"/>
              <a:t>상속하는것입니다</a:t>
            </a:r>
            <a:r>
              <a:rPr lang="en-US" altLang="ko-KR" dirty="0"/>
              <a:t>.</a:t>
            </a:r>
          </a:p>
          <a:p>
            <a:r>
              <a:rPr lang="ko-KR" altLang="en-US" baseline="0" dirty="0"/>
              <a:t>이렇게 상속받아서 </a:t>
            </a:r>
            <a:r>
              <a:rPr lang="en-US" altLang="ko-KR" baseline="0" dirty="0" err="1"/>
              <a:t>isplitable</a:t>
            </a:r>
            <a:r>
              <a:rPr lang="ko-KR" altLang="en-US" baseline="0" dirty="0"/>
              <a:t>함수의 </a:t>
            </a:r>
            <a:r>
              <a:rPr lang="ko-KR" altLang="en-US" baseline="0" dirty="0" err="1"/>
              <a:t>리턴값을</a:t>
            </a:r>
            <a:r>
              <a:rPr lang="ko-KR" altLang="en-US" baseline="0" dirty="0"/>
              <a:t> </a:t>
            </a:r>
            <a:r>
              <a:rPr lang="en-US" altLang="ko-KR" baseline="0" dirty="0"/>
              <a:t>false</a:t>
            </a:r>
            <a:r>
              <a:rPr lang="ko-KR" altLang="en-US" baseline="0" dirty="0"/>
              <a:t>로 해두면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쪼개지 말아달라는 뜻이 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2711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또한 </a:t>
            </a:r>
            <a:r>
              <a:rPr lang="ko-KR" altLang="en-US" sz="1200" dirty="0" err="1"/>
              <a:t>매퍼</a:t>
            </a:r>
            <a:r>
              <a:rPr lang="ko-KR" altLang="en-US" sz="1200" dirty="0"/>
              <a:t> 안에서 </a:t>
            </a:r>
            <a:r>
              <a:rPr lang="ko-KR" altLang="en-US" sz="1200" dirty="0" err="1"/>
              <a:t>파일정보를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찾고싶을때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 err="1"/>
              <a:t>매퍼중에</a:t>
            </a:r>
            <a:r>
              <a:rPr lang="ko-KR" altLang="en-US" sz="1200" dirty="0"/>
              <a:t> </a:t>
            </a:r>
            <a:r>
              <a:rPr lang="en-US" altLang="ko-KR" sz="1200" dirty="0"/>
              <a:t>input split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프로세싱하는 </a:t>
            </a:r>
            <a:r>
              <a:rPr lang="ko-KR" altLang="en-US" sz="1200" dirty="0" err="1"/>
              <a:t>매퍼는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getInputsplit</a:t>
            </a:r>
            <a:r>
              <a:rPr lang="en-US" altLang="ko-KR" sz="1200" dirty="0"/>
              <a:t>()</a:t>
            </a:r>
            <a:r>
              <a:rPr lang="ko-KR" altLang="en-US" sz="1200" dirty="0"/>
              <a:t>함수를 사용하여 </a:t>
            </a:r>
            <a:r>
              <a:rPr lang="ko-KR" altLang="en-US" sz="1200" dirty="0" err="1"/>
              <a:t>스플리트의</a:t>
            </a:r>
            <a:r>
              <a:rPr lang="ko-KR" altLang="en-US" sz="1200" dirty="0"/>
              <a:t> 정보를 </a:t>
            </a:r>
            <a:r>
              <a:rPr lang="ko-KR" altLang="en-US" sz="1200" dirty="0" err="1"/>
              <a:t>찾을수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  <a:endParaRPr lang="en" altLang="ko-KR" sz="1200" dirty="0"/>
          </a:p>
          <a:p>
            <a:r>
              <a:rPr lang="ko-KR" altLang="en-US" dirty="0"/>
              <a:t>다음은 </a:t>
            </a:r>
            <a:r>
              <a:rPr lang="ko-KR" altLang="en-US" dirty="0" err="1"/>
              <a:t>스플리트</a:t>
            </a:r>
            <a:r>
              <a:rPr lang="ko-KR" altLang="ko-KR" dirty="0"/>
              <a:t> 파일 이름에 액세스해야 할 때 </a:t>
            </a:r>
            <a:r>
              <a:rPr lang="ko-KR" altLang="ko-KR" dirty="0" err="1"/>
              <a:t>FileSplit을</a:t>
            </a:r>
            <a:r>
              <a:rPr lang="ko-KR" altLang="ko-KR" dirty="0"/>
              <a:t> 사용하는 방법을 살펴 보겠습니다.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5861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999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831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853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5728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645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오늘 배울 내용은 인풋과 아웃풋이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의 페어 형태임을 코드로 통해 알아 볼 것이며</a:t>
            </a:r>
            <a:endParaRPr kumimoji="1" lang="en-US" altLang="ko-KR" dirty="0"/>
          </a:p>
          <a:p>
            <a:r>
              <a:rPr kumimoji="1" lang="ko-KR" altLang="en-US" dirty="0"/>
              <a:t>궁극적으로 챕터 </a:t>
            </a:r>
            <a:r>
              <a:rPr kumimoji="1" lang="en-US" altLang="ko-KR" dirty="0"/>
              <a:t>8</a:t>
            </a:r>
            <a:r>
              <a:rPr kumimoji="1" lang="ko-KR" altLang="en-US" dirty="0"/>
              <a:t>에서는 </a:t>
            </a:r>
            <a:r>
              <a:rPr kumimoji="1" lang="ko-KR" altLang="en-US" dirty="0" err="1"/>
              <a:t>맵리듀스</a:t>
            </a:r>
            <a:r>
              <a:rPr kumimoji="1" lang="ko-KR" altLang="en-US" dirty="0"/>
              <a:t> 모델의 디테일을 알아볼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4307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05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31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맵과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리듀스</a:t>
            </a:r>
            <a:r>
              <a:rPr lang="ko-KR" altLang="en-US" baseline="0" dirty="0"/>
              <a:t> 함수의 일반적인 폼은 </a:t>
            </a:r>
            <a:r>
              <a:rPr lang="ko-KR" altLang="en-US" baseline="0" dirty="0" err="1"/>
              <a:t>맵에</a:t>
            </a:r>
            <a:r>
              <a:rPr lang="ko-KR" altLang="en-US" baseline="0" dirty="0"/>
              <a:t> 인풋으로  키</a:t>
            </a:r>
            <a:r>
              <a:rPr lang="en-US" altLang="ko-KR" baseline="0" dirty="0"/>
              <a:t>,</a:t>
            </a:r>
            <a:r>
              <a:rPr lang="ko-KR" altLang="en-US" baseline="0" dirty="0" err="1"/>
              <a:t>벨류가</a:t>
            </a:r>
            <a:r>
              <a:rPr lang="ko-KR" altLang="en-US" baseline="0" dirty="0"/>
              <a:t> 들어가면 아웃풋으로 키</a:t>
            </a:r>
            <a:r>
              <a:rPr lang="en-US" altLang="ko-KR" baseline="0" dirty="0"/>
              <a:t>,</a:t>
            </a:r>
            <a:r>
              <a:rPr lang="ko-KR" altLang="en-US" baseline="0" dirty="0" err="1"/>
              <a:t>벨류</a:t>
            </a:r>
            <a:r>
              <a:rPr lang="ko-KR" altLang="en-US" baseline="0" dirty="0"/>
              <a:t> 리스트가 나오고 </a:t>
            </a:r>
            <a:endParaRPr lang="en-US" altLang="ko-KR" baseline="0" dirty="0"/>
          </a:p>
          <a:p>
            <a:r>
              <a:rPr lang="ko-KR" altLang="en-US" baseline="0" dirty="0"/>
              <a:t>리듀스에서는 그 키 </a:t>
            </a:r>
            <a:r>
              <a:rPr lang="ko-KR" altLang="en-US" baseline="0" dirty="0" err="1"/>
              <a:t>벨류를</a:t>
            </a:r>
            <a:r>
              <a:rPr lang="ko-KR" altLang="en-US" baseline="0" dirty="0"/>
              <a:t> 넣고 결과가 다시 리스트 형식으로 나오게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맵 인풋은 맵 아웃풋과 다르고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맵 아웃풋은 </a:t>
            </a:r>
            <a:r>
              <a:rPr lang="ko-KR" altLang="en-US" baseline="0" dirty="0" err="1"/>
              <a:t>리듀스</a:t>
            </a:r>
            <a:r>
              <a:rPr lang="ko-KR" altLang="en-US" baseline="0" dirty="0"/>
              <a:t> 인풋과 같습니다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58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위에서 키와 </a:t>
            </a:r>
            <a:r>
              <a:rPr lang="ko-KR" altLang="en-US" baseline="0" dirty="0" err="1"/>
              <a:t>벨류의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페어다라고</a:t>
            </a:r>
            <a:r>
              <a:rPr lang="ko-KR" altLang="en-US" baseline="0" dirty="0"/>
              <a:t> 언급했는데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코드와 함께 보면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매퍼와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리듀서에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keyinvaluein,keyout,valueout</a:t>
            </a:r>
            <a:r>
              <a:rPr lang="ko-KR" altLang="en-US" baseline="0" dirty="0"/>
              <a:t>같이 </a:t>
            </a:r>
            <a:r>
              <a:rPr lang="en-US" altLang="ko-KR" baseline="0" dirty="0"/>
              <a:t>key-value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짝이되어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나오는형식을</a:t>
            </a:r>
            <a:r>
              <a:rPr lang="ko-KR" altLang="en-US" baseline="0" dirty="0"/>
              <a:t> 볼 수가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64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이제 </a:t>
            </a:r>
            <a:r>
              <a:rPr lang="ko-KR" altLang="en-US" baseline="0" dirty="0" err="1"/>
              <a:t>컴바이너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함수을</a:t>
            </a:r>
            <a:r>
              <a:rPr lang="ko-KR" altLang="en-US" baseline="0" dirty="0"/>
              <a:t> 보겠습니다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리듀서랑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다른점이</a:t>
            </a:r>
            <a:r>
              <a:rPr lang="ko-KR" altLang="en-US" baseline="0" dirty="0"/>
              <a:t> 있다면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컴바이너의</a:t>
            </a:r>
            <a:r>
              <a:rPr lang="ko-KR" altLang="en-US" baseline="0" dirty="0"/>
              <a:t> 아웃풋은 </a:t>
            </a:r>
            <a:r>
              <a:rPr lang="ko-KR" altLang="en-US" baseline="0" dirty="0" err="1"/>
              <a:t>중간값이라는</a:t>
            </a:r>
            <a:r>
              <a:rPr lang="ko-KR" altLang="en-US" baseline="0" dirty="0"/>
              <a:t> 점입니다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사실을 제외하면 </a:t>
            </a:r>
            <a:r>
              <a:rPr lang="ko-KR" altLang="en-US" baseline="0" dirty="0" err="1"/>
              <a:t>리듀스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함수랑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다른것을</a:t>
            </a:r>
            <a:r>
              <a:rPr lang="ko-KR" altLang="en-US" baseline="0" dirty="0"/>
              <a:t> 없습니다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1819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예전에 </a:t>
            </a:r>
            <a:r>
              <a:rPr lang="ko-KR" altLang="en-US" baseline="0" dirty="0" err="1"/>
              <a:t>리듀스가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여러개이면</a:t>
            </a:r>
            <a:r>
              <a:rPr lang="ko-KR" altLang="en-US" baseline="0" dirty="0"/>
              <a:t> 파티션 작업을 하고 </a:t>
            </a:r>
            <a:r>
              <a:rPr lang="ko-KR" altLang="en-US" baseline="0" dirty="0" err="1"/>
              <a:t>셔플을</a:t>
            </a:r>
            <a:r>
              <a:rPr lang="ko-KR" altLang="en-US" baseline="0" dirty="0"/>
              <a:t> 통해 </a:t>
            </a:r>
            <a:r>
              <a:rPr lang="ko-KR" altLang="en-US" baseline="0" dirty="0" err="1"/>
              <a:t>리듀스에게</a:t>
            </a:r>
            <a:r>
              <a:rPr lang="ko-KR" altLang="en-US" baseline="0" dirty="0"/>
              <a:t> 배치한다고 했었는데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파티션 함수는 다음과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중간 키 </a:t>
            </a:r>
            <a:r>
              <a:rPr lang="ko-KR" altLang="en-US" baseline="0" dirty="0" err="1"/>
              <a:t>벨류를</a:t>
            </a:r>
            <a:r>
              <a:rPr lang="ko-KR" altLang="en-US" baseline="0" dirty="0"/>
              <a:t> 정수 인덱스로 변환해줍니다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835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하지만 중간 출력과 </a:t>
            </a:r>
            <a:r>
              <a:rPr lang="ko-KR" altLang="en-US" baseline="0" dirty="0" err="1"/>
              <a:t>최종출력</a:t>
            </a:r>
            <a:r>
              <a:rPr lang="ko-KR" altLang="en-US" baseline="0" dirty="0"/>
              <a:t> 타입을 위한 함수가 존재하지 않을 수도 있기 때문에 </a:t>
            </a:r>
            <a:endParaRPr lang="en-US" altLang="ko-KR" baseline="0" dirty="0"/>
          </a:p>
          <a:p>
            <a:r>
              <a:rPr lang="ko-KR" altLang="en-US" baseline="0" dirty="0" err="1"/>
              <a:t>매퍼와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리듀서를</a:t>
            </a:r>
            <a:r>
              <a:rPr lang="ko-KR" altLang="en-US" baseline="0" dirty="0"/>
              <a:t> 조합해서 타입을 </a:t>
            </a:r>
            <a:r>
              <a:rPr lang="ko-KR" altLang="en-US" baseline="0" dirty="0" err="1"/>
              <a:t>결정할수가</a:t>
            </a:r>
            <a:r>
              <a:rPr lang="ko-KR" altLang="en-US" baseline="0" dirty="0"/>
              <a:t> 없습니다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왜냐하면 타입 충돌때문인데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이는 </a:t>
            </a:r>
            <a:r>
              <a:rPr lang="en-US" altLang="ko-KR" baseline="0" dirty="0"/>
              <a:t> </a:t>
            </a:r>
            <a:r>
              <a:rPr lang="ko-KR" altLang="en-US" baseline="0" dirty="0"/>
              <a:t>작은 데이터를 미리 테스트해서 </a:t>
            </a:r>
            <a:r>
              <a:rPr lang="ko-KR" altLang="en-US" baseline="0" dirty="0" err="1"/>
              <a:t>호완문제를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수정할수있습니다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22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지금까지 </a:t>
            </a:r>
            <a:r>
              <a:rPr lang="ko-KR" altLang="en-US" baseline="0" dirty="0" err="1"/>
              <a:t>맵리듀스</a:t>
            </a:r>
            <a:r>
              <a:rPr lang="ko-KR" altLang="en-US" baseline="0" dirty="0"/>
              <a:t> 타입에 대해 알아봤다면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맵리듀스의</a:t>
            </a:r>
            <a:r>
              <a:rPr lang="ko-KR" altLang="en-US" baseline="0" dirty="0"/>
              <a:t> 디폴트는 어떻게 되어있는지 보겠습니다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만약에 </a:t>
            </a:r>
            <a:r>
              <a:rPr lang="ko-KR" altLang="en-US" baseline="0" dirty="0" err="1"/>
              <a:t>맵리듀스를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매퍼나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리듀서</a:t>
            </a:r>
            <a:r>
              <a:rPr lang="ko-KR" altLang="en-US" baseline="0" dirty="0"/>
              <a:t> 없이 인풋 아웃풋 경로만 정해준다면 </a:t>
            </a:r>
            <a:endParaRPr lang="en-US" altLang="ko-KR" baseline="0" dirty="0"/>
          </a:p>
          <a:p>
            <a:r>
              <a:rPr lang="ko-KR" altLang="en-US" baseline="0" dirty="0" err="1"/>
              <a:t>실행했을때</a:t>
            </a:r>
            <a:r>
              <a:rPr lang="ko-KR" altLang="en-US" baseline="0" dirty="0"/>
              <a:t> 정수와 여기 화살표 탭 문자와 데이터로 출력이 되게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굉장히 복잡해보이지만 </a:t>
            </a:r>
            <a:r>
              <a:rPr lang="ko-KR" altLang="en-US" baseline="0" dirty="0" err="1"/>
              <a:t>하둡이</a:t>
            </a:r>
            <a:r>
              <a:rPr lang="ko-KR" altLang="en-US" baseline="0" dirty="0"/>
              <a:t> 동작하기 편한 형태로 </a:t>
            </a:r>
            <a:r>
              <a:rPr lang="ko-KR" altLang="en-US" baseline="0" dirty="0" err="1"/>
              <a:t>출력해준것입니다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D3476-FE99-4DDC-9DD1-C88844302F81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646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anyangU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36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5364163" y="6545263"/>
            <a:ext cx="3744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</a:rPr>
              <a:t>                                                       </a:t>
            </a:r>
            <a:fld id="{A494729D-3B17-4BE8-89AA-275B860E64D6}" type="slidenum">
              <a:rPr lang="en-US" altLang="ko-KR" sz="1400" b="1" smtClean="0">
                <a:solidFill>
                  <a:schemeClr val="bg1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chemeClr val="bg1"/>
              </a:solidFill>
              <a:latin typeface="굴림" panose="020B0600000101010101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814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496" y="28575"/>
            <a:ext cx="2019300" cy="1457325"/>
          </a:xfrm>
          <a:prstGeom prst="rect">
            <a:avLst/>
          </a:prstGeom>
        </p:spPr>
      </p:pic>
      <p:sp>
        <p:nvSpPr>
          <p:cNvPr id="7" name="순서도: 수동 입력 6"/>
          <p:cNvSpPr/>
          <p:nvPr userDrawn="1"/>
        </p:nvSpPr>
        <p:spPr bwMode="auto">
          <a:xfrm>
            <a:off x="-10059" y="3642003"/>
            <a:ext cx="9154059" cy="1806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8000"/>
              <a:gd name="connsiteX1" fmla="*/ 9991 w 10000"/>
              <a:gd name="connsiteY1" fmla="*/ 6589 h 8000"/>
              <a:gd name="connsiteX2" fmla="*/ 10000 w 10000"/>
              <a:gd name="connsiteY2" fmla="*/ 8000 h 8000"/>
              <a:gd name="connsiteX3" fmla="*/ 0 w 10000"/>
              <a:gd name="connsiteY3" fmla="*/ 8000 h 8000"/>
              <a:gd name="connsiteX4" fmla="*/ 0 w 10000"/>
              <a:gd name="connsiteY4" fmla="*/ 0 h 8000"/>
              <a:gd name="connsiteX0" fmla="*/ 0 w 10000"/>
              <a:gd name="connsiteY0" fmla="*/ 0 h 2619"/>
              <a:gd name="connsiteX1" fmla="*/ 9991 w 10000"/>
              <a:gd name="connsiteY1" fmla="*/ 855 h 2619"/>
              <a:gd name="connsiteX2" fmla="*/ 10000 w 10000"/>
              <a:gd name="connsiteY2" fmla="*/ 2619 h 2619"/>
              <a:gd name="connsiteX3" fmla="*/ 0 w 10000"/>
              <a:gd name="connsiteY3" fmla="*/ 2619 h 2619"/>
              <a:gd name="connsiteX4" fmla="*/ 0 w 10000"/>
              <a:gd name="connsiteY4" fmla="*/ 0 h 2619"/>
              <a:gd name="connsiteX0" fmla="*/ 0 w 10000"/>
              <a:gd name="connsiteY0" fmla="*/ 0 h 10000"/>
              <a:gd name="connsiteX1" fmla="*/ 10000 w 10000"/>
              <a:gd name="connsiteY1" fmla="*/ 9244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8719"/>
              <a:gd name="connsiteX1" fmla="*/ 10000 w 10000"/>
              <a:gd name="connsiteY1" fmla="*/ 7963 h 8719"/>
              <a:gd name="connsiteX2" fmla="*/ 10000 w 10000"/>
              <a:gd name="connsiteY2" fmla="*/ 8719 h 8719"/>
              <a:gd name="connsiteX3" fmla="*/ 0 w 10000"/>
              <a:gd name="connsiteY3" fmla="*/ 8719 h 8719"/>
              <a:gd name="connsiteX4" fmla="*/ 0 w 10000"/>
              <a:gd name="connsiteY4" fmla="*/ 0 h 8719"/>
              <a:gd name="connsiteX0" fmla="*/ 0 w 10000"/>
              <a:gd name="connsiteY0" fmla="*/ 0 h 10000"/>
              <a:gd name="connsiteX1" fmla="*/ 10000 w 10000"/>
              <a:gd name="connsiteY1" fmla="*/ 9133 h 10000"/>
              <a:gd name="connsiteX2" fmla="*/ 10000 w 10000"/>
              <a:gd name="connsiteY2" fmla="*/ 7061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9"/>
              <a:gd name="connsiteY0" fmla="*/ 0 h 10000"/>
              <a:gd name="connsiteX1" fmla="*/ 10000 w 10009"/>
              <a:gd name="connsiteY1" fmla="*/ 9133 h 10000"/>
              <a:gd name="connsiteX2" fmla="*/ 10009 w 10009"/>
              <a:gd name="connsiteY2" fmla="*/ 2653 h 10000"/>
              <a:gd name="connsiteX3" fmla="*/ 0 w 10009"/>
              <a:gd name="connsiteY3" fmla="*/ 10000 h 10000"/>
              <a:gd name="connsiteX4" fmla="*/ 0 w 10009"/>
              <a:gd name="connsiteY4" fmla="*/ 0 h 10000"/>
              <a:gd name="connsiteX0" fmla="*/ 18 w 10009"/>
              <a:gd name="connsiteY0" fmla="*/ 861 h 7721"/>
              <a:gd name="connsiteX1" fmla="*/ 10000 w 10009"/>
              <a:gd name="connsiteY1" fmla="*/ 6854 h 7721"/>
              <a:gd name="connsiteX2" fmla="*/ 10009 w 10009"/>
              <a:gd name="connsiteY2" fmla="*/ 374 h 7721"/>
              <a:gd name="connsiteX3" fmla="*/ 0 w 10009"/>
              <a:gd name="connsiteY3" fmla="*/ 7721 h 7721"/>
              <a:gd name="connsiteX4" fmla="*/ 18 w 10009"/>
              <a:gd name="connsiteY4" fmla="*/ 861 h 7721"/>
              <a:gd name="connsiteX0" fmla="*/ 18 w 10000"/>
              <a:gd name="connsiteY0" fmla="*/ 1115 h 10000"/>
              <a:gd name="connsiteX1" fmla="*/ 9991 w 10000"/>
              <a:gd name="connsiteY1" fmla="*/ 8877 h 10000"/>
              <a:gd name="connsiteX2" fmla="*/ 10000 w 10000"/>
              <a:gd name="connsiteY2" fmla="*/ 484 h 10000"/>
              <a:gd name="connsiteX3" fmla="*/ 0 w 10000"/>
              <a:gd name="connsiteY3" fmla="*/ 10000 h 10000"/>
              <a:gd name="connsiteX4" fmla="*/ 18 w 10000"/>
              <a:gd name="connsiteY4" fmla="*/ 1115 h 10000"/>
              <a:gd name="connsiteX0" fmla="*/ 18 w 10009"/>
              <a:gd name="connsiteY0" fmla="*/ 1115 h 10000"/>
              <a:gd name="connsiteX1" fmla="*/ 10009 w 10009"/>
              <a:gd name="connsiteY1" fmla="*/ 8877 h 10000"/>
              <a:gd name="connsiteX2" fmla="*/ 10000 w 10009"/>
              <a:gd name="connsiteY2" fmla="*/ 484 h 10000"/>
              <a:gd name="connsiteX3" fmla="*/ 0 w 10009"/>
              <a:gd name="connsiteY3" fmla="*/ 10000 h 10000"/>
              <a:gd name="connsiteX4" fmla="*/ 18 w 10009"/>
              <a:gd name="connsiteY4" fmla="*/ 1115 h 10000"/>
              <a:gd name="connsiteX0" fmla="*/ 1 w 10019"/>
              <a:gd name="connsiteY0" fmla="*/ 1115 h 10000"/>
              <a:gd name="connsiteX1" fmla="*/ 10019 w 10019"/>
              <a:gd name="connsiteY1" fmla="*/ 8877 h 10000"/>
              <a:gd name="connsiteX2" fmla="*/ 10010 w 10019"/>
              <a:gd name="connsiteY2" fmla="*/ 484 h 10000"/>
              <a:gd name="connsiteX3" fmla="*/ 10 w 10019"/>
              <a:gd name="connsiteY3" fmla="*/ 10000 h 10000"/>
              <a:gd name="connsiteX4" fmla="*/ 1 w 10019"/>
              <a:gd name="connsiteY4" fmla="*/ 1115 h 10000"/>
              <a:gd name="connsiteX0" fmla="*/ 2 w 10011"/>
              <a:gd name="connsiteY0" fmla="*/ 1115 h 10000"/>
              <a:gd name="connsiteX1" fmla="*/ 10011 w 10011"/>
              <a:gd name="connsiteY1" fmla="*/ 8877 h 10000"/>
              <a:gd name="connsiteX2" fmla="*/ 10002 w 10011"/>
              <a:gd name="connsiteY2" fmla="*/ 484 h 10000"/>
              <a:gd name="connsiteX3" fmla="*/ 2 w 10011"/>
              <a:gd name="connsiteY3" fmla="*/ 10000 h 10000"/>
              <a:gd name="connsiteX4" fmla="*/ 2 w 10011"/>
              <a:gd name="connsiteY4" fmla="*/ 11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0000">
                <a:moveTo>
                  <a:pt x="2" y="1115"/>
                </a:moveTo>
                <a:lnTo>
                  <a:pt x="10011" y="8877"/>
                </a:lnTo>
                <a:cubicBezTo>
                  <a:pt x="10014" y="12212"/>
                  <a:pt x="9999" y="-2844"/>
                  <a:pt x="10002" y="484"/>
                </a:cubicBezTo>
                <a:lnTo>
                  <a:pt x="2" y="10000"/>
                </a:lnTo>
                <a:cubicBezTo>
                  <a:pt x="8" y="7038"/>
                  <a:pt x="-4" y="4077"/>
                  <a:pt x="2" y="1115"/>
                </a:cubicBezTo>
                <a:close/>
              </a:path>
            </a:pathLst>
          </a:custGeom>
          <a:gradFill flip="none" rotWithShape="1">
            <a:gsLst>
              <a:gs pos="0">
                <a:srgbClr val="69EBFC"/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wrap="none" anchor="ctr"/>
          <a:lstStyle/>
          <a:p>
            <a:pPr lvl="0" algn="ctr" eaLnBrk="1" latinLnBrk="1" hangingPunct="1"/>
            <a:endParaRPr lang="ko-KR" altLang="en-US">
              <a:latin typeface="Arial" charset="0"/>
            </a:endParaRPr>
          </a:p>
        </p:txBody>
      </p:sp>
      <p:pic>
        <p:nvPicPr>
          <p:cNvPr id="6148" name="Picture 4" descr="ê´ë ¨ ì´ë¯¸ì§">
            <a:extLst>
              <a:ext uri="{FF2B5EF4-FFF2-40B4-BE49-F238E27FC236}">
                <a16:creationId xmlns:a16="http://schemas.microsoft.com/office/drawing/2014/main" id="{BBF31072-5D8F-417D-AFC4-D174BCB02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2439"/>
            <a:ext cx="888068" cy="8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22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337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337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649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51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4244975" cy="2552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453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424863" cy="8651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456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258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28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98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996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17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3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373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740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4248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8748713" y="44450"/>
            <a:ext cx="431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C827A1EE-4EBB-4C36-9D99-2A3FD92F7A97}" type="slidenum">
              <a:rPr lang="en-US" altLang="ko-KR" sz="1400" b="1" smtClean="0">
                <a:solidFill>
                  <a:srgbClr val="0066CC"/>
                </a:solidFill>
                <a:latin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1">
              <a:solidFill>
                <a:srgbClr val="0066CC"/>
              </a:solidFill>
              <a:latin typeface="굴림" panose="020B0600000101010101" pitchFamily="50" charset="-127"/>
            </a:endParaRPr>
          </a:p>
        </p:txBody>
      </p:sp>
      <p:sp>
        <p:nvSpPr>
          <p:cNvPr id="1029" name="Rectangle 30"/>
          <p:cNvSpPr>
            <a:spLocks noChangeArrowheads="1"/>
          </p:cNvSpPr>
          <p:nvPr userDrawn="1"/>
        </p:nvSpPr>
        <p:spPr bwMode="auto">
          <a:xfrm>
            <a:off x="0" y="981075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49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5"/>
          <a:srcRect r="10850"/>
          <a:stretch/>
        </p:blipFill>
        <p:spPr>
          <a:xfrm>
            <a:off x="7922596" y="5943600"/>
            <a:ext cx="1129536" cy="914400"/>
          </a:xfrm>
          <a:prstGeom prst="rect">
            <a:avLst/>
          </a:prstGeom>
        </p:spPr>
      </p:pic>
      <p:sp>
        <p:nvSpPr>
          <p:cNvPr id="9" name="Rectangle 30"/>
          <p:cNvSpPr>
            <a:spLocks noChangeArrowheads="1"/>
          </p:cNvSpPr>
          <p:nvPr userDrawn="1"/>
        </p:nvSpPr>
        <p:spPr bwMode="auto">
          <a:xfrm>
            <a:off x="0" y="6584156"/>
            <a:ext cx="7812360" cy="61034"/>
          </a:xfrm>
          <a:prstGeom prst="rect">
            <a:avLst/>
          </a:prstGeom>
          <a:gradFill flip="none" rotWithShape="1">
            <a:gsLst>
              <a:gs pos="0">
                <a:srgbClr val="69EBFC">
                  <a:shade val="30000"/>
                  <a:satMod val="115000"/>
                </a:srgbClr>
              </a:gs>
              <a:gs pos="56000">
                <a:schemeClr val="bg1">
                  <a:lumMod val="95000"/>
                </a:schemeClr>
              </a:gs>
              <a:gs pos="100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773238"/>
            <a:ext cx="8640638" cy="1470025"/>
          </a:xfrm>
        </p:spPr>
        <p:txBody>
          <a:bodyPr>
            <a:noAutofit/>
          </a:bodyPr>
          <a:lstStyle/>
          <a:p>
            <a:pPr>
              <a:lnSpc>
                <a:spcPts val="4200"/>
              </a:lnSpc>
              <a:defRPr/>
            </a:pPr>
            <a:r>
              <a:rPr lang="en-US" altLang="ko-KR" sz="3000" b="0" dirty="0">
                <a:solidFill>
                  <a:srgbClr val="003366"/>
                </a:solidFill>
              </a:rPr>
              <a:t>Chapter 8 : MapReduce Types and Formats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6900" y="4221213"/>
            <a:ext cx="8064500" cy="1872208"/>
          </a:xfrm>
        </p:spPr>
        <p:txBody>
          <a:bodyPr/>
          <a:lstStyle/>
          <a:p>
            <a:pPr eaLnBrk="1" hangingPunct="1"/>
            <a:r>
              <a:rPr lang="en-US" altLang="ko-KR" sz="2800" b="1" dirty="0" err="1">
                <a:solidFill>
                  <a:srgbClr val="003366"/>
                </a:solidFill>
              </a:rPr>
              <a:t>Gyeong-su</a:t>
            </a:r>
            <a:r>
              <a:rPr lang="en-US" altLang="ko-KR" sz="2800" b="1" dirty="0">
                <a:solidFill>
                  <a:srgbClr val="003366"/>
                </a:solidFill>
              </a:rPr>
              <a:t> Oh, Ga-young Yoon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2019.01.23</a:t>
            </a:r>
          </a:p>
          <a:p>
            <a:pPr eaLnBrk="1" hangingPunct="1"/>
            <a:r>
              <a:rPr lang="en-US" altLang="ko-KR" b="1" i="1" dirty="0">
                <a:solidFill>
                  <a:srgbClr val="003366"/>
                </a:solidFill>
              </a:rPr>
              <a:t>Database Lab. 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The default MapReduce job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MapReduce default :</a:t>
            </a:r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sz="3000" dirty="0"/>
          </a:p>
          <a:p>
            <a:pPr>
              <a:lnSpc>
                <a:spcPct val="120000"/>
              </a:lnSpc>
            </a:pPr>
            <a:endParaRPr lang="en-US" altLang="ko-KR" sz="30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40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Default input format is </a:t>
            </a:r>
            <a:r>
              <a:rPr lang="en" altLang="ko-KR" sz="2200" dirty="0" err="1"/>
              <a:t>TextInputFormat</a:t>
            </a:r>
            <a:endParaRPr lang="en" altLang="ko-KR" sz="22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Key type is </a:t>
            </a:r>
            <a:r>
              <a:rPr lang="en" altLang="ko-KR" sz="2200" dirty="0" err="1"/>
              <a:t>LongWritable</a:t>
            </a:r>
            <a:r>
              <a:rPr lang="en" altLang="ko-KR" sz="2200" dirty="0"/>
              <a:t>	</a:t>
            </a:r>
            <a:r>
              <a:rPr lang="en-US" altLang="ko-KR" sz="22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Value type is Text 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3DB3DB-A83B-9743-9DD7-7DE9D9CF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977" y="1772816"/>
            <a:ext cx="3986045" cy="3071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67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The default MapReduce job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MapReduce default(cont’d) :</a:t>
            </a:r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4000" dirty="0"/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K</a:t>
            </a:r>
            <a:r>
              <a:rPr lang="en" altLang="ko-KR" sz="2200" dirty="0" err="1"/>
              <a:t>ey</a:t>
            </a:r>
            <a:r>
              <a:rPr lang="en" altLang="ko-KR" sz="2200" dirty="0"/>
              <a:t> type is </a:t>
            </a:r>
            <a:r>
              <a:rPr lang="en" altLang="ko-KR" sz="2200" dirty="0" err="1"/>
              <a:t>LongWritable</a:t>
            </a:r>
            <a:endParaRPr lang="en" altLang="ko-KR" sz="22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Value type is Text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The default </a:t>
            </a:r>
            <a:r>
              <a:rPr lang="en" altLang="ko-KR" sz="2200" dirty="0" err="1"/>
              <a:t>partitioner</a:t>
            </a:r>
            <a:r>
              <a:rPr lang="en" altLang="ko-KR" sz="2200" dirty="0"/>
              <a:t> is </a:t>
            </a:r>
            <a:r>
              <a:rPr lang="en" altLang="ko-KR" sz="2200" dirty="0" err="1"/>
              <a:t>HashPartitioner</a:t>
            </a:r>
            <a:endParaRPr lang="en" altLang="ko-KR" sz="22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Number of partitions is equal to the number of reduce tasks</a:t>
            </a: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260F5-2E25-3C49-8375-5304E183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95" y="1916832"/>
            <a:ext cx="6236809" cy="157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04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The default MapReduce job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MapReduce default(cont’d) :</a:t>
            </a:r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40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The key’s hash code is turned into a nonnegative integer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Reduced modulo the number of partitions to find the index of the partition</a:t>
            </a:r>
          </a:p>
          <a:p>
            <a:pPr lvl="1"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CCCFE-8D51-0F4A-BD6D-C9593487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16" y="1916832"/>
            <a:ext cx="6108768" cy="1577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1E88CE-E48B-384E-AF23-7DC72CC0E5AE}"/>
              </a:ext>
            </a:extLst>
          </p:cNvPr>
          <p:cNvSpPr/>
          <p:nvPr/>
        </p:nvSpPr>
        <p:spPr>
          <a:xfrm>
            <a:off x="1088007" y="5085184"/>
            <a:ext cx="6750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이제 </a:t>
            </a:r>
            <a:r>
              <a:rPr lang="ko-KR" altLang="en-US" dirty="0" err="1"/>
              <a:t>컴바이너</a:t>
            </a:r>
            <a:r>
              <a:rPr lang="ko-KR" altLang="en-US" dirty="0"/>
              <a:t> </a:t>
            </a:r>
            <a:r>
              <a:rPr lang="ko-KR" altLang="en-US" dirty="0" err="1"/>
              <a:t>함수을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리듀서랑</a:t>
            </a:r>
            <a:r>
              <a:rPr lang="ko-KR" altLang="en-US" dirty="0"/>
              <a:t> </a:t>
            </a:r>
            <a:r>
              <a:rPr lang="ko-KR" altLang="en-US" dirty="0" err="1"/>
              <a:t>다른점이</a:t>
            </a:r>
            <a:r>
              <a:rPr lang="ko-KR" altLang="en-US" dirty="0"/>
              <a:t> 있다면</a:t>
            </a:r>
            <a:r>
              <a:rPr lang="en-US" altLang="ko-KR" dirty="0"/>
              <a:t>, </a:t>
            </a:r>
            <a:r>
              <a:rPr lang="ko-KR" altLang="en-US" dirty="0" err="1"/>
              <a:t>컴바이너의</a:t>
            </a:r>
            <a:r>
              <a:rPr lang="ko-KR" altLang="en-US" dirty="0"/>
              <a:t> 아웃풋은 </a:t>
            </a:r>
            <a:r>
              <a:rPr lang="ko-KR" altLang="en-US" dirty="0" err="1"/>
              <a:t>중간값이라는</a:t>
            </a:r>
            <a:r>
              <a:rPr lang="ko-KR" altLang="en-US" dirty="0"/>
              <a:t> 점입니다</a:t>
            </a:r>
            <a:r>
              <a:rPr lang="en-US" altLang="ko-KR" dirty="0"/>
              <a:t>. </a:t>
            </a:r>
            <a:r>
              <a:rPr lang="ko-KR" altLang="en-US" dirty="0"/>
              <a:t>이 사실을 제외하면 </a:t>
            </a:r>
            <a:r>
              <a:rPr lang="ko-KR" altLang="en-US" dirty="0" err="1"/>
              <a:t>리듀스</a:t>
            </a:r>
            <a:r>
              <a:rPr lang="ko-KR" altLang="en-US" dirty="0"/>
              <a:t> </a:t>
            </a:r>
            <a:r>
              <a:rPr lang="ko-KR" altLang="en-US" dirty="0" err="1"/>
              <a:t>함수랑</a:t>
            </a:r>
            <a:r>
              <a:rPr lang="ko-KR" altLang="en-US" dirty="0"/>
              <a:t> </a:t>
            </a:r>
            <a:r>
              <a:rPr lang="ko-KR" altLang="en-US" dirty="0" err="1"/>
              <a:t>다른것을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92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The default MapReduce job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MapReduce default(cont’d) :</a:t>
            </a:r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40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Single reducer and therefore a single partition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" altLang="ko-KR" sz="1800" dirty="0"/>
              <a:t>The action of the </a:t>
            </a:r>
            <a:r>
              <a:rPr lang="en" altLang="ko-KR" sz="1800" dirty="0" err="1"/>
              <a:t>partitioner</a:t>
            </a:r>
            <a:r>
              <a:rPr lang="en" altLang="ko-KR" sz="1800" dirty="0"/>
              <a:t> is irrelevant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More than one reduce task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" altLang="ko-KR" sz="1800" dirty="0"/>
              <a:t>It is important to understand the behavior of </a:t>
            </a:r>
            <a:r>
              <a:rPr lang="en" altLang="ko-KR" sz="1800" dirty="0" err="1"/>
              <a:t>HashPartitioner</a:t>
            </a:r>
            <a:endParaRPr lang="en" altLang="ko-KR" sz="18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Key type is </a:t>
            </a:r>
            <a:r>
              <a:rPr lang="en" altLang="ko-KR" sz="2200" dirty="0" err="1"/>
              <a:t>LongWritable</a:t>
            </a:r>
            <a:r>
              <a:rPr lang="en" altLang="ko-KR" sz="2200" dirty="0"/>
              <a:t>, Value type is Text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Default output format is </a:t>
            </a:r>
            <a:r>
              <a:rPr lang="en" altLang="ko-KR" sz="2200" dirty="0" err="1"/>
              <a:t>TextOutputFormat</a:t>
            </a:r>
            <a:r>
              <a:rPr lang="en" altLang="ko-KR" sz="22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4A5075-EE27-A14B-8784-88DB2C2F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81" y="1916832"/>
            <a:ext cx="5876438" cy="1652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16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The default MapReduce job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Keys and Values in Streaming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Key is line offset in the file, value is the line</a:t>
            </a:r>
          </a:p>
          <a:p>
            <a:pPr lvl="1">
              <a:lnSpc>
                <a:spcPct val="120000"/>
              </a:lnSpc>
            </a:pPr>
            <a:endParaRPr lang="en" altLang="ko-KR" sz="10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Streaming application can control the separator</a:t>
            </a:r>
          </a:p>
          <a:p>
            <a:pPr lvl="1">
              <a:lnSpc>
                <a:spcPct val="120000"/>
              </a:lnSpc>
            </a:pPr>
            <a:endParaRPr lang="en" altLang="ko-KR" sz="10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Map or reduce may be separated by a configurable separator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Ex) output key can be made up of 2 fields and outputs are </a:t>
            </a:r>
            <a:r>
              <a:rPr lang="en-US" altLang="ko-KR" sz="1800" dirty="0" err="1"/>
              <a:t>a,b,c</a:t>
            </a:r>
            <a:r>
              <a:rPr lang="en-US" altLang="ko-KR" sz="1800" dirty="0"/>
              <a:t>           </a:t>
            </a:r>
            <a:r>
              <a:rPr lang="en" altLang="ko-KR" sz="1800" dirty="0"/>
              <a:t>the key would be parsed as </a:t>
            </a:r>
            <a:r>
              <a:rPr lang="en" altLang="ko-KR" sz="1800" dirty="0" err="1"/>
              <a:t>a,b</a:t>
            </a:r>
            <a:r>
              <a:rPr lang="en" altLang="ko-KR" sz="1800" dirty="0"/>
              <a:t> and the value as c</a:t>
            </a:r>
          </a:p>
          <a:p>
            <a:pPr lvl="2">
              <a:lnSpc>
                <a:spcPct val="120000"/>
              </a:lnSpc>
            </a:pPr>
            <a:endParaRPr lang="en-US" altLang="ko-KR" sz="10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Separators may be configured independently for maps and reduces</a:t>
            </a: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88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" y="1196752"/>
            <a:ext cx="86423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Input splits and records</a:t>
            </a:r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Each split is divided into record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Map processes each record 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Split doesn’t contain the input data : just reference to data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Largest get processed first to minimize the job runtime</a:t>
            </a:r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D6DC5CDF-63A6-0742-A956-3E4D98DC6E5E}"/>
              </a:ext>
            </a:extLst>
          </p:cNvPr>
          <p:cNvSpPr/>
          <p:nvPr/>
        </p:nvSpPr>
        <p:spPr bwMode="auto">
          <a:xfrm>
            <a:off x="4510728" y="2482098"/>
            <a:ext cx="1821038" cy="288032"/>
          </a:xfrm>
          <a:prstGeom prst="righ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E3FAE0C-71FC-7B40-B1F4-CE743330205E}"/>
              </a:ext>
            </a:extLst>
          </p:cNvPr>
          <p:cNvSpPr/>
          <p:nvPr/>
        </p:nvSpPr>
        <p:spPr bwMode="auto">
          <a:xfrm>
            <a:off x="938285" y="2276872"/>
            <a:ext cx="3384376" cy="720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62EBD21-71D1-A746-880B-BD64AA23D3CE}"/>
              </a:ext>
            </a:extLst>
          </p:cNvPr>
          <p:cNvSpPr/>
          <p:nvPr/>
        </p:nvSpPr>
        <p:spPr bwMode="auto">
          <a:xfrm>
            <a:off x="6514127" y="2236222"/>
            <a:ext cx="1946305" cy="720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Map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775473D1-3CF3-8648-B84C-640FC0D9D613}"/>
              </a:ext>
            </a:extLst>
          </p:cNvPr>
          <p:cNvCxnSpPr>
            <a:cxnSpLocks/>
          </p:cNvCxnSpPr>
          <p:nvPr/>
        </p:nvCxnSpPr>
        <p:spPr bwMode="auto">
          <a:xfrm>
            <a:off x="1620619" y="2276872"/>
            <a:ext cx="0" cy="72008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B1E568E-E519-6242-9424-6195E7A36903}"/>
              </a:ext>
            </a:extLst>
          </p:cNvPr>
          <p:cNvCxnSpPr>
            <a:cxnSpLocks/>
          </p:cNvCxnSpPr>
          <p:nvPr/>
        </p:nvCxnSpPr>
        <p:spPr bwMode="auto">
          <a:xfrm>
            <a:off x="2342788" y="2276872"/>
            <a:ext cx="0" cy="72008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35F1BB6-8130-9949-87EE-226CCB77CB19}"/>
              </a:ext>
            </a:extLst>
          </p:cNvPr>
          <p:cNvCxnSpPr>
            <a:cxnSpLocks/>
          </p:cNvCxnSpPr>
          <p:nvPr/>
        </p:nvCxnSpPr>
        <p:spPr bwMode="auto">
          <a:xfrm>
            <a:off x="3566924" y="2276872"/>
            <a:ext cx="0" cy="72008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5FD47B-342F-5945-AB48-0CE4E5F6FCEC}"/>
              </a:ext>
            </a:extLst>
          </p:cNvPr>
          <p:cNvSpPr txBox="1"/>
          <p:nvPr/>
        </p:nvSpPr>
        <p:spPr>
          <a:xfrm>
            <a:off x="2774489" y="2411596"/>
            <a:ext cx="43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DA768-37AE-EA4E-A23F-3496B1F27D0D}"/>
              </a:ext>
            </a:extLst>
          </p:cNvPr>
          <p:cNvSpPr txBox="1"/>
          <p:nvPr/>
        </p:nvSpPr>
        <p:spPr>
          <a:xfrm>
            <a:off x="874663" y="2452246"/>
            <a:ext cx="85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record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A98A4-DB90-6348-AF85-2C72A133AB06}"/>
              </a:ext>
            </a:extLst>
          </p:cNvPr>
          <p:cNvSpPr txBox="1"/>
          <p:nvPr/>
        </p:nvSpPr>
        <p:spPr>
          <a:xfrm>
            <a:off x="1558391" y="2452246"/>
            <a:ext cx="85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record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9F592-7636-A246-B989-F9B3771A7D9D}"/>
              </a:ext>
            </a:extLst>
          </p:cNvPr>
          <p:cNvSpPr txBox="1"/>
          <p:nvPr/>
        </p:nvSpPr>
        <p:spPr>
          <a:xfrm>
            <a:off x="3528831" y="2441448"/>
            <a:ext cx="85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record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D9D23-1BAC-074C-A423-6A035EAED810}"/>
              </a:ext>
            </a:extLst>
          </p:cNvPr>
          <p:cNvSpPr txBox="1"/>
          <p:nvPr/>
        </p:nvSpPr>
        <p:spPr>
          <a:xfrm>
            <a:off x="946923" y="1835532"/>
            <a:ext cx="85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split 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05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" y="1196752"/>
            <a:ext cx="86423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Run()</a:t>
            </a:r>
            <a:endParaRPr lang="en" altLang="ko-KR" sz="22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Calculating the splits by </a:t>
            </a:r>
            <a:r>
              <a:rPr lang="en" altLang="ko-KR" sz="2200" dirty="0" err="1"/>
              <a:t>getSplits</a:t>
            </a:r>
            <a:r>
              <a:rPr lang="en" altLang="ko-KR" sz="2200" dirty="0"/>
              <a:t>()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Sending splits to the application master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Map task passes the split to the </a:t>
            </a:r>
            <a:r>
              <a:rPr lang="en" altLang="ko-KR" sz="2200" dirty="0" err="1"/>
              <a:t>createRecordReader</a:t>
            </a:r>
            <a:r>
              <a:rPr lang="en" altLang="ko-KR" sz="2200" dirty="0"/>
              <a:t>()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Running Setup()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 err="1"/>
              <a:t>nextKeyValue</a:t>
            </a:r>
            <a:r>
              <a:rPr lang="en-US" altLang="ko-KR" sz="2200" dirty="0"/>
              <a:t>() is called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" altLang="ko-KR" sz="1800" dirty="0"/>
              <a:t>Fail : </a:t>
            </a:r>
            <a:r>
              <a:rPr lang="en" altLang="ko-KR" sz="1800" dirty="0" err="1"/>
              <a:t>Maptask</a:t>
            </a:r>
            <a:r>
              <a:rPr lang="en" altLang="ko-KR" sz="1800" dirty="0"/>
              <a:t> runs cleanup() and complete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endParaRPr lang="en-US" altLang="ko-KR" sz="2200" dirty="0"/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Method is public and may be customized by users</a:t>
            </a:r>
          </a:p>
          <a:p>
            <a:pPr lvl="1">
              <a:lnSpc>
                <a:spcPct val="120000"/>
              </a:lnSpc>
            </a:pPr>
            <a:endParaRPr lang="en-US" altLang="ko-KR" sz="2200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092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" y="1196752"/>
            <a:ext cx="86423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 err="1"/>
              <a:t>FileInputFormat</a:t>
            </a:r>
            <a:endParaRPr lang="en" altLang="ko-KR" sz="2200" dirty="0"/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Base class for all implementations of </a:t>
            </a:r>
            <a:r>
              <a:rPr lang="en" altLang="ko-KR" sz="2200" i="1" dirty="0" err="1"/>
              <a:t>InputFormat</a:t>
            </a:r>
            <a:endParaRPr lang="en" altLang="ko-KR" sz="2200" i="1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" altLang="ko-KR" sz="1800" dirty="0"/>
              <a:t>A place to define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" altLang="ko-KR" sz="1800" dirty="0"/>
              <a:t>An implementation for generating splits for input files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Job of dividing splits into records is performed by subclasses</a:t>
            </a:r>
          </a:p>
          <a:p>
            <a:pPr lvl="1">
              <a:lnSpc>
                <a:spcPct val="120000"/>
              </a:lnSpc>
            </a:pPr>
            <a:endParaRPr lang="en-US" altLang="ko-KR" sz="2200" dirty="0"/>
          </a:p>
          <a:p>
            <a:pPr lvl="1">
              <a:lnSpc>
                <a:spcPct val="120000"/>
              </a:lnSpc>
            </a:pPr>
            <a:endParaRPr lang="en-US" altLang="ko-KR" sz="2200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7ADBD20-3B60-6C4B-B38B-402BD5398FDA}"/>
              </a:ext>
            </a:extLst>
          </p:cNvPr>
          <p:cNvSpPr/>
          <p:nvPr/>
        </p:nvSpPr>
        <p:spPr bwMode="auto">
          <a:xfrm>
            <a:off x="1431755" y="2209818"/>
            <a:ext cx="2448272" cy="9361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InputFormat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&lt;</a:t>
            </a:r>
            <a:r>
              <a:rPr lang="en-US" altLang="ko-KR" dirty="0">
                <a:latin typeface="Arial" charset="0"/>
              </a:rPr>
              <a:t>K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,</a:t>
            </a:r>
            <a:r>
              <a:rPr lang="en-US" altLang="ko-KR" dirty="0">
                <a:latin typeface="Arial" charset="0"/>
              </a:rPr>
              <a:t>V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&gt;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8D1093E-5E00-9F4A-9244-E6EFEE9D9AAC}"/>
              </a:ext>
            </a:extLst>
          </p:cNvPr>
          <p:cNvSpPr/>
          <p:nvPr/>
        </p:nvSpPr>
        <p:spPr bwMode="auto">
          <a:xfrm>
            <a:off x="5364088" y="2204864"/>
            <a:ext cx="2448272" cy="9361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FileInputFormat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&lt;K,V&gt;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B53D9C0-36CE-CA4A-8CE3-7AF718299B6A}"/>
              </a:ext>
            </a:extLst>
          </p:cNvPr>
          <p:cNvCxnSpPr/>
          <p:nvPr/>
        </p:nvCxnSpPr>
        <p:spPr bwMode="auto">
          <a:xfrm>
            <a:off x="4095834" y="2677870"/>
            <a:ext cx="126825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삼각형 7">
            <a:extLst>
              <a:ext uri="{FF2B5EF4-FFF2-40B4-BE49-F238E27FC236}">
                <a16:creationId xmlns:a16="http://schemas.microsoft.com/office/drawing/2014/main" id="{EED98515-2B15-AC4E-A726-22B17F8F13BC}"/>
              </a:ext>
            </a:extLst>
          </p:cNvPr>
          <p:cNvSpPr/>
          <p:nvPr/>
        </p:nvSpPr>
        <p:spPr bwMode="auto">
          <a:xfrm rot="16200000">
            <a:off x="3864393" y="2554441"/>
            <a:ext cx="215807" cy="247074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80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" y="1196752"/>
            <a:ext cx="86423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 err="1"/>
              <a:t>FileInputFormat</a:t>
            </a:r>
            <a:r>
              <a:rPr lang="en-US" altLang="ko-KR" sz="2600" dirty="0"/>
              <a:t> input paths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Input to a job is specified as a collection of paths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 err="1"/>
              <a:t>FileInputFormat</a:t>
            </a:r>
            <a:r>
              <a:rPr lang="en" altLang="ko-KR" sz="2200" dirty="0"/>
              <a:t> offers four static convenience methods</a:t>
            </a:r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Path represent a file a directory, or collection of files and directories</a:t>
            </a:r>
            <a:endParaRPr lang="en" altLang="ko-KR" sz="2200" dirty="0"/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Add and set methods allow files to be specified by inclusion only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 err="1"/>
              <a:t>setInputPathFilter</a:t>
            </a:r>
            <a:r>
              <a:rPr lang="en-US" altLang="ko-KR" sz="2200" dirty="0"/>
              <a:t>() can set a filter to exclude certain file</a:t>
            </a:r>
          </a:p>
          <a:p>
            <a:pPr lvl="1">
              <a:lnSpc>
                <a:spcPct val="120000"/>
              </a:lnSpc>
            </a:pPr>
            <a:endParaRPr lang="en-US" altLang="ko-KR" sz="2200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8844B-57E2-694E-8DFD-E13C488C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80" y="2880434"/>
            <a:ext cx="6578239" cy="944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215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" y="1196752"/>
            <a:ext cx="86423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 err="1"/>
              <a:t>FileInputFormat</a:t>
            </a:r>
            <a:r>
              <a:rPr lang="en-US" altLang="ko-KR" sz="2600" dirty="0"/>
              <a:t> input paths(cont’d)</a:t>
            </a:r>
          </a:p>
          <a:p>
            <a:pPr>
              <a:lnSpc>
                <a:spcPct val="120000"/>
              </a:lnSpc>
            </a:pPr>
            <a:endParaRPr lang="en-US" altLang="ko-KR" sz="1000" dirty="0"/>
          </a:p>
          <a:p>
            <a:pPr lvl="1">
              <a:lnSpc>
                <a:spcPct val="120000"/>
              </a:lnSpc>
            </a:pPr>
            <a:r>
              <a:rPr lang="en-US" altLang="ko-KR" sz="2200" dirty="0" err="1"/>
              <a:t>setInputPathFilter</a:t>
            </a:r>
            <a:r>
              <a:rPr lang="en-US" altLang="ko-KR" sz="2200" dirty="0"/>
              <a:t>() can set a filter to exclude certain file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" altLang="ko-KR" sz="1800" dirty="0" err="1"/>
              <a:t>FileInputFormat</a:t>
            </a:r>
            <a:r>
              <a:rPr lang="en" altLang="ko-KR" sz="1800" dirty="0"/>
              <a:t> uses a default filter that excludes hidden files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Paths and filters can be set through configuration properties</a:t>
            </a:r>
            <a:endParaRPr lang="en-US" altLang="ko-KR" sz="2200" dirty="0"/>
          </a:p>
          <a:p>
            <a:pPr lvl="1">
              <a:lnSpc>
                <a:spcPct val="120000"/>
              </a:lnSpc>
            </a:pPr>
            <a:endParaRPr lang="en-US" altLang="ko-KR" sz="2200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5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>
                <a:ea typeface="맑은 고딕"/>
              </a:rPr>
              <a:t>Contents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800" y="1124744"/>
            <a:ext cx="8642350" cy="525621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600" dirty="0"/>
              <a:t>Introduction</a:t>
            </a:r>
          </a:p>
          <a:p>
            <a:pPr lvl="0">
              <a:defRPr lang="ko-KR" altLang="en-US"/>
            </a:pPr>
            <a:r>
              <a:rPr lang="en-US" altLang="ko-KR" sz="2600" dirty="0"/>
              <a:t>MapReduce Types</a:t>
            </a:r>
          </a:p>
          <a:p>
            <a:pPr lvl="0">
              <a:defRPr lang="ko-KR" altLang="en-US"/>
            </a:pPr>
            <a:r>
              <a:rPr lang="en-US" altLang="ko-KR" sz="2600" dirty="0"/>
              <a:t>Input type</a:t>
            </a:r>
          </a:p>
          <a:p>
            <a:pPr lvl="0">
              <a:defRPr lang="ko-KR" altLang="en-US"/>
            </a:pPr>
            <a:endParaRPr lang="en-US" altLang="ko-KR" b="1" dirty="0"/>
          </a:p>
          <a:p>
            <a:pPr marL="0" indent="0">
              <a:buNone/>
              <a:defRPr lang="ko-KR" altLang="en-US"/>
            </a:pPr>
            <a:endParaRPr lang="en-US" altLang="ko-KR" b="1" dirty="0"/>
          </a:p>
          <a:p>
            <a:pPr marL="457200" lvl="1" indent="0">
              <a:buNone/>
              <a:defRPr lang="ko-KR" altLang="en-US"/>
            </a:pPr>
            <a:endParaRPr lang="en-US" altLang="ko-KR" sz="1600" b="1" dirty="0"/>
          </a:p>
          <a:p>
            <a:pPr lvl="1">
              <a:defRPr lang="ko-KR" altLang="en-US"/>
            </a:pPr>
            <a:endParaRPr lang="en-US" altLang="ko-KR" sz="1600" b="1" dirty="0"/>
          </a:p>
          <a:p>
            <a:pPr lvl="1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endParaRPr lang="en-US" altLang="ko-KR" sz="2000" b="1" dirty="0"/>
          </a:p>
          <a:p>
            <a:pPr lvl="0">
              <a:defRPr lang="ko-KR" altLang="en-US"/>
            </a:pPr>
            <a:endParaRPr lang="en-US" altLang="ko-KR" sz="2000" b="1" dirty="0"/>
          </a:p>
          <a:p>
            <a:pPr lvl="0">
              <a:defRPr lang="ko-KR" altLang="en-US"/>
            </a:pPr>
            <a:endParaRPr lang="en-US" altLang="ko-KR" sz="2000" b="1" dirty="0"/>
          </a:p>
          <a:p>
            <a:pPr lvl="0">
              <a:defRPr lang="ko-KR" altLang="en-US"/>
            </a:pPr>
            <a:endParaRPr lang="en-US" altLang="ko-KR" sz="1800" b="1" dirty="0"/>
          </a:p>
          <a:p>
            <a:pPr lvl="0">
              <a:defRPr lang="ko-KR" altLang="en-US"/>
            </a:pPr>
            <a:endParaRPr lang="en-US" altLang="ko-KR" sz="1800" b="1" dirty="0"/>
          </a:p>
          <a:p>
            <a:pPr lvl="0">
              <a:defRPr lang="ko-KR" altLang="en-US"/>
            </a:pPr>
            <a:endParaRPr lang="en-US" altLang="ko-KR" sz="1800" b="1" dirty="0"/>
          </a:p>
          <a:p>
            <a:pPr lvl="0">
              <a:defRPr lang="ko-KR" altLang="en-US"/>
            </a:pPr>
            <a:endParaRPr lang="en-US" altLang="ko-KR" sz="1800" b="1" dirty="0"/>
          </a:p>
          <a:p>
            <a:pPr lvl="0">
              <a:defRPr lang="ko-KR" altLang="en-US"/>
            </a:pPr>
            <a:endParaRPr lang="en-US" altLang="ko-KR" sz="1800" b="1" dirty="0"/>
          </a:p>
          <a:p>
            <a:pPr lvl="0">
              <a:defRPr lang="ko-KR" altLang="en-US"/>
            </a:pPr>
            <a:endParaRPr lang="en-US" altLang="ko-KR" sz="1800" b="1" dirty="0"/>
          </a:p>
          <a:p>
            <a:pPr lvl="0">
              <a:defRPr lang="ko-KR" altLang="en-US"/>
            </a:pPr>
            <a:endParaRPr lang="en-US" altLang="ko-KR" sz="1800" b="1" dirty="0"/>
          </a:p>
          <a:p>
            <a:pPr lvl="1">
              <a:defRPr lang="ko-KR" altLang="en-US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6232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" y="1196752"/>
            <a:ext cx="86423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 err="1"/>
              <a:t>FileInputFormat</a:t>
            </a:r>
            <a:r>
              <a:rPr lang="en-US" altLang="ko-KR" sz="2600" dirty="0"/>
              <a:t> input splits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Split size is the size of an HDFS block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800" dirty="0"/>
              <a:t>It is possible to control value by setting Hadoop properties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800" dirty="0"/>
              <a:t>Minimum split size is 1byte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18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Applications may impose a minimum split size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800" dirty="0"/>
              <a:t>S</a:t>
            </a:r>
            <a:r>
              <a:rPr lang="en" altLang="ko-KR" sz="1800" dirty="0" err="1"/>
              <a:t>etting</a:t>
            </a:r>
            <a:r>
              <a:rPr lang="en" altLang="ko-KR" sz="1800" dirty="0"/>
              <a:t> size larger than the block size : splits to be larger than a block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1800" dirty="0"/>
              <a:t>	I</a:t>
            </a:r>
            <a:r>
              <a:rPr lang="en" altLang="ko-KR" sz="1800" dirty="0" err="1"/>
              <a:t>ncreasing</a:t>
            </a:r>
            <a:r>
              <a:rPr lang="en" altLang="ko-KR" sz="1800" dirty="0"/>
              <a:t> the number of blocks not local to a map task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3ADD5678-00F5-0942-9AC3-BF12D1D54E16}"/>
              </a:ext>
            </a:extLst>
          </p:cNvPr>
          <p:cNvSpPr/>
          <p:nvPr/>
        </p:nvSpPr>
        <p:spPr bwMode="auto">
          <a:xfrm>
            <a:off x="1331640" y="4293096"/>
            <a:ext cx="792088" cy="288032"/>
          </a:xfrm>
          <a:prstGeom prst="righ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BD661-2AE7-AD4C-BC71-6EDF1F35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95" y="5015714"/>
            <a:ext cx="7033842" cy="501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239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" y="1196752"/>
            <a:ext cx="86423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Small files and </a:t>
            </a:r>
            <a:r>
              <a:rPr lang="en-US" altLang="ko-KR" sz="2600" dirty="0" err="1"/>
              <a:t>CombineFileInputFormat</a:t>
            </a:r>
            <a:endParaRPr lang="en-US" altLang="ko-KR" sz="26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Hadoop works better with a small number of large files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" altLang="ko-KR" sz="1800" dirty="0"/>
              <a:t>Large number of small file : overhead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" altLang="ko-KR" sz="1800" dirty="0"/>
              <a:t>The situation is alleviated somewhat by </a:t>
            </a:r>
            <a:r>
              <a:rPr lang="en" altLang="ko-KR" sz="1800" dirty="0" err="1"/>
              <a:t>CombineFileInputFormat</a:t>
            </a:r>
            <a:endParaRPr lang="en" altLang="ko-KR" sz="1800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" altLang="ko-KR" sz="1000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" altLang="ko-KR" sz="1000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" altLang="ko-KR" sz="1000" dirty="0"/>
          </a:p>
          <a:p>
            <a:pPr lvl="1">
              <a:lnSpc>
                <a:spcPct val="120000"/>
              </a:lnSpc>
            </a:pPr>
            <a:r>
              <a:rPr lang="en" altLang="ko-KR" sz="2200" dirty="0" err="1"/>
              <a:t>CombineFileInputFormat</a:t>
            </a:r>
            <a:r>
              <a:rPr lang="en" altLang="ko-KR" sz="2200" dirty="0"/>
              <a:t> takes node and rack locality into account to place in the same split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15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" y="1196752"/>
            <a:ext cx="86423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Small files and </a:t>
            </a:r>
            <a:r>
              <a:rPr lang="en-US" altLang="ko-KR" sz="2600" dirty="0" err="1"/>
              <a:t>CombineFileInputFormat</a:t>
            </a:r>
            <a:r>
              <a:rPr lang="en-US" altLang="ko-KR" sz="2600" dirty="0"/>
              <a:t>(cont’d)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S</a:t>
            </a:r>
            <a:r>
              <a:rPr lang="en" altLang="ko-KR" sz="2200" dirty="0" err="1"/>
              <a:t>toraging</a:t>
            </a:r>
            <a:r>
              <a:rPr lang="en" altLang="ko-KR" sz="2200" dirty="0"/>
              <a:t> large numbers of small files in HDFS is wasteful of the </a:t>
            </a:r>
            <a:r>
              <a:rPr lang="en" altLang="ko-KR" sz="2200" dirty="0" err="1"/>
              <a:t>namenode’s</a:t>
            </a:r>
            <a:r>
              <a:rPr lang="en" altLang="ko-KR" sz="2200" dirty="0"/>
              <a:t> memory</a:t>
            </a:r>
          </a:p>
          <a:p>
            <a:pPr lvl="1">
              <a:lnSpc>
                <a:spcPct val="120000"/>
              </a:lnSpc>
            </a:pPr>
            <a:endParaRPr lang="en" altLang="ko-KR" sz="22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MapReduce works best when it can operate at the transfer rate of the disks in the cluster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909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" y="1196752"/>
            <a:ext cx="86423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Preventing splitting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Some applications don’t want files to be split</a:t>
            </a:r>
            <a:endParaRPr lang="en" altLang="ko-KR" sz="22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I</a:t>
            </a:r>
            <a:r>
              <a:rPr lang="en" altLang="ko-KR" sz="1800" dirty="0" err="1"/>
              <a:t>ncrease</a:t>
            </a:r>
            <a:r>
              <a:rPr lang="en" altLang="ko-KR" sz="1800" dirty="0"/>
              <a:t> the minimum split size to be larger than the largest file in your system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" altLang="ko-KR" sz="1800" dirty="0"/>
              <a:t>Subclass the concrete subclass of </a:t>
            </a:r>
            <a:r>
              <a:rPr lang="en" altLang="ko-KR" sz="1800" dirty="0" err="1"/>
              <a:t>FileInputFormat</a:t>
            </a:r>
            <a:endParaRPr lang="en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926015-0F11-2743-B0F7-179372D7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271" y="3803542"/>
            <a:ext cx="5525458" cy="1251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086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" y="1196752"/>
            <a:ext cx="8642350" cy="52562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" altLang="ko-KR" sz="2600" dirty="0"/>
              <a:t>File information in the mapper </a:t>
            </a:r>
            <a:endParaRPr lang="en-US" altLang="ko-KR" sz="26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A mapper </a:t>
            </a:r>
            <a:r>
              <a:rPr lang="en-US" altLang="ko-KR" sz="2200" dirty="0"/>
              <a:t>processing input splits </a:t>
            </a:r>
            <a:r>
              <a:rPr lang="en" altLang="ko-KR" sz="2200" dirty="0"/>
              <a:t>can find information about the split by getInputSplit()</a:t>
            </a:r>
            <a:endParaRPr lang="en-US" altLang="ko-KR" sz="1800" dirty="0"/>
          </a:p>
          <a:p>
            <a:r>
              <a:rPr lang="en-US" altLang="ko-KR" sz="2600" dirty="0"/>
              <a:t>Processing a whole file as a record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WholeFileInputFormat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Delivers the file contents as the value of the record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B6FFBD-9B0D-49E2-B926-DC113B231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264" y="3914148"/>
            <a:ext cx="4427984" cy="2538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881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</a:t>
            </a:r>
            <a:r>
              <a:rPr lang="en-US" altLang="ko-KR" dirty="0" err="1"/>
              <a:t>Cond’t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Text</a:t>
            </a:r>
            <a:r>
              <a:rPr lang="ko-KR" altLang="en-US" sz="2600" dirty="0"/>
              <a:t> </a:t>
            </a:r>
            <a:r>
              <a:rPr lang="en-US" altLang="ko-KR" sz="2600" dirty="0"/>
              <a:t>input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TextInputFormat</a:t>
            </a:r>
            <a:r>
              <a:rPr lang="en-US" altLang="ko-KR" sz="2200" dirty="0"/>
              <a:t>, the default input format</a:t>
            </a:r>
            <a:endParaRPr lang="en-US" altLang="ko-KR" sz="2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Use the byte offset of the beginning of the line in the file as the key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Set maximum row length limit to protect corrupted files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KeyValueTextInputFormat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Use to interpret key-values ​​where each line is delimited by tab characters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Use a text string in front of the tab character on each line as a key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NLineInputFormat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Use when the mapper wants to receive a fixed number of input rows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Take a small amount of input data and perform extensive calculations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Load data from multiple data sources, such as databases</a:t>
            </a:r>
          </a:p>
        </p:txBody>
      </p:sp>
    </p:spTree>
    <p:extLst>
      <p:ext uri="{BB962C8B-B14F-4D97-AF65-F5344CB8AC3E}">
        <p14:creationId xmlns:p14="http://schemas.microsoft.com/office/powerpoint/2010/main" val="571041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</a:t>
            </a:r>
            <a:r>
              <a:rPr lang="en-US" altLang="ko-KR" dirty="0" err="1"/>
              <a:t>Cond’t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Text</a:t>
            </a:r>
            <a:r>
              <a:rPr lang="ko-KR" altLang="en-US" sz="2600" dirty="0"/>
              <a:t> </a:t>
            </a:r>
            <a:r>
              <a:rPr lang="en-US" altLang="ko-KR" sz="2600" dirty="0"/>
              <a:t>input (</a:t>
            </a:r>
            <a:r>
              <a:rPr lang="en-US" altLang="ko-KR" sz="2600" dirty="0" err="1"/>
              <a:t>Cond’t</a:t>
            </a:r>
            <a:r>
              <a:rPr lang="en-US" altLang="ko-KR" sz="2600" dirty="0"/>
              <a:t>)</a:t>
            </a:r>
            <a:endParaRPr lang="en-US" altLang="ko-KR" sz="1800" dirty="0"/>
          </a:p>
          <a:p>
            <a:pPr lvl="1"/>
            <a:r>
              <a:rPr lang="en-US" altLang="ko-KR" sz="2200" dirty="0"/>
              <a:t>Use XML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Operate the entire XML document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Parse individually is very difficult.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Separate records by using simple strings or regular expressions </a:t>
            </a:r>
          </a:p>
          <a:p>
            <a:r>
              <a:rPr lang="en-US" altLang="ko-KR" sz="2600" dirty="0"/>
              <a:t>Binary input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SequenceFileInputFormat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Stores sequences of binary key-value pairs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Allow </a:t>
            </a:r>
            <a:r>
              <a:rPr lang="en-US" altLang="ko-KR" sz="1800" dirty="0" err="1"/>
              <a:t>splittable</a:t>
            </a:r>
            <a:endParaRPr lang="en-US" altLang="ko-KR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Make sure the key-value type matches the input type of the map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SequenceFileAsTextInputFormat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Convert keys and values ​​to text objects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Make input suitable for streaming</a:t>
            </a:r>
          </a:p>
          <a:p>
            <a:pPr marL="914400" lvl="2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9875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</a:t>
            </a:r>
            <a:r>
              <a:rPr lang="en-US" altLang="ko-KR" dirty="0" err="1"/>
              <a:t>Cond’t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Binary input (</a:t>
            </a:r>
            <a:r>
              <a:rPr lang="en-US" altLang="ko-KR" sz="2600" dirty="0" err="1"/>
              <a:t>Cond’t</a:t>
            </a:r>
            <a:r>
              <a:rPr lang="en-US" altLang="ko-KR" sz="2600" dirty="0"/>
              <a:t>)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SequenceFileAsBinaryInputFormat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Return keys and values ​​as binary objects that cannot be directly parsed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FiexedLengthInputFormat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Read fixed length binary records</a:t>
            </a:r>
          </a:p>
          <a:p>
            <a:r>
              <a:rPr lang="en-US" altLang="ko-KR" sz="2600" dirty="0"/>
              <a:t>Multiple inputs</a:t>
            </a:r>
          </a:p>
          <a:p>
            <a:pPr lvl="1"/>
            <a:r>
              <a:rPr lang="en-US" altLang="ko-KR" sz="2200" dirty="0"/>
              <a:t>Use for processing data of the same format but of different </a:t>
            </a:r>
            <a:r>
              <a:rPr lang="en-US" altLang="ko-KR" dirty="0"/>
              <a:t>representations</a:t>
            </a:r>
            <a:endParaRPr lang="en-US" altLang="ko-KR" sz="2200" dirty="0"/>
          </a:p>
          <a:p>
            <a:pPr lvl="1"/>
            <a:r>
              <a:rPr lang="en-US" altLang="ko-KR" sz="2200" dirty="0"/>
              <a:t>Use</a:t>
            </a:r>
            <a:r>
              <a:rPr lang="ko-KR" altLang="en-US" sz="2200" dirty="0"/>
              <a:t> </a:t>
            </a:r>
            <a:r>
              <a:rPr lang="en-US" altLang="ko-KR" sz="2200" dirty="0" err="1"/>
              <a:t>MultipleInputs</a:t>
            </a:r>
            <a:r>
              <a:rPr lang="ko-KR" altLang="en-US" sz="2200" dirty="0"/>
              <a:t> </a:t>
            </a:r>
            <a:r>
              <a:rPr lang="en-US" altLang="ko-KR" sz="2200" dirty="0"/>
              <a:t>class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Specify </a:t>
            </a:r>
            <a:r>
              <a:rPr lang="en-US" altLang="ko-KR" sz="1800" dirty="0" err="1"/>
              <a:t>InputFormat</a:t>
            </a:r>
            <a:r>
              <a:rPr lang="en-US" altLang="ko-KR" sz="1800" dirty="0"/>
              <a:t> and Mapper to use for each path</a:t>
            </a:r>
          </a:p>
        </p:txBody>
      </p:sp>
    </p:spTree>
    <p:extLst>
      <p:ext uri="{BB962C8B-B14F-4D97-AF65-F5344CB8AC3E}">
        <p14:creationId xmlns:p14="http://schemas.microsoft.com/office/powerpoint/2010/main" val="3089680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Input formats (</a:t>
            </a:r>
            <a:r>
              <a:rPr lang="en-US" altLang="ko-KR" dirty="0" err="1"/>
              <a:t>Cond’t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Database input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DBInputFormat</a:t>
            </a:r>
            <a:endParaRPr lang="en-US" altLang="ko-KR" sz="2200" dirty="0"/>
          </a:p>
          <a:p>
            <a:pPr lvl="2"/>
            <a:r>
              <a:rPr lang="en-US" altLang="ko-KR" sz="1800" dirty="0"/>
              <a:t>Read data from a relational database using JDBC</a:t>
            </a:r>
          </a:p>
          <a:p>
            <a:pPr lvl="2"/>
            <a:r>
              <a:rPr lang="en-US" altLang="ko-KR" sz="1800" dirty="0"/>
              <a:t>Support</a:t>
            </a:r>
            <a:r>
              <a:rPr lang="ko-KR" altLang="en-US" sz="1800" dirty="0"/>
              <a:t> </a:t>
            </a:r>
            <a:r>
              <a:rPr lang="en-US" altLang="ko-KR" sz="1800" dirty="0"/>
              <a:t>not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sharding</a:t>
            </a:r>
            <a:endParaRPr lang="en-US" altLang="ko-KR" sz="1800" dirty="0"/>
          </a:p>
          <a:p>
            <a:pPr lvl="2"/>
            <a:r>
              <a:rPr lang="en-US" altLang="ko-KR" sz="1800" dirty="0"/>
              <a:t>Use for loading relatively small datasets, perhaps for joining with larger datasets from HDFS using </a:t>
            </a:r>
            <a:r>
              <a:rPr lang="en-US" altLang="ko-KR" sz="1800" dirty="0" err="1"/>
              <a:t>MultipleInputs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67683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Output formats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Text</a:t>
            </a:r>
            <a:r>
              <a:rPr lang="ko-KR" altLang="en-US" sz="2600" dirty="0"/>
              <a:t> </a:t>
            </a:r>
            <a:r>
              <a:rPr lang="en-US" altLang="ko-KR" sz="2600" dirty="0"/>
              <a:t>output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TextOutputFormat</a:t>
            </a:r>
            <a:r>
              <a:rPr lang="en-US" altLang="ko-KR" sz="2200" dirty="0"/>
              <a:t>, the default output format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Writes records as lines of text</a:t>
            </a:r>
          </a:p>
          <a:p>
            <a:pPr lvl="1"/>
            <a:r>
              <a:rPr lang="en-US" altLang="ko-KR" sz="2200" dirty="0"/>
              <a:t>Use by calling </a:t>
            </a:r>
            <a:r>
              <a:rPr lang="en-US" altLang="ko-KR" sz="2200" dirty="0" err="1"/>
              <a:t>toString</a:t>
            </a:r>
            <a:r>
              <a:rPr lang="en-US" altLang="ko-KR" sz="2200" dirty="0"/>
              <a:t>()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Use all types of keys and values</a:t>
            </a:r>
          </a:p>
          <a:p>
            <a:r>
              <a:rPr lang="en-US" altLang="ko-KR" sz="2600" dirty="0"/>
              <a:t>Binary output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SequenceFileOutputFormat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Writes sequence files for its output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Simple and easy to compress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SequenceFileAsBinaryOutputFormat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Write the keys and values ​​of the raw binary format to the sequence file container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" altLang="ko-KR" sz="2200" dirty="0"/>
          </a:p>
          <a:p>
            <a:pPr marL="457200" lvl="1" indent="0">
              <a:buNone/>
            </a:pPr>
            <a:endParaRPr lang="en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502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Simple model of data processing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Inputs and outputs are key-value pairs</a:t>
            </a:r>
          </a:p>
          <a:p>
            <a:pPr>
              <a:lnSpc>
                <a:spcPct val="120000"/>
              </a:lnSpc>
            </a:pPr>
            <a:r>
              <a:rPr lang="en-US" altLang="ko-KR" sz="2600" dirty="0"/>
              <a:t>Chapter 8 : MapReduce model in detail</a:t>
            </a:r>
            <a:endParaRPr lang="en-US" altLang="ko-KR" sz="2200" dirty="0"/>
          </a:p>
          <a:p>
            <a:pPr lvl="1">
              <a:lnSpc>
                <a:spcPct val="120000"/>
              </a:lnSpc>
            </a:pPr>
            <a:endParaRPr lang="en-US" altLang="ko-KR" sz="2200" dirty="0"/>
          </a:p>
          <a:p>
            <a:pPr lvl="2">
              <a:lnSpc>
                <a:spcPct val="120000"/>
              </a:lnSpc>
            </a:pPr>
            <a:endParaRPr lang="en-US" altLang="ko-KR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EB70C-B178-2F4B-8224-06CF95647E62}"/>
              </a:ext>
            </a:extLst>
          </p:cNvPr>
          <p:cNvSpPr txBox="1"/>
          <p:nvPr/>
        </p:nvSpPr>
        <p:spPr>
          <a:xfrm>
            <a:off x="472420" y="5085184"/>
            <a:ext cx="79816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오늘 배울 내용은 인풋과 아웃풋이 </a:t>
            </a:r>
            <a:r>
              <a:rPr lang="en-US" altLang="ko-KR" sz="1500" dirty="0"/>
              <a:t>key</a:t>
            </a:r>
            <a:r>
              <a:rPr lang="ko-KR" altLang="en-US" sz="1500" dirty="0"/>
              <a:t>와 </a:t>
            </a:r>
            <a:r>
              <a:rPr lang="en-US" altLang="ko-KR" sz="1500" dirty="0"/>
              <a:t>value</a:t>
            </a:r>
            <a:r>
              <a:rPr lang="ko-KR" altLang="en-US" sz="1500" dirty="0"/>
              <a:t>의 페어 형태임을 코드로 통해 알아 볼 것이며</a:t>
            </a:r>
            <a:endParaRPr lang="en-US" altLang="ko-KR" sz="1500" dirty="0"/>
          </a:p>
          <a:p>
            <a:r>
              <a:rPr lang="ko-KR" altLang="en-US" sz="1500" dirty="0"/>
              <a:t>궁극적으로 챕터 </a:t>
            </a:r>
            <a:r>
              <a:rPr lang="en-US" altLang="ko-KR" sz="1500" dirty="0"/>
              <a:t>8</a:t>
            </a:r>
            <a:r>
              <a:rPr lang="ko-KR" altLang="en-US" sz="1500" dirty="0"/>
              <a:t>에서는 </a:t>
            </a:r>
            <a:r>
              <a:rPr lang="ko-KR" altLang="en-US" sz="1500" dirty="0" err="1"/>
              <a:t>맵리듀스</a:t>
            </a:r>
            <a:r>
              <a:rPr lang="ko-KR" altLang="en-US" sz="1500" dirty="0"/>
              <a:t> 모델의 디테일을 알아볼 것입니다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3139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Output formats (</a:t>
            </a:r>
            <a:r>
              <a:rPr lang="en-US" altLang="ko-KR" dirty="0" err="1"/>
              <a:t>Cond’t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Binary output (</a:t>
            </a:r>
            <a:r>
              <a:rPr lang="en-US" altLang="ko-KR" sz="2600" dirty="0" err="1"/>
              <a:t>Cond’t</a:t>
            </a:r>
            <a:r>
              <a:rPr lang="en-US" altLang="ko-KR" sz="2600" dirty="0"/>
              <a:t>)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MapFileOutputFormat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The output is </a:t>
            </a:r>
            <a:r>
              <a:rPr lang="en-US" altLang="ko-KR" sz="1800" dirty="0" err="1"/>
              <a:t>MapFile</a:t>
            </a:r>
            <a:endParaRPr lang="en-US" altLang="ko-KR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Reducer must output key sequentially</a:t>
            </a:r>
            <a:endParaRPr lang="en-US" altLang="ko-KR" sz="3000" dirty="0"/>
          </a:p>
          <a:p>
            <a:r>
              <a:rPr lang="en-US" altLang="ko-KR" sz="2600" dirty="0"/>
              <a:t>Multiple outputs</a:t>
            </a:r>
          </a:p>
          <a:p>
            <a:pPr lvl="1"/>
            <a:r>
              <a:rPr lang="en-US" altLang="ko-KR" sz="2200" dirty="0"/>
              <a:t>Specify different file names or create more than one file per reducer</a:t>
            </a:r>
          </a:p>
          <a:p>
            <a:pPr lvl="1"/>
            <a:r>
              <a:rPr lang="en-US" altLang="ko-KR" sz="2200" dirty="0"/>
              <a:t>Use </a:t>
            </a:r>
            <a:r>
              <a:rPr lang="en-US" altLang="ko-KR" sz="2200" dirty="0" err="1"/>
              <a:t>MultipleOutputs</a:t>
            </a:r>
            <a:r>
              <a:rPr lang="ko-KR" altLang="en-US" sz="2200" dirty="0"/>
              <a:t> </a:t>
            </a:r>
            <a:r>
              <a:rPr lang="en-US" altLang="ko-KR" sz="2200" dirty="0"/>
              <a:t>class</a:t>
            </a:r>
            <a:endParaRPr lang="en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Can be written to multiple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Generate each file name as output key and value or any string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Delegate job to mapper's </a:t>
            </a:r>
            <a:r>
              <a:rPr lang="en-US" altLang="ko-KR" sz="1800" dirty="0" err="1"/>
              <a:t>OutputFormat</a:t>
            </a:r>
            <a:endParaRPr lang="en-US" altLang="ko-KR" sz="1800" dirty="0"/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079118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Output formats (</a:t>
            </a:r>
            <a:r>
              <a:rPr lang="en-US" altLang="ko-KR" dirty="0" err="1"/>
              <a:t>Cond’t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Lazy output</a:t>
            </a:r>
          </a:p>
          <a:p>
            <a:pPr lvl="1"/>
            <a:r>
              <a:rPr lang="en-US" altLang="ko-KR" sz="2200" dirty="0"/>
              <a:t>Use to write applications that do not create empty files</a:t>
            </a:r>
          </a:p>
          <a:p>
            <a:r>
              <a:rPr lang="en-US" altLang="ko-KR" sz="2600" dirty="0"/>
              <a:t>Database output</a:t>
            </a:r>
          </a:p>
          <a:p>
            <a:pPr lvl="1"/>
            <a:r>
              <a:rPr lang="en-US" altLang="ko-KR" sz="2200" dirty="0"/>
              <a:t>Use</a:t>
            </a:r>
            <a:r>
              <a:rPr lang="ko-KR" altLang="en-US" sz="2200" dirty="0"/>
              <a:t> </a:t>
            </a:r>
            <a:r>
              <a:rPr lang="en-US" altLang="ko-KR" sz="2200" dirty="0" err="1"/>
              <a:t>DBOutputFormat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 dirty="0"/>
              <a:t>Use to export to the appropriate size job output database</a:t>
            </a:r>
          </a:p>
        </p:txBody>
      </p:sp>
    </p:spTree>
    <p:extLst>
      <p:ext uri="{BB962C8B-B14F-4D97-AF65-F5344CB8AC3E}">
        <p14:creationId xmlns:p14="http://schemas.microsoft.com/office/powerpoint/2010/main" val="3639739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kumimoji="1" lang="ko-KR" altLang="en-US" dirty="0"/>
          </a:p>
        </p:txBody>
      </p:sp>
      <p:sp>
        <p:nvSpPr>
          <p:cNvPr id="4" name="내용 개체 틀 14">
            <a:extLst>
              <a:ext uri="{FF2B5EF4-FFF2-40B4-BE49-F238E27FC236}">
                <a16:creationId xmlns:a16="http://schemas.microsoft.com/office/drawing/2014/main" id="{D3AFFC21-94E3-0247-865C-8197BCFC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MapReduce Type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Mapper, Reducer, Combiner, </a:t>
            </a:r>
            <a:r>
              <a:rPr lang="en-US" altLang="ko-KR" sz="2200" dirty="0" err="1"/>
              <a:t>partitioner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600" dirty="0"/>
              <a:t>Input Format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Input splits and records</a:t>
            </a:r>
          </a:p>
          <a:p>
            <a:pPr lvl="1"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219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Thank you!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52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MapReduce types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Map and Reduce functions’ general form :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Map input are different from map output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Reduce input must have the same as map output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 lvl="1">
              <a:lnSpc>
                <a:spcPct val="120000"/>
              </a:lnSpc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4D6CA8-6FEC-3A4F-B569-AD0E8031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916832"/>
            <a:ext cx="4572000" cy="612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ABFA53-3E82-EA4A-ACDF-F53D13CE53D3}"/>
              </a:ext>
            </a:extLst>
          </p:cNvPr>
          <p:cNvSpPr txBox="1"/>
          <p:nvPr/>
        </p:nvSpPr>
        <p:spPr>
          <a:xfrm>
            <a:off x="472420" y="5085184"/>
            <a:ext cx="7916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맵과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리듀스</a:t>
            </a:r>
            <a:r>
              <a:rPr lang="ko-KR" altLang="en-US" sz="1600" dirty="0"/>
              <a:t> 함수의 일반적인 폼은 </a:t>
            </a:r>
            <a:r>
              <a:rPr lang="ko-KR" altLang="en-US" sz="1600" dirty="0" err="1"/>
              <a:t>맵에</a:t>
            </a:r>
            <a:r>
              <a:rPr lang="ko-KR" altLang="en-US" sz="1600" dirty="0"/>
              <a:t> 인풋으로  키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벨류가</a:t>
            </a:r>
            <a:r>
              <a:rPr lang="ko-KR" altLang="en-US" sz="1600" dirty="0"/>
              <a:t> 들어가면 아웃풋으로 키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벨류</a:t>
            </a:r>
            <a:r>
              <a:rPr lang="ko-KR" altLang="en-US" sz="1600" dirty="0"/>
              <a:t> 리스트가 나오고 </a:t>
            </a:r>
            <a:endParaRPr lang="en-US" altLang="ko-KR" sz="1600" dirty="0"/>
          </a:p>
          <a:p>
            <a:r>
              <a:rPr lang="ko-KR" altLang="en-US" sz="1600" dirty="0"/>
              <a:t>리듀스에서는 그 키 </a:t>
            </a:r>
            <a:r>
              <a:rPr lang="ko-KR" altLang="en-US" sz="1600" dirty="0" err="1"/>
              <a:t>벨류를</a:t>
            </a:r>
            <a:r>
              <a:rPr lang="ko-KR" altLang="en-US" sz="1600" dirty="0"/>
              <a:t> 넣고 결과가 다시 리스트 형식으로 나오게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맵 인풋은 맵 아웃풋과 다르고</a:t>
            </a:r>
            <a:r>
              <a:rPr lang="en-US" altLang="ko-KR" sz="1600" dirty="0"/>
              <a:t>, </a:t>
            </a:r>
            <a:r>
              <a:rPr lang="ko-KR" altLang="en-US" sz="1600" dirty="0"/>
              <a:t>맵 아웃풋은 </a:t>
            </a:r>
            <a:r>
              <a:rPr lang="ko-KR" altLang="en-US" sz="1600" dirty="0" err="1"/>
              <a:t>리듀스</a:t>
            </a:r>
            <a:r>
              <a:rPr lang="ko-KR" altLang="en-US" sz="1600" dirty="0"/>
              <a:t> 인풋과 같습니다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21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MapReduce types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JAVA API general form: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Emitting key-value pairs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 lvl="1">
              <a:lnSpc>
                <a:spcPct val="120000"/>
              </a:lnSpc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8EA685-1C24-7E4A-83C6-7BB0F6B0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016" y="1772816"/>
            <a:ext cx="5256479" cy="2483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D8BEC6-DA14-7544-828B-328B3FD4FC86}"/>
              </a:ext>
            </a:extLst>
          </p:cNvPr>
          <p:cNvSpPr/>
          <p:nvPr/>
        </p:nvSpPr>
        <p:spPr>
          <a:xfrm>
            <a:off x="1088007" y="5085184"/>
            <a:ext cx="675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위에서 키와 </a:t>
            </a:r>
            <a:r>
              <a:rPr lang="ko-KR" altLang="en-US" dirty="0" err="1"/>
              <a:t>벨류의</a:t>
            </a:r>
            <a:r>
              <a:rPr lang="ko-KR" altLang="en-US" dirty="0"/>
              <a:t> </a:t>
            </a:r>
            <a:r>
              <a:rPr lang="ko-KR" altLang="en-US" dirty="0" err="1"/>
              <a:t>페어다라고</a:t>
            </a:r>
            <a:r>
              <a:rPr lang="ko-KR" altLang="en-US" dirty="0"/>
              <a:t> 언급했는데</a:t>
            </a:r>
            <a:r>
              <a:rPr lang="en-US" altLang="ko-KR" dirty="0"/>
              <a:t>, </a:t>
            </a:r>
            <a:r>
              <a:rPr lang="ko-KR" altLang="en-US" dirty="0"/>
              <a:t>코드와 함께 보면</a:t>
            </a:r>
            <a:r>
              <a:rPr lang="en-US" altLang="ko-KR" dirty="0"/>
              <a:t>, </a:t>
            </a:r>
            <a:r>
              <a:rPr lang="ko-KR" altLang="en-US" dirty="0" err="1"/>
              <a:t>매퍼와</a:t>
            </a:r>
            <a:r>
              <a:rPr lang="ko-KR" altLang="en-US" dirty="0"/>
              <a:t> </a:t>
            </a:r>
            <a:r>
              <a:rPr lang="en-US" altLang="ko-KR" dirty="0"/>
              <a:t>key-value</a:t>
            </a:r>
            <a:r>
              <a:rPr lang="ko-KR" altLang="en-US" dirty="0"/>
              <a:t>가 </a:t>
            </a:r>
            <a:r>
              <a:rPr lang="ko-KR" altLang="en-US" dirty="0" err="1"/>
              <a:t>짝이되어</a:t>
            </a:r>
            <a:r>
              <a:rPr lang="ko-KR" altLang="en-US" dirty="0"/>
              <a:t> </a:t>
            </a:r>
            <a:r>
              <a:rPr lang="ko-KR" altLang="en-US" dirty="0" err="1"/>
              <a:t>나오는형식을</a:t>
            </a:r>
            <a:r>
              <a:rPr lang="ko-KR" altLang="en-US" dirty="0"/>
              <a:t> 볼 수가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04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MapReduce types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Combiner function is used: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0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Output types are the intermediate key and value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" altLang="ko-KR" sz="1800" dirty="0"/>
              <a:t>Except this facts, it is same as reduce function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 lvl="1">
              <a:lnSpc>
                <a:spcPct val="120000"/>
              </a:lnSpc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1B979F-E2BF-7F40-8113-5BB162921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1" y="1988840"/>
            <a:ext cx="4571997" cy="812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1FE3F6-BD3A-C945-83F5-1425E4E0AE44}"/>
              </a:ext>
            </a:extLst>
          </p:cNvPr>
          <p:cNvSpPr/>
          <p:nvPr/>
        </p:nvSpPr>
        <p:spPr>
          <a:xfrm>
            <a:off x="1088007" y="5085184"/>
            <a:ext cx="6750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이제 </a:t>
            </a:r>
            <a:r>
              <a:rPr lang="ko-KR" altLang="en-US" dirty="0" err="1"/>
              <a:t>컴바이너</a:t>
            </a:r>
            <a:r>
              <a:rPr lang="ko-KR" altLang="en-US" dirty="0"/>
              <a:t> </a:t>
            </a:r>
            <a:r>
              <a:rPr lang="ko-KR" altLang="en-US" dirty="0" err="1"/>
              <a:t>함수을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리듀서랑</a:t>
            </a:r>
            <a:r>
              <a:rPr lang="ko-KR" altLang="en-US" dirty="0"/>
              <a:t> </a:t>
            </a:r>
            <a:r>
              <a:rPr lang="ko-KR" altLang="en-US" dirty="0" err="1"/>
              <a:t>다른점이</a:t>
            </a:r>
            <a:r>
              <a:rPr lang="ko-KR" altLang="en-US" dirty="0"/>
              <a:t> 있다면</a:t>
            </a:r>
            <a:r>
              <a:rPr lang="en-US" altLang="ko-KR" dirty="0"/>
              <a:t>, </a:t>
            </a:r>
            <a:r>
              <a:rPr lang="ko-KR" altLang="en-US" dirty="0" err="1"/>
              <a:t>컴바이너의</a:t>
            </a:r>
            <a:r>
              <a:rPr lang="ko-KR" altLang="en-US" dirty="0"/>
              <a:t> 아웃풋은 </a:t>
            </a:r>
            <a:r>
              <a:rPr lang="ko-KR" altLang="en-US" dirty="0" err="1"/>
              <a:t>중간값이라는</a:t>
            </a:r>
            <a:r>
              <a:rPr lang="ko-KR" altLang="en-US" dirty="0"/>
              <a:t> 점입니다</a:t>
            </a:r>
            <a:r>
              <a:rPr lang="en-US" altLang="ko-KR" dirty="0"/>
              <a:t>. </a:t>
            </a:r>
            <a:r>
              <a:rPr lang="ko-KR" altLang="en-US" dirty="0"/>
              <a:t>이 사실을 제외하면 </a:t>
            </a:r>
            <a:r>
              <a:rPr lang="ko-KR" altLang="en-US" dirty="0" err="1"/>
              <a:t>리듀스</a:t>
            </a:r>
            <a:r>
              <a:rPr lang="ko-KR" altLang="en-US" dirty="0"/>
              <a:t> </a:t>
            </a:r>
            <a:r>
              <a:rPr lang="ko-KR" altLang="en-US" dirty="0" err="1"/>
              <a:t>함수랑</a:t>
            </a:r>
            <a:r>
              <a:rPr lang="ko-KR" altLang="en-US" dirty="0"/>
              <a:t> </a:t>
            </a:r>
            <a:r>
              <a:rPr lang="ko-KR" altLang="en-US" dirty="0" err="1"/>
              <a:t>다른것을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23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MapReduce types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Partition function: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0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Operates on the intermediate key and value types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Returns partition index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000" dirty="0"/>
          </a:p>
          <a:p>
            <a:pPr marL="457200" lvl="1" indent="0">
              <a:lnSpc>
                <a:spcPct val="120000"/>
              </a:lnSpc>
              <a:buNone/>
            </a:pPr>
            <a:endParaRPr lang="en" altLang="ko-KR" sz="2200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 lvl="1">
              <a:lnSpc>
                <a:spcPct val="120000"/>
              </a:lnSpc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661235-129B-AF45-B794-0B831C63C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21" y="1916832"/>
            <a:ext cx="3726157" cy="343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A648EA-EB6D-1046-91EB-ECA57A4A697A}"/>
              </a:ext>
            </a:extLst>
          </p:cNvPr>
          <p:cNvSpPr/>
          <p:nvPr/>
        </p:nvSpPr>
        <p:spPr>
          <a:xfrm>
            <a:off x="1088007" y="5085184"/>
            <a:ext cx="6750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이제 </a:t>
            </a:r>
            <a:r>
              <a:rPr lang="ko-KR" altLang="en-US" dirty="0" err="1"/>
              <a:t>컴바이너</a:t>
            </a:r>
            <a:r>
              <a:rPr lang="ko-KR" altLang="en-US" dirty="0"/>
              <a:t> </a:t>
            </a:r>
            <a:r>
              <a:rPr lang="ko-KR" altLang="en-US" dirty="0" err="1"/>
              <a:t>함수을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리듀서랑</a:t>
            </a:r>
            <a:r>
              <a:rPr lang="ko-KR" altLang="en-US" dirty="0"/>
              <a:t> </a:t>
            </a:r>
            <a:r>
              <a:rPr lang="ko-KR" altLang="en-US" dirty="0" err="1"/>
              <a:t>다른점이</a:t>
            </a:r>
            <a:r>
              <a:rPr lang="ko-KR" altLang="en-US" dirty="0"/>
              <a:t> 있다면</a:t>
            </a:r>
            <a:r>
              <a:rPr lang="en-US" altLang="ko-KR" dirty="0"/>
              <a:t>, </a:t>
            </a:r>
            <a:r>
              <a:rPr lang="ko-KR" altLang="en-US" dirty="0" err="1"/>
              <a:t>컴바이너의</a:t>
            </a:r>
            <a:r>
              <a:rPr lang="ko-KR" altLang="en-US" dirty="0"/>
              <a:t> 아웃풋은 </a:t>
            </a:r>
            <a:r>
              <a:rPr lang="ko-KR" altLang="en-US" dirty="0" err="1"/>
              <a:t>중간값이라는</a:t>
            </a:r>
            <a:r>
              <a:rPr lang="ko-KR" altLang="en-US" dirty="0"/>
              <a:t> 점입니다</a:t>
            </a:r>
            <a:r>
              <a:rPr lang="en-US" altLang="ko-KR" dirty="0"/>
              <a:t>. </a:t>
            </a:r>
            <a:r>
              <a:rPr lang="ko-KR" altLang="en-US" dirty="0"/>
              <a:t>이 사실을 제외하면 </a:t>
            </a:r>
            <a:r>
              <a:rPr lang="ko-KR" altLang="en-US" dirty="0" err="1"/>
              <a:t>리듀스</a:t>
            </a:r>
            <a:r>
              <a:rPr lang="ko-KR" altLang="en-US" dirty="0"/>
              <a:t> </a:t>
            </a:r>
            <a:r>
              <a:rPr lang="ko-KR" altLang="en-US" dirty="0" err="1"/>
              <a:t>함수랑</a:t>
            </a:r>
            <a:r>
              <a:rPr lang="ko-KR" altLang="en-US" dirty="0"/>
              <a:t> </a:t>
            </a:r>
            <a:r>
              <a:rPr lang="ko-KR" altLang="en-US" dirty="0" err="1"/>
              <a:t>다른것을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32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MapReduce types (Cont’d)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" altLang="ko-KR" sz="2600" dirty="0"/>
              <a:t>Methods for setting the intermediate and final output types exist at all</a:t>
            </a:r>
          </a:p>
          <a:p>
            <a:pPr>
              <a:lnSpc>
                <a:spcPct val="120000"/>
              </a:lnSpc>
            </a:pPr>
            <a:endParaRPr lang="en" altLang="ko-KR" sz="1000" dirty="0"/>
          </a:p>
          <a:p>
            <a:pPr>
              <a:lnSpc>
                <a:spcPct val="120000"/>
              </a:lnSpc>
            </a:pPr>
            <a:r>
              <a:rPr lang="en" altLang="ko-KR" sz="2600" dirty="0"/>
              <a:t>Types can’t be determined from a combination of the mapper and the reducer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Problem	: Type conflict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Solution	: </a:t>
            </a:r>
            <a:r>
              <a:rPr lang="en" altLang="ko-KR" sz="2200" dirty="0"/>
              <a:t>Running a test job using a small amount of data to flush out and fix any type incompatibilities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000" dirty="0"/>
          </a:p>
          <a:p>
            <a:pPr marL="457200" lvl="1" indent="0">
              <a:lnSpc>
                <a:spcPct val="120000"/>
              </a:lnSpc>
              <a:buNone/>
            </a:pPr>
            <a:endParaRPr lang="en" altLang="ko-KR" sz="2200" dirty="0"/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 lvl="1">
              <a:lnSpc>
                <a:spcPct val="120000"/>
              </a:lnSpc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6095E8-BEBD-3247-B278-47B308418B68}"/>
              </a:ext>
            </a:extLst>
          </p:cNvPr>
          <p:cNvSpPr/>
          <p:nvPr/>
        </p:nvSpPr>
        <p:spPr>
          <a:xfrm>
            <a:off x="1088007" y="5157192"/>
            <a:ext cx="6750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이제 </a:t>
            </a:r>
            <a:r>
              <a:rPr lang="ko-KR" altLang="en-US" dirty="0" err="1"/>
              <a:t>컴바이너</a:t>
            </a:r>
            <a:r>
              <a:rPr lang="ko-KR" altLang="en-US" dirty="0"/>
              <a:t> </a:t>
            </a:r>
            <a:r>
              <a:rPr lang="ko-KR" altLang="en-US" dirty="0" err="1"/>
              <a:t>함수을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리듀서랑</a:t>
            </a:r>
            <a:r>
              <a:rPr lang="ko-KR" altLang="en-US" dirty="0"/>
              <a:t> </a:t>
            </a:r>
            <a:r>
              <a:rPr lang="ko-KR" altLang="en-US" dirty="0" err="1"/>
              <a:t>다른점이</a:t>
            </a:r>
            <a:r>
              <a:rPr lang="ko-KR" altLang="en-US" dirty="0"/>
              <a:t> 있다면</a:t>
            </a:r>
            <a:r>
              <a:rPr lang="en-US" altLang="ko-KR" dirty="0"/>
              <a:t>, </a:t>
            </a:r>
            <a:r>
              <a:rPr lang="ko-KR" altLang="en-US" dirty="0" err="1"/>
              <a:t>컴바이너의</a:t>
            </a:r>
            <a:r>
              <a:rPr lang="ko-KR" altLang="en-US" dirty="0"/>
              <a:t> 아웃풋은 </a:t>
            </a:r>
            <a:r>
              <a:rPr lang="ko-KR" altLang="en-US" dirty="0" err="1"/>
              <a:t>중간값이라는</a:t>
            </a:r>
            <a:r>
              <a:rPr lang="ko-KR" altLang="en-US" dirty="0"/>
              <a:t> 점입니다</a:t>
            </a:r>
            <a:r>
              <a:rPr lang="en-US" altLang="ko-KR" dirty="0"/>
              <a:t>. </a:t>
            </a:r>
            <a:r>
              <a:rPr lang="ko-KR" altLang="en-US" dirty="0"/>
              <a:t>이 사실을 제외하면 </a:t>
            </a:r>
            <a:r>
              <a:rPr lang="ko-KR" altLang="en-US" dirty="0" err="1"/>
              <a:t>리듀스</a:t>
            </a:r>
            <a:r>
              <a:rPr lang="ko-KR" altLang="en-US" dirty="0"/>
              <a:t> </a:t>
            </a:r>
            <a:r>
              <a:rPr lang="ko-KR" altLang="en-US" dirty="0" err="1"/>
              <a:t>함수랑</a:t>
            </a:r>
            <a:r>
              <a:rPr lang="ko-KR" altLang="en-US" dirty="0"/>
              <a:t> </a:t>
            </a:r>
            <a:r>
              <a:rPr lang="ko-KR" altLang="en-US" dirty="0" err="1"/>
              <a:t>다른것을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46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The default MapReduce job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76384766-418C-4752-B289-DCE42595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Running MapReduce without setting a mapper or a reducer 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/>
              <a:t>Set only input path and output path</a:t>
            </a:r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sz="3000" dirty="0"/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Each line = integer + tab character + weather data record</a:t>
            </a:r>
          </a:p>
          <a:p>
            <a:pPr lvl="1">
              <a:lnSpc>
                <a:spcPct val="120000"/>
              </a:lnSpc>
            </a:pPr>
            <a:r>
              <a:rPr lang="en" altLang="ko-KR" sz="2200" dirty="0"/>
              <a:t>Output does provide some insight into the defaults that Hadoop 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1371600" lvl="3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EB7AC-1303-9042-8D01-4B83F68F2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9" y="2780928"/>
            <a:ext cx="7775502" cy="14628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290160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ahom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36264</TotalTime>
  <Words>2178</Words>
  <Application>Microsoft Macintosh PowerPoint</Application>
  <PresentationFormat>화면 슬라이드 쇼(4:3)</PresentationFormat>
  <Paragraphs>469</Paragraphs>
  <Slides>33</Slides>
  <Notes>31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Arial</vt:lpstr>
      <vt:lpstr>Impact</vt:lpstr>
      <vt:lpstr>Tahoma</vt:lpstr>
      <vt:lpstr>Wingdings</vt:lpstr>
      <vt:lpstr>기본 디자인</vt:lpstr>
      <vt:lpstr>Equation</vt:lpstr>
      <vt:lpstr>Chapter 8 : MapReduce Types and Formats</vt:lpstr>
      <vt:lpstr>Contents</vt:lpstr>
      <vt:lpstr>Introduction</vt:lpstr>
      <vt:lpstr>MapReduce types</vt:lpstr>
      <vt:lpstr>MapReduce types (Cont’d)</vt:lpstr>
      <vt:lpstr>MapReduce types (Cont’d)</vt:lpstr>
      <vt:lpstr>MapReduce types (Cont’d)</vt:lpstr>
      <vt:lpstr>MapReduce types (Cont’d)</vt:lpstr>
      <vt:lpstr>The default MapReduce job</vt:lpstr>
      <vt:lpstr>The default MapReduce job (Cont’d)</vt:lpstr>
      <vt:lpstr>The default MapReduce job (Cont’d)</vt:lpstr>
      <vt:lpstr>The default MapReduce job (Cont’d)</vt:lpstr>
      <vt:lpstr>The default MapReduce job (Cont’d)</vt:lpstr>
      <vt:lpstr>The default MapReduce job (Cont’d)</vt:lpstr>
      <vt:lpstr>Input Formats</vt:lpstr>
      <vt:lpstr>Input formats (Cont’d)</vt:lpstr>
      <vt:lpstr>Input formats (Cont’d)</vt:lpstr>
      <vt:lpstr>Input formats (Cont’d)</vt:lpstr>
      <vt:lpstr>Input formats (Cont’d)</vt:lpstr>
      <vt:lpstr>Input formats (Cont’d)</vt:lpstr>
      <vt:lpstr>Input formats (Cont’d)</vt:lpstr>
      <vt:lpstr>Input formats (Cont’d)</vt:lpstr>
      <vt:lpstr>Input formats (Cont’d)</vt:lpstr>
      <vt:lpstr>Input formats (Cont’d)</vt:lpstr>
      <vt:lpstr>Input formats (Cond’t)</vt:lpstr>
      <vt:lpstr>Input formats (Cond’t)</vt:lpstr>
      <vt:lpstr>Input formats (Cond’t)</vt:lpstr>
      <vt:lpstr>Input formats (Cond’t)</vt:lpstr>
      <vt:lpstr>Output formats</vt:lpstr>
      <vt:lpstr>Output formats (Cond’t)</vt:lpstr>
      <vt:lpstr>Output formats (Cond’t)</vt:lpstr>
      <vt:lpstr>Conclusion</vt:lpstr>
      <vt:lpstr>Q&amp;A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이현섭</dc:creator>
  <cp:lastModifiedBy>윤가영</cp:lastModifiedBy>
  <cp:revision>1368</cp:revision>
  <cp:lastPrinted>2019-01-23T02:00:50Z</cp:lastPrinted>
  <dcterms:created xsi:type="dcterms:W3CDTF">1601-01-01T00:00:00Z</dcterms:created>
  <dcterms:modified xsi:type="dcterms:W3CDTF">2019-01-23T02:24:40Z</dcterms:modified>
</cp:coreProperties>
</file>