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Roboto"/>
      <p:regular r:id="rId23"/>
      <p:bold r:id="rId24"/>
      <p:italic r:id="rId25"/>
      <p:boldItalic r:id="rId26"/>
    </p:embeddedFont>
    <p:embeddedFont>
      <p:font typeface="Helvetica Neue"/>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hc5odFzoS9K9Oo9WteCmr/WwSB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HelveticaNeue-bold.fntdata"/><Relationship Id="rId27" Type="http://schemas.openxmlformats.org/officeDocument/2006/relationships/font" Target="fonts/HelveticaNeue-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HelveticaNeue-italic.fntdata"/><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font" Target="fonts/HelveticaNeue-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3"/>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3"/>
          <p:cNvSpPr/>
          <p:nvPr/>
        </p:nvSpPr>
        <p:spPr>
          <a:xfrm flipH="1">
            <a:off x="8246400" y="4245875"/>
            <a:ext cx="897600" cy="897600"/>
          </a:xfrm>
          <a:prstGeom prst="round1Rect">
            <a:avLst>
              <a:gd fmla="val 16667" name="adj"/>
            </a:avLst>
          </a:prstGeom>
          <a:solidFill>
            <a:schemeClr val="lt1">
              <a:alpha val="6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3"/>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 name="Google Shape;13;p13"/>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1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22"/>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9" name="Google Shape;59;p22"/>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0" name="Google Shape;60;p2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2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14"/>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4"/>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4"/>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9" name="Google Shape;19;p1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0" name="Shape 20"/>
        <p:cNvGrpSpPr/>
        <p:nvPr/>
      </p:nvGrpSpPr>
      <p:grpSpPr>
        <a:xfrm>
          <a:off x="0" y="0"/>
          <a:ext cx="0" cy="0"/>
          <a:chOff x="0" y="0"/>
          <a:chExt cx="0" cy="0"/>
        </a:xfrm>
      </p:grpSpPr>
      <p:sp>
        <p:nvSpPr>
          <p:cNvPr id="21" name="Google Shape;21;p15"/>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22" name="Google Shape;22;p1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6"/>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25" name="Google Shape;25;p1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17"/>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30" name="Google Shape;30;p1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1" name="Google Shape;31;p1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18"/>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8"/>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36" name="Google Shape;36;p18"/>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18"/>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8" name="Google Shape;38;p1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sp>
        <p:nvSpPr>
          <p:cNvPr id="40" name="Google Shape;40;p19"/>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9"/>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3" name="Google Shape;43;p19"/>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44" name="Google Shape;44;p1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20"/>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0"/>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49" name="Google Shape;49;p20"/>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2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1" name="Google Shape;51;p2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21"/>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1"/>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1"/>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2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accent6"/>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12"/>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Google Shape;8;p1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public.tableau.com/views/Story_16411903447420/HowdoeseachindustryperformthroughoutCovid-19?:language=en-US&amp;:display_count=n&amp;:origin=viz_share_link"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google.com.sg/search?q=equal+weighted+etf+explained&amp;source=hp&amp;ei=_HDQYYCTMfbFz7sPlfCR6AM&amp;iflsig=ALs-wAMAAAAAYdB_DLmkA_Omai3Lxsgi91PoN2X25mwd&amp;ved=0ahUKEwiAgbaA7ZD1AhX24nMBHRV4BD0Q4dUDCAo&amp;uact=5&amp;oq=equal+weighted+etf+explained&amp;gs_lcp=Cgdnd3Mtd2l6EAMyBggAEBYQHjoOCC4QgAQQsQMQxwEQrwE6CAgAEIAEELEDOg4ILhCABBCxAxDHARCjAjoLCC4QgAQQxwEQrwE6BQgAEIAEOggILhCABBCxAzoFCC4QgAQ6BAgAEA06CAgAEBYQChAeOggIIRAWEB0QHjoFCCEQoAE6BwghEAoQoAFQAFiMN2CZOGgBcAB4AIAB4wOIAfchkgEKMTUuNi4zLjIuMpgBAKABAQ&amp;sclient=gws-wiz" TargetMode="External"/><Relationship Id="rId4" Type="http://schemas.openxmlformats.org/officeDocument/2006/relationships/hyperlink" Target="https://sg.finance.yahoo.com/topic/stock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etfdb.com/etfs/sector/consumer-discretionari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morningstar.com/stock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public.tableau.com/app/profile/yuan.zhi2701/viz/Dashboard1_16413765473160/HoweachindustryperformsthroughoutCovid?publish=yes" TargetMode="External"/><Relationship Id="rId4" Type="http://schemas.openxmlformats.org/officeDocument/2006/relationships/hyperlink" Target="https://public.tableau.com/app/profile/yuan.zhi2701/viz/Dashboard2_16413759936680/Scoringbykeyfactors?publish=ye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mt="78000"/>
          </a:blip>
          <a:tile algn="tl" flip="none" tx="0" sx="100000" ty="0" sy="100000"/>
        </a:blipFill>
      </p:bgPr>
    </p:bg>
    <p:spTree>
      <p:nvGrpSpPr>
        <p:cNvPr id="66" name="Shape 66"/>
        <p:cNvGrpSpPr/>
        <p:nvPr/>
      </p:nvGrpSpPr>
      <p:grpSpPr>
        <a:xfrm>
          <a:off x="0" y="0"/>
          <a:ext cx="0" cy="0"/>
          <a:chOff x="0" y="0"/>
          <a:chExt cx="0" cy="0"/>
        </a:xfrm>
      </p:grpSpPr>
      <p:pic>
        <p:nvPicPr>
          <p:cNvPr descr="29,605 BEST Candlestick Chart IMAGES, STOCK PHOTOS &amp;amp; VECTORS | Adobe Stock" id="67" name="Google Shape;67;p1"/>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68" name="Google Shape;68;p1"/>
          <p:cNvSpPr txBox="1"/>
          <p:nvPr/>
        </p:nvSpPr>
        <p:spPr>
          <a:xfrm>
            <a:off x="192831" y="422988"/>
            <a:ext cx="444137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000" u="none" cap="none" strike="noStrike">
                <a:solidFill>
                  <a:schemeClr val="lt1"/>
                </a:solidFill>
                <a:latin typeface="Arial"/>
                <a:ea typeface="Arial"/>
                <a:cs typeface="Arial"/>
                <a:sym typeface="Arial"/>
              </a:rPr>
              <a:t>Case Study 2 : Stock Analysis </a:t>
            </a:r>
            <a:endParaRPr b="1" i="0" sz="2000" u="none" cap="none" strike="noStrike">
              <a:solidFill>
                <a:schemeClr val="lt1"/>
              </a:solidFill>
              <a:latin typeface="Arial"/>
              <a:ea typeface="Arial"/>
              <a:cs typeface="Arial"/>
              <a:sym typeface="Arial"/>
            </a:endParaRPr>
          </a:p>
        </p:txBody>
      </p:sp>
      <p:sp>
        <p:nvSpPr>
          <p:cNvPr id="69" name="Google Shape;69;p1"/>
          <p:cNvSpPr txBox="1"/>
          <p:nvPr/>
        </p:nvSpPr>
        <p:spPr>
          <a:xfrm>
            <a:off x="6380712" y="4341328"/>
            <a:ext cx="444137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000" u="none" cap="none" strike="noStrike">
                <a:solidFill>
                  <a:schemeClr val="lt1"/>
                </a:solidFill>
                <a:latin typeface="Arial"/>
                <a:ea typeface="Arial"/>
                <a:cs typeface="Arial"/>
                <a:sym typeface="Arial"/>
              </a:rPr>
              <a:t>By Yoong Yuan Zhi</a:t>
            </a:r>
            <a:endParaRPr b="1" i="0" sz="20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descr="Chart&#10;&#10;Description automatically generated" id="136" name="Google Shape;136;p28"/>
          <p:cNvPicPr preferRelativeResize="0"/>
          <p:nvPr/>
        </p:nvPicPr>
        <p:blipFill rotWithShape="1">
          <a:blip r:embed="rId3">
            <a:alphaModFix/>
          </a:blip>
          <a:srcRect b="4026" l="0" r="95" t="0"/>
          <a:stretch/>
        </p:blipFill>
        <p:spPr>
          <a:xfrm>
            <a:off x="1732" y="-865"/>
            <a:ext cx="9145137" cy="514579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descr="Chart, bar chart&#10;&#10;Description automatically generated" id="141" name="Google Shape;141;p29"/>
          <p:cNvPicPr preferRelativeResize="0"/>
          <p:nvPr/>
        </p:nvPicPr>
        <p:blipFill rotWithShape="1">
          <a:blip r:embed="rId3">
            <a:alphaModFix/>
          </a:blip>
          <a:srcRect b="0" l="0" r="0" t="0"/>
          <a:stretch/>
        </p:blipFill>
        <p:spPr>
          <a:xfrm>
            <a:off x="5196" y="-6073"/>
            <a:ext cx="9150925" cy="505173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0"/>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Key Insights </a:t>
            </a:r>
            <a:endParaRPr/>
          </a:p>
        </p:txBody>
      </p:sp>
      <p:sp>
        <p:nvSpPr>
          <p:cNvPr id="147" name="Google Shape;147;p30"/>
          <p:cNvSpPr txBox="1"/>
          <p:nvPr/>
        </p:nvSpPr>
        <p:spPr>
          <a:xfrm>
            <a:off x="-361" y="697923"/>
            <a:ext cx="9136968" cy="35394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During the initial phase of covid-19 (March 2020) :</a:t>
            </a:r>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In terms of recovery:</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8" name="Google Shape;148;p30"/>
          <p:cNvSpPr txBox="1"/>
          <p:nvPr/>
        </p:nvSpPr>
        <p:spPr>
          <a:xfrm>
            <a:off x="100445" y="1286741"/>
            <a:ext cx="8743948" cy="1600438"/>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Energy sector had the largest % drawdown (-55.2%), and was </a:t>
            </a:r>
            <a:r>
              <a:rPr b="1" i="0" lang="en" sz="1400" u="none" cap="none" strike="noStrike">
                <a:solidFill>
                  <a:srgbClr val="000000"/>
                </a:solidFill>
                <a:latin typeface="Arial"/>
                <a:ea typeface="Arial"/>
                <a:cs typeface="Arial"/>
                <a:sym typeface="Arial"/>
              </a:rPr>
              <a:t>most affected </a:t>
            </a:r>
            <a:r>
              <a:rPr b="0" i="0" lang="en" sz="1400" u="none" cap="none" strike="noStrike">
                <a:solidFill>
                  <a:srgbClr val="000000"/>
                </a:solidFill>
                <a:latin typeface="Arial"/>
                <a:ea typeface="Arial"/>
                <a:cs typeface="Arial"/>
                <a:sym typeface="Arial"/>
              </a:rPr>
              <a:t>by covid-19</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 Arial"/>
              <a:buChar char="•"/>
            </a:pPr>
            <a:r>
              <a:rPr b="0" i="0" lang="en" sz="1400" u="none" cap="none" strike="noStrike">
                <a:solidFill>
                  <a:srgbClr val="000000"/>
                </a:solidFill>
                <a:latin typeface="Arial"/>
                <a:ea typeface="Arial"/>
                <a:cs typeface="Arial"/>
                <a:sym typeface="Arial"/>
              </a:rPr>
              <a:t>This is followed by retail (-33%) , </a:t>
            </a:r>
            <a:r>
              <a:rPr b="0" i="0" lang="en" sz="1200" u="none" cap="none" strike="noStrike">
                <a:solidFill>
                  <a:srgbClr val="000000"/>
                </a:solidFill>
                <a:latin typeface="Arial"/>
                <a:ea typeface="Arial"/>
                <a:cs typeface="Arial"/>
                <a:sym typeface="Arial"/>
              </a:rPr>
              <a:t>S&amp;P </a:t>
            </a:r>
            <a:r>
              <a:rPr b="0" i="0" lang="en" sz="1400" u="none" cap="none" strike="noStrike">
                <a:solidFill>
                  <a:srgbClr val="000000"/>
                </a:solidFill>
                <a:latin typeface="Arial"/>
                <a:ea typeface="Arial"/>
                <a:cs typeface="Arial"/>
                <a:sym typeface="Arial"/>
              </a:rPr>
              <a:t>(-26%), healthcare (-10.6%)</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 Arial"/>
              <a:buChar char="•"/>
            </a:pPr>
            <a:r>
              <a:rPr b="0" i="0" lang="en" sz="1400" u="none" cap="none" strike="noStrike">
                <a:solidFill>
                  <a:srgbClr val="000000"/>
                </a:solidFill>
                <a:latin typeface="Arial"/>
                <a:ea typeface="Arial"/>
                <a:cs typeface="Arial"/>
                <a:sym typeface="Arial"/>
              </a:rPr>
              <a:t>Gold was the only sector </a:t>
            </a:r>
            <a:r>
              <a:rPr b="1" i="0" lang="en" sz="1400" u="none" cap="none" strike="noStrike">
                <a:solidFill>
                  <a:srgbClr val="000000"/>
                </a:solidFill>
                <a:latin typeface="Arial"/>
                <a:ea typeface="Arial"/>
                <a:cs typeface="Arial"/>
                <a:sym typeface="Arial"/>
              </a:rPr>
              <a:t>unaffected </a:t>
            </a:r>
            <a:r>
              <a:rPr b="0" i="0" lang="en" sz="1400" u="none" cap="none" strike="noStrike">
                <a:solidFill>
                  <a:srgbClr val="000000"/>
                </a:solidFill>
                <a:latin typeface="Arial"/>
                <a:ea typeface="Arial"/>
                <a:cs typeface="Arial"/>
                <a:sym typeface="Arial"/>
              </a:rPr>
              <a:t>by the crash , with a positive change of (0.9%)</a:t>
            </a:r>
            <a:endParaRPr/>
          </a:p>
          <a:p>
            <a:pPr indent="-196850" lvl="0" marL="285750" marR="0" rtl="0" algn="l">
              <a:lnSpc>
                <a:spcPct val="100000"/>
              </a:lnSpc>
              <a:spcBef>
                <a:spcPts val="0"/>
              </a:spcBef>
              <a:spcAft>
                <a:spcPts val="0"/>
              </a:spcAft>
              <a:buClr>
                <a:srgbClr val="000000"/>
              </a:buClr>
              <a:buSzPts val="1400"/>
              <a:buFont typeface=" 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cxnSp>
        <p:nvCxnSpPr>
          <p:cNvPr id="149" name="Google Shape;149;p30"/>
          <p:cNvCxnSpPr/>
          <p:nvPr/>
        </p:nvCxnSpPr>
        <p:spPr>
          <a:xfrm rot="10800000">
            <a:off x="2786494" y="2613312"/>
            <a:ext cx="1328306" cy="3464"/>
          </a:xfrm>
          <a:prstGeom prst="straightConnector1">
            <a:avLst/>
          </a:prstGeom>
          <a:noFill/>
          <a:ln cap="flat" cmpd="sng" w="9525">
            <a:solidFill>
              <a:srgbClr val="0075BC"/>
            </a:solidFill>
            <a:prstDash val="solid"/>
            <a:round/>
            <a:headEnd len="sm" w="sm" type="none"/>
            <a:tailEnd len="med" w="med" type="triangle"/>
          </a:ln>
        </p:spPr>
      </p:cxnSp>
      <p:cxnSp>
        <p:nvCxnSpPr>
          <p:cNvPr id="150" name="Google Shape;150;p30"/>
          <p:cNvCxnSpPr/>
          <p:nvPr/>
        </p:nvCxnSpPr>
        <p:spPr>
          <a:xfrm flipH="1" rot="10800000">
            <a:off x="4876800" y="2613313"/>
            <a:ext cx="1572490" cy="3464"/>
          </a:xfrm>
          <a:prstGeom prst="straightConnector1">
            <a:avLst/>
          </a:prstGeom>
          <a:noFill/>
          <a:ln cap="flat" cmpd="sng" w="9525">
            <a:solidFill>
              <a:srgbClr val="0075BC"/>
            </a:solidFill>
            <a:prstDash val="solid"/>
            <a:round/>
            <a:headEnd len="sm" w="sm" type="none"/>
            <a:tailEnd len="med" w="med" type="triangle"/>
          </a:ln>
        </p:spPr>
      </p:cxnSp>
      <p:grpSp>
        <p:nvGrpSpPr>
          <p:cNvPr id="151" name="Google Shape;151;p30"/>
          <p:cNvGrpSpPr/>
          <p:nvPr/>
        </p:nvGrpSpPr>
        <p:grpSpPr>
          <a:xfrm>
            <a:off x="979342" y="2243570"/>
            <a:ext cx="7072745" cy="740731"/>
            <a:chOff x="728229" y="2641889"/>
            <a:chExt cx="7072745" cy="437663"/>
          </a:xfrm>
        </p:grpSpPr>
        <p:sp>
          <p:nvSpPr>
            <p:cNvPr id="152" name="Google Shape;152;p30"/>
            <p:cNvSpPr txBox="1"/>
            <p:nvPr/>
          </p:nvSpPr>
          <p:spPr>
            <a:xfrm>
              <a:off x="3880139" y="2763116"/>
              <a:ext cx="846859" cy="16366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200" u="none" cap="none" strike="noStrike">
                  <a:solidFill>
                    <a:srgbClr val="000000"/>
                  </a:solidFill>
                  <a:latin typeface="Arial"/>
                  <a:ea typeface="Arial"/>
                  <a:cs typeface="Arial"/>
                  <a:sym typeface="Arial"/>
                </a:rPr>
                <a:t>   S&amp;P</a:t>
              </a:r>
              <a:endParaRPr/>
            </a:p>
          </p:txBody>
        </p:sp>
        <p:sp>
          <p:nvSpPr>
            <p:cNvPr id="153" name="Google Shape;153;p30"/>
            <p:cNvSpPr txBox="1"/>
            <p:nvPr/>
          </p:nvSpPr>
          <p:spPr>
            <a:xfrm>
              <a:off x="6261388" y="2771775"/>
              <a:ext cx="153958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Energy &amp; Retail</a:t>
              </a:r>
              <a:endParaRPr/>
            </a:p>
          </p:txBody>
        </p:sp>
        <p:sp>
          <p:nvSpPr>
            <p:cNvPr id="154" name="Google Shape;154;p30"/>
            <p:cNvSpPr txBox="1"/>
            <p:nvPr/>
          </p:nvSpPr>
          <p:spPr>
            <a:xfrm>
              <a:off x="728229" y="2763115"/>
              <a:ext cx="172142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Gold &amp; Healthcare</a:t>
              </a:r>
              <a:endParaRPr/>
            </a:p>
          </p:txBody>
        </p:sp>
        <p:sp>
          <p:nvSpPr>
            <p:cNvPr id="155" name="Google Shape;155;p30"/>
            <p:cNvSpPr txBox="1"/>
            <p:nvPr/>
          </p:nvSpPr>
          <p:spPr>
            <a:xfrm>
              <a:off x="4581525" y="2641889"/>
              <a:ext cx="16781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Greater drawdown</a:t>
              </a:r>
              <a:endParaRPr/>
            </a:p>
          </p:txBody>
        </p:sp>
        <p:sp>
          <p:nvSpPr>
            <p:cNvPr id="156" name="Google Shape;156;p30"/>
            <p:cNvSpPr txBox="1"/>
            <p:nvPr/>
          </p:nvSpPr>
          <p:spPr>
            <a:xfrm>
              <a:off x="2382115" y="2650547"/>
              <a:ext cx="164349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Lesser drawdown</a:t>
              </a:r>
              <a:endParaRPr/>
            </a:p>
          </p:txBody>
        </p:sp>
      </p:grpSp>
      <p:sp>
        <p:nvSpPr>
          <p:cNvPr id="157" name="Google Shape;157;p30"/>
          <p:cNvSpPr txBox="1"/>
          <p:nvPr/>
        </p:nvSpPr>
        <p:spPr>
          <a:xfrm>
            <a:off x="100446" y="3434196"/>
            <a:ext cx="8743948" cy="1600438"/>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 Arial"/>
              <a:buChar char="•"/>
            </a:pPr>
            <a:r>
              <a:rPr b="0" i="0" lang="en" sz="1400" u="none" cap="none" strike="noStrike">
                <a:solidFill>
                  <a:srgbClr val="000000"/>
                </a:solidFill>
                <a:latin typeface="Arial"/>
                <a:ea typeface="Arial"/>
                <a:cs typeface="Arial"/>
                <a:sym typeface="Arial"/>
              </a:rPr>
              <a:t>The healthcare sector was the </a:t>
            </a:r>
            <a:r>
              <a:rPr b="1" i="0" lang="en" sz="1400" u="none" cap="none" strike="noStrike">
                <a:solidFill>
                  <a:srgbClr val="000000"/>
                </a:solidFill>
                <a:latin typeface="Arial"/>
                <a:ea typeface="Arial"/>
                <a:cs typeface="Arial"/>
                <a:sym typeface="Arial"/>
              </a:rPr>
              <a:t>quickest to recover</a:t>
            </a:r>
            <a:r>
              <a:rPr b="0" i="0" lang="en" sz="1400" u="none" cap="none" strike="noStrike">
                <a:solidFill>
                  <a:srgbClr val="000000"/>
                </a:solidFill>
                <a:latin typeface="Arial"/>
                <a:ea typeface="Arial"/>
                <a:cs typeface="Arial"/>
                <a:sym typeface="Arial"/>
              </a:rPr>
              <a:t> back to pre-covid valuation (119 days)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 Arial"/>
              <a:buChar char="•"/>
            </a:pPr>
            <a:r>
              <a:rPr b="0" i="0" lang="en" sz="1400" u="none" cap="none" strike="noStrike">
                <a:solidFill>
                  <a:srgbClr val="000000"/>
                </a:solidFill>
                <a:latin typeface="Arial"/>
                <a:ea typeface="Arial"/>
                <a:cs typeface="Arial"/>
                <a:sym typeface="Arial"/>
              </a:rPr>
              <a:t>This is followed by retail (157), </a:t>
            </a:r>
            <a:r>
              <a:rPr b="0" i="0" lang="en" sz="1200" u="none" cap="none" strike="noStrike">
                <a:solidFill>
                  <a:srgbClr val="000000"/>
                </a:solidFill>
                <a:latin typeface="Arial"/>
                <a:ea typeface="Arial"/>
                <a:cs typeface="Arial"/>
                <a:sym typeface="Arial"/>
              </a:rPr>
              <a:t>S&amp;P</a:t>
            </a:r>
            <a:r>
              <a:rPr b="0" i="0" lang="en" sz="1400" u="none" cap="none" strike="noStrike">
                <a:solidFill>
                  <a:srgbClr val="000000"/>
                </a:solidFill>
                <a:latin typeface="Arial"/>
                <a:ea typeface="Arial"/>
                <a:cs typeface="Arial"/>
                <a:sym typeface="Arial"/>
              </a:rPr>
              <a:t> (200)</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 Arial"/>
              <a:buChar char="•"/>
            </a:pPr>
            <a:r>
              <a:rPr b="0" i="0" lang="en" sz="1400" u="none" cap="none" strike="noStrike">
                <a:solidFill>
                  <a:srgbClr val="000000"/>
                </a:solidFill>
                <a:latin typeface="Arial"/>
                <a:ea typeface="Arial"/>
                <a:cs typeface="Arial"/>
                <a:sym typeface="Arial"/>
              </a:rPr>
              <a:t>The energy sector was the </a:t>
            </a:r>
            <a:r>
              <a:rPr b="1" i="0" lang="en" sz="1400" u="none" cap="none" strike="noStrike">
                <a:solidFill>
                  <a:srgbClr val="000000"/>
                </a:solidFill>
                <a:latin typeface="Arial"/>
                <a:ea typeface="Arial"/>
                <a:cs typeface="Arial"/>
                <a:sym typeface="Arial"/>
              </a:rPr>
              <a:t>slowest to recover</a:t>
            </a:r>
            <a:r>
              <a:rPr b="0" i="0" lang="en" sz="1400" u="none" cap="none" strike="noStrike">
                <a:solidFill>
                  <a:srgbClr val="000000"/>
                </a:solidFill>
                <a:latin typeface="Arial"/>
                <a:ea typeface="Arial"/>
                <a:cs typeface="Arial"/>
                <a:sym typeface="Arial"/>
              </a:rPr>
              <a:t> , with a </a:t>
            </a:r>
            <a:r>
              <a:rPr b="1" i="0" lang="en" sz="1400" u="none" cap="none" strike="noStrike">
                <a:solidFill>
                  <a:srgbClr val="000000"/>
                </a:solidFill>
                <a:latin typeface="Arial"/>
                <a:ea typeface="Arial"/>
                <a:cs typeface="Arial"/>
                <a:sym typeface="Arial"/>
              </a:rPr>
              <a:t>significantly longer</a:t>
            </a:r>
            <a:r>
              <a:rPr b="0" i="0" lang="en" sz="1400" u="none" cap="none" strike="noStrike">
                <a:solidFill>
                  <a:srgbClr val="000000"/>
                </a:solidFill>
                <a:latin typeface="Arial"/>
                <a:ea typeface="Arial"/>
                <a:cs typeface="Arial"/>
                <a:sym typeface="Arial"/>
              </a:rPr>
              <a:t> recovery time of (389 days)</a:t>
            </a:r>
            <a:endParaRPr/>
          </a:p>
          <a:p>
            <a:pPr indent="-171450" lvl="0" marL="1714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  Gold was unaffected , thus it has recovery time of 0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158" name="Google Shape;158;p30"/>
          <p:cNvGrpSpPr/>
          <p:nvPr/>
        </p:nvGrpSpPr>
        <p:grpSpPr>
          <a:xfrm>
            <a:off x="602746" y="4522187"/>
            <a:ext cx="7393130" cy="420345"/>
            <a:chOff x="191367" y="4313092"/>
            <a:chExt cx="7393130" cy="420345"/>
          </a:xfrm>
        </p:grpSpPr>
        <p:sp>
          <p:nvSpPr>
            <p:cNvPr id="159" name="Google Shape;159;p30"/>
            <p:cNvSpPr txBox="1"/>
            <p:nvPr/>
          </p:nvSpPr>
          <p:spPr>
            <a:xfrm>
              <a:off x="3663662" y="4417001"/>
              <a:ext cx="846859"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200" u="none" cap="none" strike="noStrike">
                  <a:solidFill>
                    <a:srgbClr val="000000"/>
                  </a:solidFill>
                  <a:latin typeface="Arial"/>
                  <a:ea typeface="Arial"/>
                  <a:cs typeface="Arial"/>
                  <a:sym typeface="Arial"/>
                </a:rPr>
                <a:t>   S&amp;P</a:t>
              </a:r>
              <a:endParaRPr/>
            </a:p>
          </p:txBody>
        </p:sp>
        <p:sp>
          <p:nvSpPr>
            <p:cNvPr id="160" name="Google Shape;160;p30"/>
            <p:cNvSpPr txBox="1"/>
            <p:nvPr/>
          </p:nvSpPr>
          <p:spPr>
            <a:xfrm>
              <a:off x="6044911" y="4425660"/>
              <a:ext cx="153958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Energy </a:t>
              </a:r>
              <a:endParaRPr/>
            </a:p>
          </p:txBody>
        </p:sp>
        <p:sp>
          <p:nvSpPr>
            <p:cNvPr id="161" name="Google Shape;161;p30"/>
            <p:cNvSpPr txBox="1"/>
            <p:nvPr/>
          </p:nvSpPr>
          <p:spPr>
            <a:xfrm>
              <a:off x="191367" y="4425659"/>
              <a:ext cx="217169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Gold, Healthcare, Retail</a:t>
              </a:r>
              <a:endParaRPr/>
            </a:p>
          </p:txBody>
        </p:sp>
        <p:sp>
          <p:nvSpPr>
            <p:cNvPr id="162" name="Google Shape;162;p30"/>
            <p:cNvSpPr txBox="1"/>
            <p:nvPr/>
          </p:nvSpPr>
          <p:spPr>
            <a:xfrm>
              <a:off x="4417002" y="4313092"/>
              <a:ext cx="16781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Longer recovery</a:t>
              </a:r>
              <a:endParaRPr/>
            </a:p>
          </p:txBody>
        </p:sp>
        <p:sp>
          <p:nvSpPr>
            <p:cNvPr id="163" name="Google Shape;163;p30"/>
            <p:cNvSpPr txBox="1"/>
            <p:nvPr/>
          </p:nvSpPr>
          <p:spPr>
            <a:xfrm>
              <a:off x="2286866" y="4321750"/>
              <a:ext cx="164349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Shorter recovery</a:t>
              </a:r>
              <a:endParaRPr/>
            </a:p>
          </p:txBody>
        </p:sp>
        <p:cxnSp>
          <p:nvCxnSpPr>
            <p:cNvPr id="164" name="Google Shape;164;p30"/>
            <p:cNvCxnSpPr/>
            <p:nvPr/>
          </p:nvCxnSpPr>
          <p:spPr>
            <a:xfrm rot="10800000">
              <a:off x="2284268" y="4622222"/>
              <a:ext cx="1380258" cy="3464"/>
            </a:xfrm>
            <a:prstGeom prst="straightConnector1">
              <a:avLst/>
            </a:prstGeom>
            <a:noFill/>
            <a:ln cap="flat" cmpd="sng" w="9525">
              <a:solidFill>
                <a:srgbClr val="0075BC"/>
              </a:solidFill>
              <a:prstDash val="solid"/>
              <a:round/>
              <a:headEnd len="sm" w="sm" type="none"/>
              <a:tailEnd len="med" w="med" type="triangle"/>
            </a:ln>
          </p:spPr>
        </p:cxnSp>
        <p:cxnSp>
          <p:nvCxnSpPr>
            <p:cNvPr id="165" name="Google Shape;165;p30"/>
            <p:cNvCxnSpPr/>
            <p:nvPr/>
          </p:nvCxnSpPr>
          <p:spPr>
            <a:xfrm>
              <a:off x="4417867" y="4625685"/>
              <a:ext cx="1503219" cy="5195"/>
            </a:xfrm>
            <a:prstGeom prst="straightConnector1">
              <a:avLst/>
            </a:prstGeom>
            <a:noFill/>
            <a:ln cap="flat" cmpd="sng" w="9525">
              <a:solidFill>
                <a:srgbClr val="0075BC"/>
              </a:solidFill>
              <a:prstDash val="solid"/>
              <a:round/>
              <a:headEnd len="sm" w="sm" type="none"/>
              <a:tailEnd len="med" w="med" type="triangle"/>
            </a:ln>
          </p:spPr>
        </p:cxn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Key Insights </a:t>
            </a:r>
            <a:endParaRPr/>
          </a:p>
        </p:txBody>
      </p:sp>
      <p:sp>
        <p:nvSpPr>
          <p:cNvPr id="171" name="Google Shape;171;p31"/>
          <p:cNvSpPr txBox="1"/>
          <p:nvPr/>
        </p:nvSpPr>
        <p:spPr>
          <a:xfrm>
            <a:off x="-361" y="697923"/>
            <a:ext cx="9136968" cy="43704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In terms of overall profits since pre-covid till now :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300" u="none" cap="none" strike="noStrike">
                <a:solidFill>
                  <a:srgbClr val="000000"/>
                </a:solidFill>
                <a:latin typeface="Arial"/>
                <a:ea typeface="Arial"/>
                <a:cs typeface="Arial"/>
                <a:sym typeface="Arial"/>
              </a:rPr>
              <a:t>In terms of profits since March 2020 dip till now :</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Visual walkthrough of key insights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400" u="sng" cap="none" strike="noStrike">
                <a:solidFill>
                  <a:srgbClr val="000000"/>
                </a:solidFill>
                <a:latin typeface="Arial"/>
                <a:ea typeface="Arial"/>
                <a:cs typeface="Arial"/>
                <a:sym typeface="Arial"/>
                <a:hlinkClick r:id="rId3">
                  <a:extLst>
                    <a:ext uri="{A12FA001-AC4F-418D-AE19-62706E023703}">
                      <ahyp:hlinkClr val="tx"/>
                    </a:ext>
                  </a:extLst>
                </a:hlinkClick>
              </a:rPr>
              <a:t>Story link</a:t>
            </a:r>
            <a:r>
              <a:rPr b="0" i="0" lang="en" sz="1400" u="none" cap="none" strike="noStrike">
                <a:solidFill>
                  <a:srgbClr val="000000"/>
                </a:solidFill>
                <a:latin typeface="Arial"/>
                <a:ea typeface="Arial"/>
                <a:cs typeface="Arial"/>
                <a:sym typeface="Arial"/>
              </a:rPr>
              <a:t> </a:t>
            </a:r>
            <a:endParaRPr/>
          </a:p>
        </p:txBody>
      </p:sp>
      <p:sp>
        <p:nvSpPr>
          <p:cNvPr id="172" name="Google Shape;172;p31"/>
          <p:cNvSpPr txBox="1"/>
          <p:nvPr/>
        </p:nvSpPr>
        <p:spPr>
          <a:xfrm>
            <a:off x="100447" y="1044286"/>
            <a:ext cx="8691993" cy="1338828"/>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300"/>
              <a:buFont typeface=" Arial"/>
              <a:buChar char="•"/>
            </a:pPr>
            <a:r>
              <a:rPr b="0" i="0" lang="en" sz="1300" u="none" cap="none" strike="noStrike">
                <a:solidFill>
                  <a:srgbClr val="000000"/>
                </a:solidFill>
                <a:latin typeface="Arial"/>
                <a:ea typeface="Arial"/>
                <a:cs typeface="Arial"/>
                <a:sym typeface="Arial"/>
              </a:rPr>
              <a:t>Retail sector had the largest profits (104.6%) </a:t>
            </a:r>
            <a:endParaRPr b="0" i="0" sz="13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300"/>
              <a:buFont typeface=" Arial"/>
              <a:buChar char="•"/>
            </a:pPr>
            <a:r>
              <a:rPr b="0" i="0" lang="en" sz="1300" u="none" cap="none" strike="noStrike">
                <a:solidFill>
                  <a:srgbClr val="000000"/>
                </a:solidFill>
                <a:latin typeface="Arial"/>
                <a:ea typeface="Arial"/>
                <a:cs typeface="Arial"/>
                <a:sym typeface="Arial"/>
              </a:rPr>
              <a:t>Followed by healthcare (-51.9%), </a:t>
            </a:r>
            <a:r>
              <a:rPr b="0" i="0" lang="en" sz="1200" u="none" cap="none" strike="noStrike">
                <a:solidFill>
                  <a:srgbClr val="000000"/>
                </a:solidFill>
                <a:latin typeface="Arial"/>
                <a:ea typeface="Arial"/>
                <a:cs typeface="Arial"/>
                <a:sym typeface="Arial"/>
              </a:rPr>
              <a:t>S&amp;P</a:t>
            </a:r>
            <a:r>
              <a:rPr b="0" i="0" lang="en" sz="1300" u="none" cap="none" strike="noStrike">
                <a:solidFill>
                  <a:srgbClr val="000000"/>
                </a:solidFill>
                <a:latin typeface="Arial"/>
                <a:ea typeface="Arial"/>
                <a:cs typeface="Arial"/>
                <a:sym typeface="Arial"/>
              </a:rPr>
              <a:t> (-47.9%)</a:t>
            </a:r>
            <a:endParaRPr b="0" i="0" sz="13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300"/>
              <a:buFont typeface=" Arial"/>
              <a:buChar char="•"/>
            </a:pPr>
            <a:r>
              <a:rPr b="0" i="0" lang="en" sz="1300" u="none" cap="none" strike="noStrike">
                <a:solidFill>
                  <a:srgbClr val="000000"/>
                </a:solidFill>
                <a:latin typeface="Arial"/>
                <a:ea typeface="Arial"/>
                <a:cs typeface="Arial"/>
                <a:sym typeface="Arial"/>
              </a:rPr>
              <a:t>Lastly energy (10.7% ) and Gold (19.8%) had the lowest profits </a:t>
            </a:r>
            <a:endParaRPr/>
          </a:p>
          <a:p>
            <a:pPr indent="-196850" lvl="0" marL="285750" marR="0" rtl="0" algn="l">
              <a:lnSpc>
                <a:spcPct val="100000"/>
              </a:lnSpc>
              <a:spcBef>
                <a:spcPts val="0"/>
              </a:spcBef>
              <a:spcAft>
                <a:spcPts val="0"/>
              </a:spcAft>
              <a:buClr>
                <a:srgbClr val="000000"/>
              </a:buClr>
              <a:buSzPts val="1400"/>
              <a:buFont typeface=" Arial"/>
              <a:buNone/>
            </a:pPr>
            <a:r>
              <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 Arial"/>
              <a:buNone/>
            </a:pPr>
            <a:r>
              <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 Arial"/>
              <a:buNone/>
            </a:pPr>
            <a:r>
              <a:t/>
            </a:r>
            <a:endParaRPr b="0" i="0" sz="1400" u="none" cap="none" strike="noStrike">
              <a:solidFill>
                <a:srgbClr val="000000"/>
              </a:solidFill>
              <a:latin typeface="Arial"/>
              <a:ea typeface="Arial"/>
              <a:cs typeface="Arial"/>
              <a:sym typeface="Arial"/>
            </a:endParaRPr>
          </a:p>
        </p:txBody>
      </p:sp>
      <p:sp>
        <p:nvSpPr>
          <p:cNvPr id="173" name="Google Shape;173;p31"/>
          <p:cNvSpPr txBox="1"/>
          <p:nvPr/>
        </p:nvSpPr>
        <p:spPr>
          <a:xfrm>
            <a:off x="100446" y="2957944"/>
            <a:ext cx="8691993" cy="1538883"/>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300"/>
              <a:buFont typeface=" Arial"/>
              <a:buChar char="•"/>
            </a:pPr>
            <a:r>
              <a:rPr b="0" i="0" lang="en" sz="1300" u="none" cap="none" strike="noStrike">
                <a:solidFill>
                  <a:srgbClr val="000000"/>
                </a:solidFill>
                <a:latin typeface="Arial"/>
                <a:ea typeface="Arial"/>
                <a:cs typeface="Arial"/>
                <a:sym typeface="Arial"/>
              </a:rPr>
              <a:t>Retail sector also had the largest profits(136.6%)</a:t>
            </a:r>
            <a:endParaRPr b="0" i="0" sz="13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300"/>
              <a:buFont typeface=" Arial"/>
              <a:buChar char="•"/>
            </a:pPr>
            <a:r>
              <a:rPr b="0" i="0" lang="en" sz="1300" u="none" cap="none" strike="noStrike">
                <a:solidFill>
                  <a:srgbClr val="000000"/>
                </a:solidFill>
                <a:latin typeface="Arial"/>
                <a:ea typeface="Arial"/>
                <a:cs typeface="Arial"/>
                <a:sym typeface="Arial"/>
              </a:rPr>
              <a:t>Followed by </a:t>
            </a:r>
            <a:r>
              <a:rPr b="0" i="0" lang="en" sz="1200" u="none" cap="none" strike="noStrike">
                <a:solidFill>
                  <a:srgbClr val="000000"/>
                </a:solidFill>
                <a:latin typeface="Arial"/>
                <a:ea typeface="Arial"/>
                <a:cs typeface="Arial"/>
                <a:sym typeface="Arial"/>
              </a:rPr>
              <a:t>S&amp;P</a:t>
            </a:r>
            <a:r>
              <a:rPr b="0" i="0" lang="en" sz="1300" u="none" cap="none" strike="noStrike">
                <a:solidFill>
                  <a:srgbClr val="000000"/>
                </a:solidFill>
                <a:latin typeface="Arial"/>
                <a:ea typeface="Arial"/>
                <a:cs typeface="Arial"/>
                <a:sym typeface="Arial"/>
              </a:rPr>
              <a:t>(73.9%), energy (66.9%) , healthcare (62.5%), Gold (18.9%)</a:t>
            </a:r>
            <a:endParaRPr/>
          </a:p>
          <a:p>
            <a:pPr indent="-285750" lvl="0" marL="285750" marR="0" rtl="0" algn="l">
              <a:lnSpc>
                <a:spcPct val="100000"/>
              </a:lnSpc>
              <a:spcBef>
                <a:spcPts val="0"/>
              </a:spcBef>
              <a:spcAft>
                <a:spcPts val="0"/>
              </a:spcAft>
              <a:buClr>
                <a:srgbClr val="000000"/>
              </a:buClr>
              <a:buSzPts val="1300"/>
              <a:buFont typeface=" Arial"/>
              <a:buChar char="•"/>
            </a:pPr>
            <a:r>
              <a:rPr b="0" i="0" lang="en" sz="1300" u="none" cap="none" strike="noStrike">
                <a:solidFill>
                  <a:srgbClr val="000000"/>
                </a:solidFill>
                <a:latin typeface="Arial"/>
                <a:ea typeface="Arial"/>
                <a:cs typeface="Arial"/>
                <a:sym typeface="Arial"/>
              </a:rPr>
              <a:t>Notably, even though energy sector had fared poorly in terms of overall profits (10.7%), it had made a </a:t>
            </a:r>
            <a:r>
              <a:rPr b="1" i="0" lang="en" sz="1300" u="none" cap="none" strike="noStrike">
                <a:solidFill>
                  <a:srgbClr val="000000"/>
                </a:solidFill>
                <a:latin typeface="Arial"/>
                <a:ea typeface="Arial"/>
                <a:cs typeface="Arial"/>
                <a:sym typeface="Arial"/>
              </a:rPr>
              <a:t>huge recovery</a:t>
            </a:r>
            <a:r>
              <a:rPr b="0" i="0" lang="en" sz="1300" u="none" cap="none" strike="noStrike">
                <a:solidFill>
                  <a:srgbClr val="000000"/>
                </a:solidFill>
                <a:latin typeface="Arial"/>
                <a:ea typeface="Arial"/>
                <a:cs typeface="Arial"/>
                <a:sym typeface="Arial"/>
              </a:rPr>
              <a:t> since the dip , giving it a</a:t>
            </a:r>
            <a:r>
              <a:rPr b="1" i="0" lang="en" sz="1300" u="none" cap="none" strike="noStrike">
                <a:solidFill>
                  <a:srgbClr val="000000"/>
                </a:solidFill>
                <a:latin typeface="Arial"/>
                <a:ea typeface="Arial"/>
                <a:cs typeface="Arial"/>
                <a:sym typeface="Arial"/>
              </a:rPr>
              <a:t> significantly higher profit</a:t>
            </a:r>
            <a:r>
              <a:rPr b="0" i="0" lang="en" sz="1300" u="none" cap="none" strike="noStrike">
                <a:solidFill>
                  <a:srgbClr val="000000"/>
                </a:solidFill>
                <a:latin typeface="Arial"/>
                <a:ea typeface="Arial"/>
                <a:cs typeface="Arial"/>
                <a:sym typeface="Arial"/>
              </a:rPr>
              <a:t> of (66.9%)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174" name="Google Shape;174;p31"/>
          <p:cNvGrpSpPr/>
          <p:nvPr/>
        </p:nvGrpSpPr>
        <p:grpSpPr>
          <a:xfrm>
            <a:off x="866775" y="1775978"/>
            <a:ext cx="6916881" cy="422274"/>
            <a:chOff x="518653" y="4313091"/>
            <a:chExt cx="7065844" cy="422274"/>
          </a:xfrm>
        </p:grpSpPr>
        <p:sp>
          <p:nvSpPr>
            <p:cNvPr id="175" name="Google Shape;175;p31"/>
            <p:cNvSpPr txBox="1"/>
            <p:nvPr/>
          </p:nvSpPr>
          <p:spPr>
            <a:xfrm>
              <a:off x="3663662" y="4417001"/>
              <a:ext cx="846859"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100" u="none" cap="none" strike="noStrike">
                  <a:solidFill>
                    <a:srgbClr val="000000"/>
                  </a:solidFill>
                  <a:latin typeface="Arial"/>
                  <a:ea typeface="Arial"/>
                  <a:cs typeface="Arial"/>
                  <a:sym typeface="Arial"/>
                </a:rPr>
                <a:t>     S&amp;P</a:t>
              </a:r>
              <a:endParaRPr/>
            </a:p>
          </p:txBody>
        </p:sp>
        <p:sp>
          <p:nvSpPr>
            <p:cNvPr id="176" name="Google Shape;176;p31"/>
            <p:cNvSpPr txBox="1"/>
            <p:nvPr/>
          </p:nvSpPr>
          <p:spPr>
            <a:xfrm>
              <a:off x="6044911" y="4425660"/>
              <a:ext cx="1539586" cy="2923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300" u="none" cap="none" strike="noStrike">
                  <a:solidFill>
                    <a:srgbClr val="000000"/>
                  </a:solidFill>
                  <a:latin typeface="Arial"/>
                  <a:ea typeface="Arial"/>
                  <a:cs typeface="Arial"/>
                  <a:sym typeface="Arial"/>
                </a:rPr>
                <a:t>Gold, Energy</a:t>
              </a:r>
              <a:endParaRPr b="0" i="0" sz="1400" u="none" cap="none" strike="noStrike">
                <a:solidFill>
                  <a:srgbClr val="000000"/>
                </a:solidFill>
                <a:latin typeface="Arial"/>
                <a:ea typeface="Arial"/>
                <a:cs typeface="Arial"/>
                <a:sym typeface="Arial"/>
              </a:endParaRPr>
            </a:p>
          </p:txBody>
        </p:sp>
        <p:sp>
          <p:nvSpPr>
            <p:cNvPr id="177" name="Google Shape;177;p31"/>
            <p:cNvSpPr txBox="1"/>
            <p:nvPr/>
          </p:nvSpPr>
          <p:spPr>
            <a:xfrm>
              <a:off x="518653" y="4442977"/>
              <a:ext cx="1729419" cy="2923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300" u="none" cap="none" strike="noStrike">
                  <a:solidFill>
                    <a:srgbClr val="000000"/>
                  </a:solidFill>
                  <a:latin typeface="Arial"/>
                  <a:ea typeface="Arial"/>
                  <a:cs typeface="Arial"/>
                  <a:sym typeface="Arial"/>
                </a:rPr>
                <a:t>Retail, Healthcare</a:t>
              </a:r>
              <a:endParaRPr b="0" i="0" sz="1400" u="none" cap="none" strike="noStrike">
                <a:solidFill>
                  <a:srgbClr val="000000"/>
                </a:solidFill>
                <a:latin typeface="Arial"/>
                <a:ea typeface="Arial"/>
                <a:cs typeface="Arial"/>
                <a:sym typeface="Arial"/>
              </a:endParaRPr>
            </a:p>
          </p:txBody>
        </p:sp>
        <p:sp>
          <p:nvSpPr>
            <p:cNvPr id="178" name="Google Shape;178;p31"/>
            <p:cNvSpPr txBox="1"/>
            <p:nvPr/>
          </p:nvSpPr>
          <p:spPr>
            <a:xfrm>
              <a:off x="4514304" y="4313092"/>
              <a:ext cx="1678131" cy="2923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300" u="none" cap="none" strike="noStrike">
                  <a:solidFill>
                    <a:srgbClr val="000000"/>
                  </a:solidFill>
                  <a:latin typeface="Arial"/>
                  <a:ea typeface="Arial"/>
                  <a:cs typeface="Arial"/>
                  <a:sym typeface="Arial"/>
                </a:rPr>
                <a:t>Less profitable </a:t>
              </a:r>
              <a:endParaRPr/>
            </a:p>
          </p:txBody>
        </p:sp>
        <p:sp>
          <p:nvSpPr>
            <p:cNvPr id="179" name="Google Shape;179;p31"/>
            <p:cNvSpPr txBox="1"/>
            <p:nvPr/>
          </p:nvSpPr>
          <p:spPr>
            <a:xfrm>
              <a:off x="2357631" y="4313091"/>
              <a:ext cx="1643495" cy="2923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300" u="none" cap="none" strike="noStrike">
                  <a:solidFill>
                    <a:srgbClr val="000000"/>
                  </a:solidFill>
                  <a:latin typeface="Arial"/>
                  <a:ea typeface="Arial"/>
                  <a:cs typeface="Arial"/>
                  <a:sym typeface="Arial"/>
                </a:rPr>
                <a:t>More profitable</a:t>
              </a:r>
              <a:endParaRPr/>
            </a:p>
          </p:txBody>
        </p:sp>
        <p:cxnSp>
          <p:nvCxnSpPr>
            <p:cNvPr id="180" name="Google Shape;180;p31"/>
            <p:cNvCxnSpPr/>
            <p:nvPr/>
          </p:nvCxnSpPr>
          <p:spPr>
            <a:xfrm rot="10800000">
              <a:off x="2284268" y="4622222"/>
              <a:ext cx="1380258" cy="3464"/>
            </a:xfrm>
            <a:prstGeom prst="straightConnector1">
              <a:avLst/>
            </a:prstGeom>
            <a:noFill/>
            <a:ln cap="flat" cmpd="sng" w="9525">
              <a:solidFill>
                <a:srgbClr val="0075BC"/>
              </a:solidFill>
              <a:prstDash val="solid"/>
              <a:round/>
              <a:headEnd len="sm" w="sm" type="none"/>
              <a:tailEnd len="med" w="med" type="triangle"/>
            </a:ln>
          </p:spPr>
        </p:cxnSp>
        <p:cxnSp>
          <p:nvCxnSpPr>
            <p:cNvPr id="181" name="Google Shape;181;p31"/>
            <p:cNvCxnSpPr/>
            <p:nvPr/>
          </p:nvCxnSpPr>
          <p:spPr>
            <a:xfrm>
              <a:off x="4417867" y="4625685"/>
              <a:ext cx="1503219" cy="5195"/>
            </a:xfrm>
            <a:prstGeom prst="straightConnector1">
              <a:avLst/>
            </a:prstGeom>
            <a:noFill/>
            <a:ln cap="flat" cmpd="sng" w="9525">
              <a:solidFill>
                <a:srgbClr val="0075BC"/>
              </a:solidFill>
              <a:prstDash val="solid"/>
              <a:round/>
              <a:headEnd len="sm" w="sm" type="none"/>
              <a:tailEnd len="med" w="med" type="triangle"/>
            </a:ln>
          </p:spPr>
        </p:cxnSp>
      </p:grpSp>
      <p:grpSp>
        <p:nvGrpSpPr>
          <p:cNvPr id="182" name="Google Shape;182;p31"/>
          <p:cNvGrpSpPr/>
          <p:nvPr/>
        </p:nvGrpSpPr>
        <p:grpSpPr>
          <a:xfrm>
            <a:off x="1793296" y="3949410"/>
            <a:ext cx="6812969" cy="437662"/>
            <a:chOff x="1509357" y="4313092"/>
            <a:chExt cx="6959697" cy="437662"/>
          </a:xfrm>
        </p:grpSpPr>
        <p:sp>
          <p:nvSpPr>
            <p:cNvPr id="183" name="Google Shape;183;p31"/>
            <p:cNvSpPr txBox="1"/>
            <p:nvPr/>
          </p:nvSpPr>
          <p:spPr>
            <a:xfrm>
              <a:off x="3663662" y="4417001"/>
              <a:ext cx="846859"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100" u="none" cap="none" strike="noStrike">
                  <a:solidFill>
                    <a:srgbClr val="000000"/>
                  </a:solidFill>
                  <a:latin typeface="Arial"/>
                  <a:ea typeface="Arial"/>
                  <a:cs typeface="Arial"/>
                  <a:sym typeface="Arial"/>
                </a:rPr>
                <a:t>    S&amp;P</a:t>
              </a:r>
              <a:endParaRPr/>
            </a:p>
          </p:txBody>
        </p:sp>
        <p:sp>
          <p:nvSpPr>
            <p:cNvPr id="184" name="Google Shape;184;p31"/>
            <p:cNvSpPr txBox="1"/>
            <p:nvPr/>
          </p:nvSpPr>
          <p:spPr>
            <a:xfrm>
              <a:off x="6044911" y="4425660"/>
              <a:ext cx="242414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Healthcare, Energy, Gold</a:t>
              </a:r>
              <a:endParaRPr/>
            </a:p>
          </p:txBody>
        </p:sp>
        <p:sp>
          <p:nvSpPr>
            <p:cNvPr id="185" name="Google Shape;185;p31"/>
            <p:cNvSpPr txBox="1"/>
            <p:nvPr/>
          </p:nvSpPr>
          <p:spPr>
            <a:xfrm>
              <a:off x="1509357" y="4442977"/>
              <a:ext cx="74756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Retail</a:t>
              </a:r>
              <a:endParaRPr/>
            </a:p>
          </p:txBody>
        </p:sp>
        <p:sp>
          <p:nvSpPr>
            <p:cNvPr id="186" name="Google Shape;186;p31"/>
            <p:cNvSpPr txBox="1"/>
            <p:nvPr/>
          </p:nvSpPr>
          <p:spPr>
            <a:xfrm>
              <a:off x="4417002" y="4313092"/>
              <a:ext cx="16781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Less profitable </a:t>
              </a:r>
              <a:endParaRPr/>
            </a:p>
          </p:txBody>
        </p:sp>
        <p:sp>
          <p:nvSpPr>
            <p:cNvPr id="187" name="Google Shape;187;p31"/>
            <p:cNvSpPr txBox="1"/>
            <p:nvPr/>
          </p:nvSpPr>
          <p:spPr>
            <a:xfrm>
              <a:off x="2286866" y="4321750"/>
              <a:ext cx="164349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More profitable</a:t>
              </a:r>
              <a:endParaRPr/>
            </a:p>
          </p:txBody>
        </p:sp>
        <p:cxnSp>
          <p:nvCxnSpPr>
            <p:cNvPr id="188" name="Google Shape;188;p31"/>
            <p:cNvCxnSpPr/>
            <p:nvPr/>
          </p:nvCxnSpPr>
          <p:spPr>
            <a:xfrm rot="10800000">
              <a:off x="2195813" y="4622222"/>
              <a:ext cx="1468713" cy="3464"/>
            </a:xfrm>
            <a:prstGeom prst="straightConnector1">
              <a:avLst/>
            </a:prstGeom>
            <a:noFill/>
            <a:ln cap="flat" cmpd="sng" w="9525">
              <a:solidFill>
                <a:srgbClr val="0075BC"/>
              </a:solidFill>
              <a:prstDash val="solid"/>
              <a:round/>
              <a:headEnd len="sm" w="sm" type="none"/>
              <a:tailEnd len="med" w="med" type="triangle"/>
            </a:ln>
          </p:spPr>
        </p:cxnSp>
        <p:cxnSp>
          <p:nvCxnSpPr>
            <p:cNvPr id="189" name="Google Shape;189;p31"/>
            <p:cNvCxnSpPr/>
            <p:nvPr/>
          </p:nvCxnSpPr>
          <p:spPr>
            <a:xfrm>
              <a:off x="4417867" y="4625685"/>
              <a:ext cx="1503219" cy="5195"/>
            </a:xfrm>
            <a:prstGeom prst="straightConnector1">
              <a:avLst/>
            </a:prstGeom>
            <a:noFill/>
            <a:ln cap="flat" cmpd="sng" w="9525">
              <a:solidFill>
                <a:srgbClr val="0075BC"/>
              </a:solidFill>
              <a:prstDash val="solid"/>
              <a:round/>
              <a:headEnd len="sm" w="sm" type="none"/>
              <a:tailEnd len="med" w="med" type="triangle"/>
            </a:ln>
          </p:spPr>
        </p:cxn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Recommendations </a:t>
            </a:r>
            <a:endParaRPr/>
          </a:p>
        </p:txBody>
      </p:sp>
      <p:sp>
        <p:nvSpPr>
          <p:cNvPr id="195" name="Google Shape;195;p32"/>
          <p:cNvSpPr txBox="1"/>
          <p:nvPr/>
        </p:nvSpPr>
        <p:spPr>
          <a:xfrm>
            <a:off x="-361" y="697923"/>
            <a:ext cx="9136968" cy="421653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Portfolio allocation strategy</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400" u="sng" cap="none" strike="noStrike">
                <a:solidFill>
                  <a:srgbClr val="000000"/>
                </a:solidFill>
                <a:latin typeface="Arial"/>
                <a:ea typeface="Arial"/>
                <a:cs typeface="Arial"/>
                <a:sym typeface="Arial"/>
              </a:rPr>
              <a:t>During periods of market uncertainty (March 2020 crash) :</a:t>
            </a:r>
            <a:endParaRPr/>
          </a:p>
          <a:p>
            <a:pPr indent="0" lvl="0" marL="0" marR="0" rtl="0" algn="l">
              <a:lnSpc>
                <a:spcPct val="100000"/>
              </a:lnSpc>
              <a:spcBef>
                <a:spcPts val="0"/>
              </a:spcBef>
              <a:spcAft>
                <a:spcPts val="0"/>
              </a:spcAft>
              <a:buNone/>
            </a:pPr>
            <a:r>
              <a:t/>
            </a:r>
            <a:endParaRPr b="1"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Reasons to reduce exposure to energy sector </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Largest drawdown (-55.2%) </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Longest valuation recovery time (389 days)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Reasons to reallocate capital to Gold sector </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Positive returns during market crash (0.9%)</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Reasons to reallocate capital to Healthcare sector</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Minimal drawdown (-10.6%) , which qualifies as a defensive stock </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Fastest recovery time (119 days) </a:t>
            </a:r>
            <a:endParaRPr/>
          </a:p>
          <a:p>
            <a:pPr indent="0" lvl="1"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With a fast recovery time , investors should hold onto their healthcare stock during the crash , as it does not take long for the valuation to recover and eventually yield profits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Recommendations </a:t>
            </a:r>
            <a:endParaRPr/>
          </a:p>
        </p:txBody>
      </p:sp>
      <p:sp>
        <p:nvSpPr>
          <p:cNvPr id="201" name="Google Shape;201;p33"/>
          <p:cNvSpPr txBox="1"/>
          <p:nvPr/>
        </p:nvSpPr>
        <p:spPr>
          <a:xfrm>
            <a:off x="-361" y="697923"/>
            <a:ext cx="9136968" cy="378565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Portfolio allocation strategy</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400" u="sng" cap="none" strike="noStrike">
                <a:solidFill>
                  <a:srgbClr val="000000"/>
                </a:solidFill>
                <a:latin typeface="Arial"/>
                <a:ea typeface="Arial"/>
                <a:cs typeface="Arial"/>
                <a:sym typeface="Arial"/>
              </a:rPr>
              <a:t>What stocks to buy after the crash :</a:t>
            </a:r>
            <a:endParaRPr/>
          </a:p>
          <a:p>
            <a:pPr indent="0" lvl="0" marL="0" marR="0" rtl="0" algn="l">
              <a:lnSpc>
                <a:spcPct val="100000"/>
              </a:lnSpc>
              <a:spcBef>
                <a:spcPts val="0"/>
              </a:spcBef>
              <a:spcAft>
                <a:spcPts val="0"/>
              </a:spcAft>
              <a:buNone/>
            </a:pPr>
            <a:r>
              <a:t/>
            </a:r>
            <a:endParaRPr b="1"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Reasons to buy Retail stock</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Largest profits since dip (136.6%)</a:t>
            </a:r>
            <a:endParaRPr b="1"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2nd fastest recovery time (157 days) , which reduces time for Return on investment (ROI)</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Reasons to avoid Gold stock </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It is a stable stock throughout covid-19, evident in having the lowest profit since dip (18.9%)</a:t>
            </a:r>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Reasons to buy Energy stock despite having the longest recovery time</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Firstly , the </a:t>
            </a:r>
            <a:r>
              <a:rPr b="1" i="0" lang="en" sz="1400" u="none" cap="none" strike="noStrike">
                <a:solidFill>
                  <a:srgbClr val="000000"/>
                </a:solidFill>
                <a:latin typeface="Arial"/>
                <a:ea typeface="Arial"/>
                <a:cs typeface="Arial"/>
                <a:sym typeface="Arial"/>
              </a:rPr>
              <a:t>long recovery time is expected</a:t>
            </a:r>
            <a:r>
              <a:rPr b="0" i="0" lang="en" sz="1400" u="none" cap="none" strike="noStrike">
                <a:solidFill>
                  <a:srgbClr val="000000"/>
                </a:solidFill>
                <a:latin typeface="Arial"/>
                <a:ea typeface="Arial"/>
                <a:cs typeface="Arial"/>
                <a:sym typeface="Arial"/>
              </a:rPr>
              <a:t> given that energy stock had a significant drawdown during the initial phase</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Secondly, the energy stock's large drawdown allows investors to yield</a:t>
            </a:r>
            <a:r>
              <a:rPr b="1" i="0" lang="en" sz="1400" u="none" cap="none" strike="noStrike">
                <a:solidFill>
                  <a:srgbClr val="000000"/>
                </a:solidFill>
                <a:latin typeface="Arial"/>
                <a:ea typeface="Arial"/>
                <a:cs typeface="Arial"/>
                <a:sym typeface="Arial"/>
              </a:rPr>
              <a:t> huge returns during its recovery</a:t>
            </a:r>
            <a:r>
              <a:rPr b="0" i="0" lang="en" sz="1400" u="none" cap="none" strike="noStrike">
                <a:solidFill>
                  <a:srgbClr val="000000"/>
                </a:solidFill>
                <a:latin typeface="Arial"/>
                <a:ea typeface="Arial"/>
                <a:cs typeface="Arial"/>
                <a:sym typeface="Arial"/>
              </a:rPr>
              <a:t>. This is evident in its significantly higher return of (66.9%) after the dip</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b="1" lang="en"/>
              <a:t>Conclusion</a:t>
            </a:r>
            <a:r>
              <a:rPr lang="en"/>
              <a:t> </a:t>
            </a:r>
            <a:endParaRPr/>
          </a:p>
        </p:txBody>
      </p:sp>
      <p:sp>
        <p:nvSpPr>
          <p:cNvPr id="207" name="Google Shape;207;p34"/>
          <p:cNvSpPr txBox="1"/>
          <p:nvPr/>
        </p:nvSpPr>
        <p:spPr>
          <a:xfrm>
            <a:off x="-361" y="697923"/>
            <a:ext cx="9136968" cy="240065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600" u="none" cap="none" strike="noStrike">
                <a:solidFill>
                  <a:srgbClr val="000000"/>
                </a:solidFill>
                <a:latin typeface="Arial"/>
                <a:ea typeface="Arial"/>
                <a:cs typeface="Arial"/>
                <a:sym typeface="Arial"/>
              </a:rPr>
              <a:t>Impact of recommendations</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1600" u="none" cap="none" strike="noStrike">
                <a:solidFill>
                  <a:srgbClr val="000000"/>
                </a:solidFill>
                <a:latin typeface="Arial"/>
                <a:ea typeface="Arial"/>
                <a:cs typeface="Arial"/>
                <a:sym typeface="Arial"/>
              </a:rPr>
              <a:t>Other considerations / supplementary resources</a:t>
            </a:r>
            <a:r>
              <a:rPr b="1" i="0" lang="en" sz="1400" u="none" cap="none" strike="noStrike">
                <a:solidFill>
                  <a:srgbClr val="000000"/>
                </a:solidFill>
                <a:latin typeface="Arial"/>
                <a:ea typeface="Arial"/>
                <a:cs typeface="Arial"/>
                <a:sym typeface="Arial"/>
              </a:rPr>
              <a:t> </a:t>
            </a:r>
            <a:r>
              <a:rPr b="0" i="0" lang="en"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8" name="Google Shape;208;p34"/>
          <p:cNvSpPr txBox="1"/>
          <p:nvPr/>
        </p:nvSpPr>
        <p:spPr>
          <a:xfrm>
            <a:off x="211735" y="1134568"/>
            <a:ext cx="8411356" cy="523220"/>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Minimized losses during market crashes and ability to pick highly profitable stocks</a:t>
            </a:r>
            <a:endParaRPr b="0" i="0" sz="1400" u="none" cap="none" strike="noStrike">
              <a:solidFill>
                <a:srgbClr val="000000"/>
              </a:solidFill>
              <a:latin typeface="Arial"/>
              <a:ea typeface="Arial"/>
              <a:cs typeface="Arial"/>
              <a:sym typeface="Arial"/>
            </a:endParaRPr>
          </a:p>
        </p:txBody>
      </p:sp>
      <p:sp>
        <p:nvSpPr>
          <p:cNvPr id="209" name="Google Shape;209;p34"/>
          <p:cNvSpPr txBox="1"/>
          <p:nvPr/>
        </p:nvSpPr>
        <p:spPr>
          <a:xfrm>
            <a:off x="211736" y="2240091"/>
            <a:ext cx="8420724" cy="2462213"/>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400" u="sng" cap="none" strike="noStrike">
                <a:solidFill>
                  <a:srgbClr val="000000"/>
                </a:solidFill>
                <a:latin typeface="Arial"/>
                <a:ea typeface="Arial"/>
                <a:cs typeface="Arial"/>
                <a:sym typeface="Arial"/>
              </a:rPr>
              <a:t>Cons of ETFs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While ETFs helps to reduce risk through diversification, investors will benefit less when a particular company does well (compared to directly investing in the company)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400" u="sng" cap="none" strike="noStrike">
                <a:solidFill>
                  <a:srgbClr val="000000"/>
                </a:solidFill>
                <a:latin typeface="Arial"/>
                <a:ea typeface="Arial"/>
                <a:cs typeface="Arial"/>
                <a:sym typeface="Arial"/>
              </a:rPr>
              <a:t>Macro-economic factors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While historic price pattern is useful in predicting future price action, many other macro-economic factors play an important role in determining stock prices.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Eg. Demand level , monetary policies (interest rates, money supply , inflation), supply chain disruption etc</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b="1" lang="en"/>
              <a:t>Conclusion</a:t>
            </a:r>
            <a:r>
              <a:rPr lang="en"/>
              <a:t> </a:t>
            </a:r>
            <a:endParaRPr/>
          </a:p>
        </p:txBody>
      </p:sp>
      <p:sp>
        <p:nvSpPr>
          <p:cNvPr id="215" name="Google Shape;215;p35"/>
          <p:cNvSpPr txBox="1"/>
          <p:nvPr/>
        </p:nvSpPr>
        <p:spPr>
          <a:xfrm>
            <a:off x="-361" y="697923"/>
            <a:ext cx="9136968" cy="31085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Some challenges in applying data analytics skills to this project</a:t>
            </a:r>
            <a:endParaRPr/>
          </a:p>
          <a:p>
            <a:pPr indent="0" lvl="0" marL="0" marR="0" rtl="0" algn="l">
              <a:lnSpc>
                <a:spcPct val="100000"/>
              </a:lnSpc>
              <a:spcBef>
                <a:spcPts val="0"/>
              </a:spcBef>
              <a:spcAft>
                <a:spcPts val="0"/>
              </a:spcAft>
              <a:buNone/>
            </a:pPr>
            <a:r>
              <a:t/>
            </a:r>
            <a:endParaRPr b="0"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400" u="sng" cap="none" strike="noStrike">
                <a:solidFill>
                  <a:srgbClr val="000000"/>
                </a:solidFill>
                <a:latin typeface="Arial"/>
                <a:ea typeface="Arial"/>
                <a:cs typeface="Arial"/>
                <a:sym typeface="Arial"/>
              </a:rPr>
              <a:t>Real-time updating of charts</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Charts are currently generated manually from past datasets. More advanced coding skill is needed to build a real time graph that updates automatically</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400" u="sng" cap="none" strike="noStrike">
                <a:solidFill>
                  <a:srgbClr val="000000"/>
                </a:solidFill>
                <a:latin typeface="Arial"/>
                <a:ea typeface="Arial"/>
                <a:cs typeface="Arial"/>
                <a:sym typeface="Arial"/>
              </a:rPr>
              <a:t>Complexity of working in new environment </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There were tasks that were conceptually simple but more tedious to accomplish with the Python syntax.</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However, it was a good learning opportunity and I found it more manageable as I enhanced my understanding of Python</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1"/>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b="1" lang="en"/>
              <a:t>THANK YOU</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3"/>
          <p:cNvSpPr txBox="1"/>
          <p:nvPr>
            <p:ph type="title"/>
          </p:nvPr>
        </p:nvSpPr>
        <p:spPr>
          <a:xfrm>
            <a:off x="57550" y="0"/>
            <a:ext cx="90738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Case Study 2: Stocks Analysis </a:t>
            </a:r>
            <a:endParaRPr/>
          </a:p>
        </p:txBody>
      </p:sp>
      <p:sp>
        <p:nvSpPr>
          <p:cNvPr id="75" name="Google Shape;75;p3"/>
          <p:cNvSpPr txBox="1"/>
          <p:nvPr/>
        </p:nvSpPr>
        <p:spPr>
          <a:xfrm>
            <a:off x="308550" y="681636"/>
            <a:ext cx="8526900" cy="4453763"/>
          </a:xfrm>
          <a:prstGeom prst="rect">
            <a:avLst/>
          </a:prstGeom>
          <a:noFill/>
          <a:ln>
            <a:noFill/>
          </a:ln>
        </p:spPr>
        <p:txBody>
          <a:bodyPr anchorCtr="0" anchor="t" bIns="91425" lIns="91425" spcFirstLastPara="1" rIns="91425" wrap="square" tIns="91425">
            <a:noAutofit/>
          </a:bodyPr>
          <a:lstStyle/>
          <a:p>
            <a:pPr indent="0" lvl="0" marL="127000" marR="0" rtl="0" algn="l">
              <a:lnSpc>
                <a:spcPct val="125000"/>
              </a:lnSpc>
              <a:spcBef>
                <a:spcPts val="0"/>
              </a:spcBef>
              <a:spcAft>
                <a:spcPts val="0"/>
              </a:spcAft>
              <a:buNone/>
            </a:pPr>
            <a:r>
              <a:rPr b="1" i="0" lang="en" sz="1600" u="none" cap="none" strike="noStrike">
                <a:solidFill>
                  <a:srgbClr val="000000"/>
                </a:solidFill>
                <a:latin typeface="Helvetica Neue"/>
                <a:ea typeface="Helvetica Neue"/>
                <a:cs typeface="Helvetica Neue"/>
                <a:sym typeface="Helvetica Neue"/>
              </a:rPr>
              <a:t>Business problem :</a:t>
            </a:r>
            <a:endParaRPr/>
          </a:p>
          <a:p>
            <a:pPr indent="0" lvl="0" marL="127000" marR="0" rtl="0" algn="l">
              <a:lnSpc>
                <a:spcPct val="125000"/>
              </a:lnSpc>
              <a:spcBef>
                <a:spcPts val="0"/>
              </a:spcBef>
              <a:spcAft>
                <a:spcPts val="0"/>
              </a:spcAft>
              <a:buNone/>
            </a:pPr>
            <a:r>
              <a:rPr b="0" i="0" lang="en" sz="1300" u="none" cap="none" strike="noStrike">
                <a:solidFill>
                  <a:srgbClr val="000000"/>
                </a:solidFill>
                <a:latin typeface="Helvetica Neue"/>
                <a:ea typeface="Helvetica Neue"/>
                <a:cs typeface="Helvetica Neue"/>
                <a:sym typeface="Helvetica Neue"/>
              </a:rPr>
              <a:t>During a Pandemic, stock prices can drop drastically due to fear and shifts in demand, which calls for portfolio resizing. At the same time, when the stock market crashes, it provides an opportunity to buy undervalued stocks. </a:t>
            </a:r>
            <a:endParaRPr b="0" i="0" sz="1300" u="none" cap="none" strike="noStrike">
              <a:solidFill>
                <a:srgbClr val="000000"/>
              </a:solidFill>
              <a:latin typeface="Helvetica Neue"/>
              <a:ea typeface="Helvetica Neue"/>
              <a:cs typeface="Helvetica Neue"/>
              <a:sym typeface="Helvetica Neue"/>
            </a:endParaRPr>
          </a:p>
          <a:p>
            <a:pPr indent="0" lvl="0" marL="127000" marR="0" rtl="0" algn="l">
              <a:lnSpc>
                <a:spcPct val="125000"/>
              </a:lnSpc>
              <a:spcBef>
                <a:spcPts val="0"/>
              </a:spcBef>
              <a:spcAft>
                <a:spcPts val="0"/>
              </a:spcAft>
              <a:buNone/>
            </a:pPr>
            <a:r>
              <a:t/>
            </a:r>
            <a:endParaRPr b="0" i="0" sz="1400" u="none" cap="none" strike="noStrike">
              <a:solidFill>
                <a:srgbClr val="000000"/>
              </a:solidFill>
              <a:latin typeface="Helvetica Neue"/>
              <a:ea typeface="Helvetica Neue"/>
              <a:cs typeface="Helvetica Neue"/>
              <a:sym typeface="Helvetica Neue"/>
            </a:endParaRPr>
          </a:p>
          <a:p>
            <a:pPr indent="0" lvl="0" marL="127000" marR="0" rtl="0" algn="l">
              <a:lnSpc>
                <a:spcPct val="125000"/>
              </a:lnSpc>
              <a:spcBef>
                <a:spcPts val="0"/>
              </a:spcBef>
              <a:spcAft>
                <a:spcPts val="0"/>
              </a:spcAft>
              <a:buNone/>
            </a:pPr>
            <a:r>
              <a:rPr b="1" i="0" lang="en" sz="1600" u="none" cap="none" strike="noStrike">
                <a:solidFill>
                  <a:srgbClr val="000000"/>
                </a:solidFill>
                <a:latin typeface="Helvetica Neue"/>
                <a:ea typeface="Helvetica Neue"/>
                <a:cs typeface="Helvetica Neue"/>
                <a:sym typeface="Helvetica Neue"/>
              </a:rPr>
              <a:t>Problem statement:</a:t>
            </a:r>
            <a:endParaRPr b="1" i="0" sz="1400" u="none" cap="none" strike="noStrike">
              <a:solidFill>
                <a:srgbClr val="000000"/>
              </a:solidFill>
              <a:latin typeface="Helvetica Neue"/>
              <a:ea typeface="Helvetica Neue"/>
              <a:cs typeface="Helvetica Neue"/>
              <a:sym typeface="Helvetica Neue"/>
            </a:endParaRPr>
          </a:p>
          <a:p>
            <a:pPr indent="0" lvl="0" marL="127000" marR="0" rtl="0" algn="l">
              <a:lnSpc>
                <a:spcPct val="125000"/>
              </a:lnSpc>
              <a:spcBef>
                <a:spcPts val="0"/>
              </a:spcBef>
              <a:spcAft>
                <a:spcPts val="0"/>
              </a:spcAft>
              <a:buNone/>
            </a:pPr>
            <a:r>
              <a:rPr b="0" i="0" lang="en" sz="1300" u="none" cap="none" strike="noStrike">
                <a:solidFill>
                  <a:srgbClr val="000000"/>
                </a:solidFill>
                <a:latin typeface="Helvetica Neue"/>
                <a:ea typeface="Helvetica Neue"/>
                <a:cs typeface="Helvetica Neue"/>
                <a:sym typeface="Helvetica Neue"/>
              </a:rPr>
              <a:t>How can investors better position themselves during a Pandemic , so that they can minimize losses and reap huge profits ?</a:t>
            </a:r>
            <a:endParaRPr b="0" i="0" sz="1300" u="none" cap="none" strike="noStrike">
              <a:solidFill>
                <a:srgbClr val="000000"/>
              </a:solidFill>
              <a:latin typeface="Arial"/>
              <a:ea typeface="Arial"/>
              <a:cs typeface="Arial"/>
              <a:sym typeface="Arial"/>
            </a:endParaRPr>
          </a:p>
          <a:p>
            <a:pPr indent="0" lvl="0" marL="127000" marR="0" rtl="0" algn="l">
              <a:lnSpc>
                <a:spcPct val="125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127000" marR="0" rtl="0" algn="l">
              <a:lnSpc>
                <a:spcPct val="125000"/>
              </a:lnSpc>
              <a:spcBef>
                <a:spcPts val="0"/>
              </a:spcBef>
              <a:spcAft>
                <a:spcPts val="0"/>
              </a:spcAft>
              <a:buNone/>
            </a:pPr>
            <a:r>
              <a:rPr b="1" i="0" lang="en" sz="1600" u="none" cap="none" strike="noStrike">
                <a:solidFill>
                  <a:srgbClr val="000000"/>
                </a:solidFill>
                <a:latin typeface="Helvetica Neue"/>
                <a:ea typeface="Helvetica Neue"/>
                <a:cs typeface="Helvetica Neue"/>
                <a:sym typeface="Helvetica Neue"/>
              </a:rPr>
              <a:t>Value proposition : </a:t>
            </a:r>
            <a:endParaRPr b="0" i="0" sz="1400" u="none" cap="none" strike="noStrike">
              <a:solidFill>
                <a:srgbClr val="000000"/>
              </a:solidFill>
              <a:latin typeface="Arial"/>
              <a:ea typeface="Arial"/>
              <a:cs typeface="Arial"/>
              <a:sym typeface="Arial"/>
            </a:endParaRPr>
          </a:p>
          <a:p>
            <a:pPr indent="0" lvl="0" marL="127000" marR="0" rtl="0" algn="l">
              <a:lnSpc>
                <a:spcPct val="125000"/>
              </a:lnSpc>
              <a:spcBef>
                <a:spcPts val="0"/>
              </a:spcBef>
              <a:spcAft>
                <a:spcPts val="0"/>
              </a:spcAft>
              <a:buNone/>
            </a:pPr>
            <a:r>
              <a:rPr b="0" i="0" lang="en" sz="1300" u="none" cap="none" strike="noStrike">
                <a:solidFill>
                  <a:srgbClr val="000000"/>
                </a:solidFill>
                <a:latin typeface="Helvetica Neue"/>
                <a:ea typeface="Helvetica Neue"/>
                <a:cs typeface="Helvetica Neue"/>
                <a:sym typeface="Helvetica Neue"/>
              </a:rPr>
              <a:t>Investors can better position themselves by understanding </a:t>
            </a:r>
            <a:endParaRPr b="0" i="0" sz="1300" u="none" cap="none" strike="noStrike">
              <a:solidFill>
                <a:srgbClr val="000000"/>
              </a:solidFill>
              <a:latin typeface="Helvetica Neue"/>
              <a:ea typeface="Helvetica Neue"/>
              <a:cs typeface="Helvetica Neue"/>
              <a:sym typeface="Helvetica Neue"/>
            </a:endParaRPr>
          </a:p>
          <a:p>
            <a:pPr indent="0" lvl="0" marL="127000" marR="0" rtl="0" algn="l">
              <a:lnSpc>
                <a:spcPct val="125000"/>
              </a:lnSpc>
              <a:spcBef>
                <a:spcPts val="0"/>
              </a:spcBef>
              <a:spcAft>
                <a:spcPts val="0"/>
              </a:spcAft>
              <a:buNone/>
            </a:pPr>
            <a:r>
              <a:rPr b="0" i="0" lang="en" sz="1300" u="none" cap="none" strike="noStrike">
                <a:solidFill>
                  <a:srgbClr val="000000"/>
                </a:solidFill>
                <a:latin typeface="Helvetica Neue"/>
                <a:ea typeface="Helvetica Neue"/>
                <a:cs typeface="Helvetica Neue"/>
                <a:sym typeface="Helvetica Neue"/>
              </a:rPr>
              <a:t>(1) Which sector has the </a:t>
            </a:r>
            <a:r>
              <a:rPr b="1" i="0" lang="en" sz="1300" u="none" cap="none" strike="noStrike">
                <a:solidFill>
                  <a:srgbClr val="000000"/>
                </a:solidFill>
                <a:latin typeface="Helvetica Neue"/>
                <a:ea typeface="Helvetica Neue"/>
                <a:cs typeface="Helvetica Neue"/>
                <a:sym typeface="Helvetica Neue"/>
              </a:rPr>
              <a:t>largest drawdown</a:t>
            </a:r>
            <a:r>
              <a:rPr b="0" i="0" lang="en" sz="1300" u="none" cap="none" strike="noStrike">
                <a:solidFill>
                  <a:srgbClr val="000000"/>
                </a:solidFill>
                <a:latin typeface="Helvetica Neue"/>
                <a:ea typeface="Helvetica Neue"/>
                <a:cs typeface="Helvetica Neue"/>
                <a:sym typeface="Helvetica Neue"/>
              </a:rPr>
              <a:t>, as it enables investors to </a:t>
            </a:r>
            <a:r>
              <a:rPr b="1" i="0" lang="en" sz="1300" u="none" cap="none" strike="noStrike">
                <a:solidFill>
                  <a:srgbClr val="000000"/>
                </a:solidFill>
                <a:latin typeface="Helvetica Neue"/>
                <a:ea typeface="Helvetica Neue"/>
                <a:cs typeface="Helvetica Neue"/>
                <a:sym typeface="Helvetica Neue"/>
              </a:rPr>
              <a:t>reduce their position</a:t>
            </a:r>
            <a:r>
              <a:rPr b="0" i="0" lang="en" sz="1300" u="none" cap="none" strike="noStrike">
                <a:solidFill>
                  <a:srgbClr val="000000"/>
                </a:solidFill>
                <a:latin typeface="Helvetica Neue"/>
                <a:ea typeface="Helvetica Neue"/>
                <a:cs typeface="Helvetica Neue"/>
                <a:sym typeface="Helvetica Neue"/>
              </a:rPr>
              <a:t> in these badly affected sectors </a:t>
            </a:r>
            <a:endParaRPr b="0" i="0" sz="1300" u="none" cap="none" strike="noStrike">
              <a:solidFill>
                <a:srgbClr val="000000"/>
              </a:solidFill>
              <a:latin typeface="Arial"/>
              <a:ea typeface="Arial"/>
              <a:cs typeface="Arial"/>
              <a:sym typeface="Arial"/>
            </a:endParaRPr>
          </a:p>
          <a:p>
            <a:pPr indent="0" lvl="0" marL="127000" marR="0" rtl="0" algn="l">
              <a:lnSpc>
                <a:spcPct val="125000"/>
              </a:lnSpc>
              <a:spcBef>
                <a:spcPts val="0"/>
              </a:spcBef>
              <a:spcAft>
                <a:spcPts val="0"/>
              </a:spcAft>
              <a:buNone/>
            </a:pPr>
            <a:r>
              <a:rPr b="0" i="0" lang="en" sz="1300" u="none" cap="none" strike="noStrike">
                <a:solidFill>
                  <a:srgbClr val="000000"/>
                </a:solidFill>
                <a:latin typeface="Helvetica Neue"/>
                <a:ea typeface="Helvetica Neue"/>
                <a:cs typeface="Helvetica Neue"/>
                <a:sym typeface="Helvetica Neue"/>
              </a:rPr>
              <a:t>(2) </a:t>
            </a:r>
            <a:r>
              <a:rPr b="1" i="0" lang="en" sz="1300" u="none" cap="none" strike="noStrike">
                <a:solidFill>
                  <a:srgbClr val="000000"/>
                </a:solidFill>
                <a:latin typeface="Helvetica Neue"/>
                <a:ea typeface="Helvetica Neue"/>
                <a:cs typeface="Helvetica Neue"/>
                <a:sym typeface="Helvetica Neue"/>
              </a:rPr>
              <a:t>How long each sector takes to recover</a:t>
            </a:r>
            <a:r>
              <a:rPr b="0" i="0" lang="en" sz="1300" u="none" cap="none" strike="noStrike">
                <a:solidFill>
                  <a:srgbClr val="000000"/>
                </a:solidFill>
                <a:latin typeface="Helvetica Neue"/>
                <a:ea typeface="Helvetica Neue"/>
                <a:cs typeface="Helvetica Neue"/>
                <a:sym typeface="Helvetica Neue"/>
              </a:rPr>
              <a:t>, in order to determine the</a:t>
            </a:r>
            <a:r>
              <a:rPr b="1" i="0" lang="en" sz="1300" u="none" cap="none" strike="noStrike">
                <a:solidFill>
                  <a:schemeClr val="dk2"/>
                </a:solidFill>
                <a:latin typeface="Helvetica Neue"/>
                <a:ea typeface="Helvetica Neue"/>
                <a:cs typeface="Helvetica Neue"/>
                <a:sym typeface="Helvetica Neue"/>
              </a:rPr>
              <a:t> </a:t>
            </a:r>
            <a:r>
              <a:rPr b="1" i="0" lang="en" sz="1300" u="none" cap="none" strike="noStrike">
                <a:solidFill>
                  <a:srgbClr val="000000"/>
                </a:solidFill>
                <a:latin typeface="Helvetica Neue"/>
                <a:ea typeface="Helvetica Neue"/>
                <a:cs typeface="Helvetica Neue"/>
                <a:sym typeface="Helvetica Neue"/>
              </a:rPr>
              <a:t>duration for ROI / Duration to recover losses</a:t>
            </a:r>
            <a:endParaRPr b="1" i="0" sz="1300" u="none" cap="none" strike="noStrike">
              <a:solidFill>
                <a:srgbClr val="000000"/>
              </a:solidFill>
              <a:latin typeface="Helvetica Neue"/>
              <a:ea typeface="Helvetica Neue"/>
              <a:cs typeface="Helvetica Neue"/>
              <a:sym typeface="Helvetica Neue"/>
            </a:endParaRPr>
          </a:p>
          <a:p>
            <a:pPr indent="0" lvl="0" marL="127000" marR="0" rtl="0" algn="l">
              <a:lnSpc>
                <a:spcPct val="125000"/>
              </a:lnSpc>
              <a:spcBef>
                <a:spcPts val="0"/>
              </a:spcBef>
              <a:spcAft>
                <a:spcPts val="0"/>
              </a:spcAft>
              <a:buNone/>
            </a:pPr>
            <a:r>
              <a:rPr b="0" i="0" lang="en" sz="1300" u="none" cap="none" strike="noStrike">
                <a:solidFill>
                  <a:srgbClr val="000000"/>
                </a:solidFill>
                <a:latin typeface="Helvetica Neue"/>
                <a:ea typeface="Helvetica Neue"/>
                <a:cs typeface="Helvetica Neue"/>
                <a:sym typeface="Helvetica Neue"/>
              </a:rPr>
              <a:t>(3) Which sector </a:t>
            </a:r>
            <a:r>
              <a:rPr b="1" i="0" lang="en" sz="1300" u="none" cap="none" strike="noStrike">
                <a:solidFill>
                  <a:srgbClr val="000000"/>
                </a:solidFill>
                <a:latin typeface="Helvetica Neue"/>
                <a:ea typeface="Helvetica Neue"/>
                <a:cs typeface="Helvetica Neue"/>
                <a:sym typeface="Helvetica Neue"/>
              </a:rPr>
              <a:t>profits the most</a:t>
            </a:r>
            <a:r>
              <a:rPr b="0" i="0" lang="en" sz="1300" u="none" cap="none" strike="noStrike">
                <a:solidFill>
                  <a:srgbClr val="000000"/>
                </a:solidFill>
                <a:latin typeface="Helvetica Neue"/>
                <a:ea typeface="Helvetica Neue"/>
                <a:cs typeface="Helvetica Neue"/>
                <a:sym typeface="Helvetica Neue"/>
              </a:rPr>
              <a:t> during Covid-19, to determine which sector </a:t>
            </a:r>
            <a:r>
              <a:rPr b="1" i="0" lang="en" sz="1300" u="none" cap="none" strike="noStrike">
                <a:solidFill>
                  <a:srgbClr val="000000"/>
                </a:solidFill>
                <a:latin typeface="Helvetica Neue"/>
                <a:ea typeface="Helvetica Neue"/>
                <a:cs typeface="Helvetica Neue"/>
                <a:sym typeface="Helvetica Neue"/>
              </a:rPr>
              <a:t>to invest in</a:t>
            </a:r>
            <a:r>
              <a:rPr b="1" i="0" lang="en" sz="1400" u="none" cap="none" strike="noStrike">
                <a:solidFill>
                  <a:srgbClr val="000000"/>
                </a:solidFill>
                <a:latin typeface="Helvetica Neue"/>
                <a:ea typeface="Helvetica Neue"/>
                <a:cs typeface="Helvetica Neue"/>
                <a:sym typeface="Helvetica Neue"/>
              </a:rPr>
              <a:t> </a:t>
            </a:r>
            <a:endParaRPr b="0" i="0" sz="16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4"/>
          <p:cNvSpPr txBox="1"/>
          <p:nvPr>
            <p:ph type="title"/>
          </p:nvPr>
        </p:nvSpPr>
        <p:spPr>
          <a:xfrm>
            <a:off x="57550" y="0"/>
            <a:ext cx="90738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b="1" lang="en" sz="2400"/>
              <a:t>Data </a:t>
            </a:r>
            <a:endParaRPr b="1" sz="2400"/>
          </a:p>
        </p:txBody>
      </p:sp>
      <p:sp>
        <p:nvSpPr>
          <p:cNvPr id="81" name="Google Shape;81;p4"/>
          <p:cNvSpPr txBox="1"/>
          <p:nvPr/>
        </p:nvSpPr>
        <p:spPr>
          <a:xfrm>
            <a:off x="253244" y="599502"/>
            <a:ext cx="8526900" cy="4530532"/>
          </a:xfrm>
          <a:prstGeom prst="rect">
            <a:avLst/>
          </a:prstGeom>
          <a:noFill/>
          <a:ln>
            <a:noFill/>
          </a:ln>
        </p:spPr>
        <p:txBody>
          <a:bodyPr anchorCtr="0" anchor="t" bIns="91425" lIns="91425" spcFirstLastPara="1" rIns="91425" wrap="square" tIns="91425">
            <a:noAutofit/>
          </a:bodyPr>
          <a:lstStyle/>
          <a:p>
            <a:pPr indent="0" lvl="0" marL="133350" marR="0" rtl="0" algn="l">
              <a:lnSpc>
                <a:spcPct val="114999"/>
              </a:lnSpc>
              <a:spcBef>
                <a:spcPts val="0"/>
              </a:spcBef>
              <a:spcAft>
                <a:spcPts val="0"/>
              </a:spcAft>
              <a:buNone/>
            </a:pPr>
            <a:r>
              <a:t/>
            </a:r>
            <a:endParaRPr b="1" i="0" sz="1500" u="none" cap="none" strike="noStrike">
              <a:solidFill>
                <a:srgbClr val="000000"/>
              </a:solidFill>
              <a:latin typeface="Arial"/>
              <a:ea typeface="Arial"/>
              <a:cs typeface="Arial"/>
              <a:sym typeface="Arial"/>
            </a:endParaRPr>
          </a:p>
          <a:p>
            <a:pPr indent="0" lvl="0" marL="133350" marR="0" rtl="0" algn="l">
              <a:lnSpc>
                <a:spcPct val="114999"/>
              </a:lnSpc>
              <a:spcBef>
                <a:spcPts val="0"/>
              </a:spcBef>
              <a:spcAft>
                <a:spcPts val="0"/>
              </a:spcAft>
              <a:buNone/>
            </a:pPr>
            <a:r>
              <a:rPr b="1" i="0" lang="en" sz="1500" u="none" cap="none" strike="noStrike">
                <a:solidFill>
                  <a:srgbClr val="000000"/>
                </a:solidFill>
                <a:latin typeface="Arial"/>
                <a:ea typeface="Arial"/>
                <a:cs typeface="Arial"/>
                <a:sym typeface="Arial"/>
              </a:rPr>
              <a:t>Source of data : </a:t>
            </a:r>
            <a:endParaRPr b="0" i="0" sz="1400" u="none" cap="none" strike="noStrike">
              <a:solidFill>
                <a:srgbClr val="000000"/>
              </a:solidFill>
              <a:latin typeface="Arial"/>
              <a:ea typeface="Arial"/>
              <a:cs typeface="Arial"/>
              <a:sym typeface="Arial"/>
            </a:endParaRPr>
          </a:p>
          <a:p>
            <a:pPr indent="0" lvl="0" marL="133350" marR="0" rtl="0" algn="l">
              <a:lnSpc>
                <a:spcPct val="114999"/>
              </a:lnSpc>
              <a:spcBef>
                <a:spcPts val="0"/>
              </a:spcBef>
              <a:spcAft>
                <a:spcPts val="0"/>
              </a:spcAft>
              <a:buNone/>
            </a:pPr>
            <a:r>
              <a:t/>
            </a:r>
            <a:endParaRPr b="0" i="0" sz="1400" u="none" cap="none" strike="noStrike">
              <a:solidFill>
                <a:srgbClr val="000000"/>
              </a:solidFill>
              <a:latin typeface="Helvetica Neue"/>
              <a:ea typeface="Helvetica Neue"/>
              <a:cs typeface="Helvetica Neue"/>
              <a:sym typeface="Helvetica Neue"/>
            </a:endParaRPr>
          </a:p>
          <a:p>
            <a:pPr indent="0" lvl="0" marL="133350" marR="0" rtl="0" algn="l">
              <a:lnSpc>
                <a:spcPct val="114999"/>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133350" marR="0" rtl="0" algn="l">
              <a:lnSpc>
                <a:spcPct val="114999"/>
              </a:lnSpc>
              <a:spcBef>
                <a:spcPts val="0"/>
              </a:spcBef>
              <a:spcAft>
                <a:spcPts val="0"/>
              </a:spcAft>
              <a:buNone/>
            </a:pPr>
            <a:r>
              <a:t/>
            </a:r>
            <a:endParaRPr b="1" i="0" sz="1500" u="none" cap="none" strike="noStrike">
              <a:solidFill>
                <a:srgbClr val="000000"/>
              </a:solidFill>
              <a:latin typeface="Arial"/>
              <a:ea typeface="Arial"/>
              <a:cs typeface="Arial"/>
              <a:sym typeface="Arial"/>
            </a:endParaRPr>
          </a:p>
          <a:p>
            <a:pPr indent="0" lvl="0" marL="133350" marR="0" rtl="0" algn="l">
              <a:lnSpc>
                <a:spcPct val="114999"/>
              </a:lnSpc>
              <a:spcBef>
                <a:spcPts val="0"/>
              </a:spcBef>
              <a:spcAft>
                <a:spcPts val="0"/>
              </a:spcAft>
              <a:buNone/>
            </a:pPr>
            <a:r>
              <a:t/>
            </a:r>
            <a:endParaRPr b="1" i="0" sz="1500" u="none" cap="none" strike="noStrike">
              <a:solidFill>
                <a:srgbClr val="000000"/>
              </a:solidFill>
              <a:latin typeface="Arial"/>
              <a:ea typeface="Arial"/>
              <a:cs typeface="Arial"/>
              <a:sym typeface="Arial"/>
            </a:endParaRPr>
          </a:p>
          <a:p>
            <a:pPr indent="0" lvl="0" marL="133350" marR="0" rtl="0" algn="l">
              <a:lnSpc>
                <a:spcPct val="114999"/>
              </a:lnSpc>
              <a:spcBef>
                <a:spcPts val="0"/>
              </a:spcBef>
              <a:spcAft>
                <a:spcPts val="0"/>
              </a:spcAft>
              <a:buNone/>
            </a:pPr>
            <a:r>
              <a:rPr b="1" i="0" lang="en" sz="1500" u="none" cap="none" strike="noStrike">
                <a:solidFill>
                  <a:srgbClr val="000000"/>
                </a:solidFill>
                <a:latin typeface="Arial"/>
                <a:ea typeface="Arial"/>
                <a:cs typeface="Arial"/>
                <a:sym typeface="Arial"/>
              </a:rPr>
              <a:t>Steps taken to collect the data + Data quality considerations</a:t>
            </a:r>
            <a:endParaRPr b="0" i="0" sz="1400" u="none" cap="none" strike="noStrike">
              <a:solidFill>
                <a:srgbClr val="000000"/>
              </a:solidFill>
              <a:latin typeface="Arial"/>
              <a:ea typeface="Arial"/>
              <a:cs typeface="Arial"/>
              <a:sym typeface="Arial"/>
            </a:endParaRPr>
          </a:p>
          <a:p>
            <a:pPr indent="0" lvl="0" marL="133350" marR="0" rtl="0" algn="l">
              <a:lnSpc>
                <a:spcPct val="114999"/>
              </a:lnSpc>
              <a:spcBef>
                <a:spcPts val="0"/>
              </a:spcBef>
              <a:spcAft>
                <a:spcPts val="0"/>
              </a:spcAft>
              <a:buNone/>
            </a:pPr>
            <a:r>
              <a:t/>
            </a:r>
            <a:endParaRPr b="0" i="0" sz="1400" u="none" cap="none" strike="noStrike">
              <a:solidFill>
                <a:srgbClr val="000000"/>
              </a:solidFill>
              <a:latin typeface="Helvetica Neue"/>
              <a:ea typeface="Helvetica Neue"/>
              <a:cs typeface="Helvetica Neue"/>
              <a:sym typeface="Helvetica Neue"/>
            </a:endParaRPr>
          </a:p>
          <a:p>
            <a:pPr indent="0" lvl="0" marL="133350" marR="0" rtl="0" algn="l">
              <a:lnSpc>
                <a:spcPct val="114999"/>
              </a:lnSpc>
              <a:spcBef>
                <a:spcPts val="0"/>
              </a:spcBef>
              <a:spcAft>
                <a:spcPts val="0"/>
              </a:spcAft>
              <a:buNone/>
            </a:pPr>
            <a:r>
              <a:t/>
            </a:r>
            <a:endParaRPr b="1" i="0" sz="1400" u="none" cap="none" strike="noStrike">
              <a:solidFill>
                <a:srgbClr val="000000"/>
              </a:solidFill>
              <a:latin typeface="Arial"/>
              <a:ea typeface="Arial"/>
              <a:cs typeface="Arial"/>
              <a:sym typeface="Arial"/>
            </a:endParaRPr>
          </a:p>
          <a:p>
            <a:pPr indent="0" lvl="0" marL="133350" marR="0" rtl="0" algn="l">
              <a:lnSpc>
                <a:spcPct val="114999"/>
              </a:lnSpc>
              <a:spcBef>
                <a:spcPts val="0"/>
              </a:spcBef>
              <a:spcAft>
                <a:spcPts val="0"/>
              </a:spcAft>
              <a:buNone/>
            </a:pPr>
            <a:r>
              <a:t/>
            </a:r>
            <a:endParaRPr b="0" i="0" sz="15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None/>
            </a:pPr>
            <a:r>
              <a:t/>
            </a:r>
            <a:endParaRPr b="0" i="0" sz="1500" u="none" cap="none" strike="noStrike">
              <a:solidFill>
                <a:srgbClr val="000000"/>
              </a:solidFill>
              <a:latin typeface="Arial"/>
              <a:ea typeface="Arial"/>
              <a:cs typeface="Arial"/>
              <a:sym typeface="Arial"/>
            </a:endParaRPr>
          </a:p>
        </p:txBody>
      </p:sp>
      <p:sp>
        <p:nvSpPr>
          <p:cNvPr id="82" name="Google Shape;82;p4"/>
          <p:cNvSpPr txBox="1"/>
          <p:nvPr/>
        </p:nvSpPr>
        <p:spPr>
          <a:xfrm>
            <a:off x="446810" y="2732809"/>
            <a:ext cx="8302335" cy="1062278"/>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14999"/>
              </a:lnSpc>
              <a:spcBef>
                <a:spcPts val="0"/>
              </a:spcBef>
              <a:spcAft>
                <a:spcPts val="0"/>
              </a:spcAft>
              <a:buNone/>
            </a:pPr>
            <a:r>
              <a:rPr b="0" i="0" lang="en" sz="1400" u="none" cap="none" strike="noStrike">
                <a:solidFill>
                  <a:srgbClr val="000000"/>
                </a:solidFill>
                <a:latin typeface="Arial"/>
                <a:ea typeface="Arial"/>
                <a:cs typeface="Arial"/>
                <a:sym typeface="Arial"/>
              </a:rPr>
              <a:t>Firstly, </a:t>
            </a:r>
            <a:r>
              <a:rPr b="1" i="0" lang="en" sz="1400" u="none" cap="none" strike="noStrike">
                <a:solidFill>
                  <a:srgbClr val="000000"/>
                </a:solidFill>
                <a:latin typeface="Arial"/>
                <a:ea typeface="Arial"/>
                <a:cs typeface="Arial"/>
                <a:sym typeface="Arial"/>
              </a:rPr>
              <a:t>Stratified sampling technique</a:t>
            </a:r>
            <a:r>
              <a:rPr b="0" i="0" lang="en" sz="1400" u="none" cap="none" strike="noStrike">
                <a:solidFill>
                  <a:srgbClr val="000000"/>
                </a:solidFill>
                <a:latin typeface="Arial"/>
                <a:ea typeface="Arial"/>
                <a:cs typeface="Arial"/>
                <a:sym typeface="Arial"/>
              </a:rPr>
              <a:t> was used to select the ETFs </a:t>
            </a:r>
            <a:endParaRPr b="0" i="0" sz="1400" u="none" cap="none" strike="noStrike">
              <a:solidFill>
                <a:srgbClr val="000000"/>
              </a:solidFill>
              <a:latin typeface="Arial"/>
              <a:ea typeface="Arial"/>
              <a:cs typeface="Arial"/>
              <a:sym typeface="Arial"/>
            </a:endParaRPr>
          </a:p>
          <a:p>
            <a:pPr indent="-285750" lvl="0" marL="419100" marR="0" rtl="0" algn="l">
              <a:lnSpc>
                <a:spcPct val="114999"/>
              </a:lnSpc>
              <a:spcBef>
                <a:spcPts val="0"/>
              </a:spcBef>
              <a:spcAft>
                <a:spcPts val="0"/>
              </a:spcAft>
              <a:buClr>
                <a:srgbClr val="000000"/>
              </a:buClr>
              <a:buSzPts val="1400"/>
              <a:buFont typeface=" Arial"/>
              <a:buChar char="•"/>
            </a:pPr>
            <a:r>
              <a:rPr b="0" i="0" lang="en" sz="1400" u="none" cap="none" strike="noStrike">
                <a:solidFill>
                  <a:srgbClr val="000000"/>
                </a:solidFill>
                <a:latin typeface="Arial"/>
                <a:ea typeface="Arial"/>
                <a:cs typeface="Arial"/>
                <a:sym typeface="Arial"/>
              </a:rPr>
              <a:t>ETFs were first divided into defensive and non-defensive sectors </a:t>
            </a:r>
            <a:endParaRPr/>
          </a:p>
          <a:p>
            <a:pPr indent="-285750" lvl="0" marL="419100" marR="0" rtl="0" algn="l">
              <a:lnSpc>
                <a:spcPct val="114999"/>
              </a:lnSpc>
              <a:spcBef>
                <a:spcPts val="0"/>
              </a:spcBef>
              <a:spcAft>
                <a:spcPts val="0"/>
              </a:spcAft>
              <a:buClr>
                <a:srgbClr val="000000"/>
              </a:buClr>
              <a:buSzPts val="1400"/>
              <a:buFont typeface=" Arial"/>
              <a:buChar char="•"/>
            </a:pPr>
            <a:r>
              <a:rPr b="0" i="0" lang="en" sz="1400" u="none" cap="none" strike="noStrike">
                <a:solidFill>
                  <a:srgbClr val="000000"/>
                </a:solidFill>
                <a:latin typeface="Arial"/>
                <a:ea typeface="Arial"/>
                <a:cs typeface="Arial"/>
                <a:sym typeface="Arial"/>
              </a:rPr>
              <a:t>Then a single ETF from each subcategory (healthcare/retail/energy etc) was chosen to represent the entire industry </a:t>
            </a:r>
            <a:endParaRPr/>
          </a:p>
        </p:txBody>
      </p:sp>
      <p:sp>
        <p:nvSpPr>
          <p:cNvPr id="83" name="Google Shape;83;p4"/>
          <p:cNvSpPr txBox="1"/>
          <p:nvPr/>
        </p:nvSpPr>
        <p:spPr>
          <a:xfrm>
            <a:off x="446810" y="3988375"/>
            <a:ext cx="8302335" cy="566758"/>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14999"/>
              </a:lnSpc>
              <a:spcBef>
                <a:spcPts val="0"/>
              </a:spcBef>
              <a:spcAft>
                <a:spcPts val="0"/>
              </a:spcAft>
              <a:buNone/>
            </a:pPr>
            <a:r>
              <a:rPr b="0" i="0" lang="en" sz="1400" u="none" cap="none" strike="noStrike">
                <a:solidFill>
                  <a:srgbClr val="000000"/>
                </a:solidFill>
                <a:latin typeface="Arial"/>
                <a:ea typeface="Arial"/>
                <a:cs typeface="Arial"/>
                <a:sym typeface="Arial"/>
              </a:rPr>
              <a:t>Secondly,  </a:t>
            </a:r>
            <a:r>
              <a:rPr b="0" i="0" lang="en" sz="1400" u="sng" cap="none" strike="noStrike">
                <a:solidFill>
                  <a:srgbClr val="000000"/>
                </a:solidFill>
                <a:latin typeface="Arial"/>
                <a:ea typeface="Arial"/>
                <a:cs typeface="Arial"/>
                <a:sym typeface="Arial"/>
                <a:hlinkClick r:id="rId3">
                  <a:extLst>
                    <a:ext uri="{A12FA001-AC4F-418D-AE19-62706E023703}">
                      <ahyp:hlinkClr val="tx"/>
                    </a:ext>
                  </a:extLst>
                </a:hlinkClick>
              </a:rPr>
              <a:t>Equal weighted ETFs</a:t>
            </a:r>
            <a:r>
              <a:rPr b="0" i="0" lang="en" sz="1400" u="none" cap="none" strike="noStrike">
                <a:solidFill>
                  <a:srgbClr val="000000"/>
                </a:solidFill>
                <a:latin typeface="Arial"/>
                <a:ea typeface="Arial"/>
                <a:cs typeface="Arial"/>
                <a:sym typeface="Arial"/>
              </a:rPr>
              <a:t> were chosen to ensure that the ETFs </a:t>
            </a:r>
            <a:r>
              <a:rPr b="1" i="0" lang="en" sz="1400" u="none" cap="none" strike="noStrike">
                <a:solidFill>
                  <a:srgbClr val="000000"/>
                </a:solidFill>
                <a:latin typeface="Arial"/>
                <a:ea typeface="Arial"/>
                <a:cs typeface="Arial"/>
                <a:sym typeface="Arial"/>
              </a:rPr>
              <a:t>represented</a:t>
            </a:r>
            <a:r>
              <a:rPr b="0" i="0" lang="en" sz="1400" u="none" cap="none" strike="noStrike">
                <a:solidFill>
                  <a:srgbClr val="000000"/>
                </a:solidFill>
                <a:latin typeface="Arial"/>
                <a:ea typeface="Arial"/>
                <a:cs typeface="Arial"/>
                <a:sym typeface="Arial"/>
              </a:rPr>
              <a:t> the trends of the </a:t>
            </a:r>
            <a:r>
              <a:rPr b="1" i="0" lang="en" sz="1400" u="none" cap="none" strike="noStrike">
                <a:solidFill>
                  <a:srgbClr val="000000"/>
                </a:solidFill>
                <a:latin typeface="Arial"/>
                <a:ea typeface="Arial"/>
                <a:cs typeface="Arial"/>
                <a:sym typeface="Arial"/>
              </a:rPr>
              <a:t>entire industry </a:t>
            </a:r>
            <a:endParaRPr b="0" i="0" sz="1400" u="none" cap="none" strike="noStrike">
              <a:solidFill>
                <a:srgbClr val="000000"/>
              </a:solidFill>
              <a:latin typeface="Arial"/>
              <a:ea typeface="Arial"/>
              <a:cs typeface="Arial"/>
              <a:sym typeface="Arial"/>
            </a:endParaRPr>
          </a:p>
        </p:txBody>
      </p:sp>
      <p:sp>
        <p:nvSpPr>
          <p:cNvPr id="84" name="Google Shape;84;p4"/>
          <p:cNvSpPr txBox="1"/>
          <p:nvPr/>
        </p:nvSpPr>
        <p:spPr>
          <a:xfrm>
            <a:off x="446809" y="1373329"/>
            <a:ext cx="8302335" cy="566758"/>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14999"/>
              </a:lnSpc>
              <a:spcBef>
                <a:spcPts val="0"/>
              </a:spcBef>
              <a:spcAft>
                <a:spcPts val="0"/>
              </a:spcAft>
              <a:buNone/>
            </a:pPr>
            <a:r>
              <a:rPr b="0" i="0" lang="en" sz="1400" u="sng" cap="none" strike="noStrike">
                <a:solidFill>
                  <a:srgbClr val="000000"/>
                </a:solidFill>
                <a:latin typeface="Arial"/>
                <a:ea typeface="Arial"/>
                <a:cs typeface="Arial"/>
                <a:sym typeface="Arial"/>
                <a:hlinkClick r:id="rId4">
                  <a:extLst>
                    <a:ext uri="{A12FA001-AC4F-418D-AE19-62706E023703}">
                      <ahyp:hlinkClr val="tx"/>
                    </a:ext>
                  </a:extLst>
                </a:hlinkClick>
              </a:rPr>
              <a:t>Yahoo stock aggregator</a:t>
            </a:r>
            <a:r>
              <a:rPr b="0" i="0" lang="en" sz="1400" u="none" cap="none" strike="noStrike">
                <a:solidFill>
                  <a:srgbClr val="000000"/>
                </a:solidFill>
                <a:latin typeface="Arial"/>
                <a:ea typeface="Arial"/>
                <a:cs typeface="Arial"/>
                <a:sym typeface="Arial"/>
              </a:rPr>
              <a:t> was chosen as their website reflects the</a:t>
            </a:r>
            <a:r>
              <a:rPr b="1" i="0" lang="en" sz="1400" u="none" cap="none" strike="noStrike">
                <a:solidFill>
                  <a:srgbClr val="000000"/>
                </a:solidFill>
                <a:latin typeface="Arial"/>
                <a:ea typeface="Arial"/>
                <a:cs typeface="Arial"/>
                <a:sym typeface="Arial"/>
              </a:rPr>
              <a:t> daily</a:t>
            </a:r>
            <a:r>
              <a:rPr b="0" i="0" lang="en" sz="1400" u="none" cap="none" strike="noStrike">
                <a:solidFill>
                  <a:srgbClr val="000000"/>
                </a:solidFill>
                <a:latin typeface="Arial"/>
                <a:ea typeface="Arial"/>
                <a:cs typeface="Arial"/>
                <a:sym typeface="Arial"/>
              </a:rPr>
              <a:t> stock prices , which is considered 'up to date' for financial reporting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4"/>
          <p:cNvSpPr txBox="1"/>
          <p:nvPr>
            <p:ph type="title"/>
          </p:nvPr>
        </p:nvSpPr>
        <p:spPr>
          <a:xfrm>
            <a:off x="57550" y="0"/>
            <a:ext cx="90738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b="1" lang="en" sz="2400"/>
              <a:t>Data </a:t>
            </a:r>
            <a:endParaRPr b="1" sz="2400"/>
          </a:p>
        </p:txBody>
      </p:sp>
      <p:sp>
        <p:nvSpPr>
          <p:cNvPr id="90" name="Google Shape;90;p24"/>
          <p:cNvSpPr txBox="1"/>
          <p:nvPr/>
        </p:nvSpPr>
        <p:spPr>
          <a:xfrm>
            <a:off x="183971" y="668775"/>
            <a:ext cx="8526900" cy="4530532"/>
          </a:xfrm>
          <a:prstGeom prst="rect">
            <a:avLst/>
          </a:prstGeom>
          <a:noFill/>
          <a:ln>
            <a:noFill/>
          </a:ln>
        </p:spPr>
        <p:txBody>
          <a:bodyPr anchorCtr="0" anchor="t" bIns="91425" lIns="91425" spcFirstLastPara="1" rIns="91425" wrap="square" tIns="91425">
            <a:noAutofit/>
          </a:bodyPr>
          <a:lstStyle/>
          <a:p>
            <a:pPr indent="0" lvl="0" marL="133350" marR="0" rtl="0" algn="l">
              <a:lnSpc>
                <a:spcPct val="114999"/>
              </a:lnSpc>
              <a:spcBef>
                <a:spcPts val="0"/>
              </a:spcBef>
              <a:spcAft>
                <a:spcPts val="0"/>
              </a:spcAft>
              <a:buNone/>
            </a:pPr>
            <a:r>
              <a:rPr b="1" i="0" lang="en" sz="1500" u="none" cap="none" strike="noStrike">
                <a:solidFill>
                  <a:srgbClr val="000000"/>
                </a:solidFill>
                <a:latin typeface="Arial"/>
                <a:ea typeface="Arial"/>
                <a:cs typeface="Arial"/>
                <a:sym typeface="Arial"/>
              </a:rPr>
              <a:t>Steps taken to collect the data + Data quality considerations </a:t>
            </a:r>
            <a:endParaRPr b="0" i="0" sz="1400" u="none" cap="none" strike="noStrike">
              <a:solidFill>
                <a:srgbClr val="000000"/>
              </a:solidFill>
              <a:latin typeface="Arial"/>
              <a:ea typeface="Arial"/>
              <a:cs typeface="Arial"/>
              <a:sym typeface="Arial"/>
            </a:endParaRPr>
          </a:p>
          <a:p>
            <a:pPr indent="0" lvl="0" marL="133350" marR="0" rtl="0" algn="l">
              <a:lnSpc>
                <a:spcPct val="125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133350" marR="0" rtl="0" algn="l">
              <a:lnSpc>
                <a:spcPct val="125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133350" marR="0" rtl="0" algn="l">
              <a:lnSpc>
                <a:spcPct val="125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133350" marR="0" rtl="0" algn="l">
              <a:lnSpc>
                <a:spcPct val="125000"/>
              </a:lnSpc>
              <a:spcBef>
                <a:spcPts val="0"/>
              </a:spcBef>
              <a:spcAft>
                <a:spcPts val="0"/>
              </a:spcAft>
              <a:buNone/>
            </a:pPr>
            <a:r>
              <a:t/>
            </a:r>
            <a:endParaRPr b="1" i="0" sz="1400" u="none" cap="none" strike="noStrike">
              <a:solidFill>
                <a:srgbClr val="000000"/>
              </a:solidFill>
              <a:latin typeface="Arial"/>
              <a:ea typeface="Arial"/>
              <a:cs typeface="Arial"/>
              <a:sym typeface="Arial"/>
            </a:endParaRPr>
          </a:p>
          <a:p>
            <a:pPr indent="0" lvl="0" marL="133350" marR="0" rtl="0" algn="l">
              <a:lnSpc>
                <a:spcPct val="125000"/>
              </a:lnSpc>
              <a:spcBef>
                <a:spcPts val="0"/>
              </a:spcBef>
              <a:spcAft>
                <a:spcPts val="0"/>
              </a:spcAft>
              <a:buNone/>
            </a:pPr>
            <a:r>
              <a:t/>
            </a:r>
            <a:endParaRPr b="0" i="0" sz="1400" u="none" cap="none" strike="noStrike">
              <a:solidFill>
                <a:srgbClr val="000000"/>
              </a:solidFill>
              <a:latin typeface="Helvetica Neue"/>
              <a:ea typeface="Helvetica Neue"/>
              <a:cs typeface="Helvetica Neue"/>
              <a:sym typeface="Helvetica Neue"/>
            </a:endParaRPr>
          </a:p>
          <a:p>
            <a:pPr indent="0" lvl="0" marL="133350" marR="0" rtl="0" algn="l">
              <a:lnSpc>
                <a:spcPct val="114999"/>
              </a:lnSpc>
              <a:spcBef>
                <a:spcPts val="0"/>
              </a:spcBef>
              <a:spcAft>
                <a:spcPts val="0"/>
              </a:spcAft>
              <a:buNone/>
            </a:pPr>
            <a:r>
              <a:t/>
            </a:r>
            <a:endParaRPr b="1" i="0" sz="1400" u="none" cap="none" strike="noStrike">
              <a:solidFill>
                <a:srgbClr val="000000"/>
              </a:solidFill>
              <a:latin typeface="Arial"/>
              <a:ea typeface="Arial"/>
              <a:cs typeface="Arial"/>
              <a:sym typeface="Arial"/>
            </a:endParaRPr>
          </a:p>
          <a:p>
            <a:pPr indent="0" lvl="0" marL="133350" marR="0" rtl="0" algn="l">
              <a:lnSpc>
                <a:spcPct val="114999"/>
              </a:lnSpc>
              <a:spcBef>
                <a:spcPts val="0"/>
              </a:spcBef>
              <a:spcAft>
                <a:spcPts val="0"/>
              </a:spcAft>
              <a:buNone/>
            </a:pPr>
            <a:r>
              <a:t/>
            </a:r>
            <a:endParaRPr b="0" i="0" sz="15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None/>
            </a:pPr>
            <a:r>
              <a:t/>
            </a:r>
            <a:endParaRPr b="0" i="0" sz="1500" u="none" cap="none" strike="noStrike">
              <a:solidFill>
                <a:srgbClr val="000000"/>
              </a:solidFill>
              <a:latin typeface="Arial"/>
              <a:ea typeface="Arial"/>
              <a:cs typeface="Arial"/>
              <a:sym typeface="Arial"/>
            </a:endParaRPr>
          </a:p>
        </p:txBody>
      </p:sp>
      <p:sp>
        <p:nvSpPr>
          <p:cNvPr id="91" name="Google Shape;91;p24"/>
          <p:cNvSpPr txBox="1"/>
          <p:nvPr/>
        </p:nvSpPr>
        <p:spPr>
          <a:xfrm>
            <a:off x="316923" y="1104900"/>
            <a:ext cx="8397585" cy="1600438"/>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Thirdly, ETFs chosen are of </a:t>
            </a:r>
            <a:r>
              <a:rPr b="0" i="0" lang="en" sz="1400" u="sng" cap="none" strike="noStrike">
                <a:solidFill>
                  <a:srgbClr val="000000"/>
                </a:solidFill>
                <a:latin typeface="Arial"/>
                <a:ea typeface="Arial"/>
                <a:cs typeface="Arial"/>
                <a:sym typeface="Arial"/>
                <a:hlinkClick r:id="rId3">
                  <a:extLst>
                    <a:ext uri="{A12FA001-AC4F-418D-AE19-62706E023703}">
                      <ahyp:hlinkClr val="tx"/>
                    </a:ext>
                  </a:extLst>
                </a:hlinkClick>
              </a:rPr>
              <a:t>substantial capital size</a:t>
            </a:r>
            <a:r>
              <a:rPr b="0" i="0" lang="en" sz="1400" u="none" cap="none" strike="noStrike">
                <a:solidFill>
                  <a:srgbClr val="000000"/>
                </a:solidFill>
                <a:latin typeface="Arial"/>
                <a:ea typeface="Arial"/>
                <a:cs typeface="Arial"/>
                <a:sym typeface="Arial"/>
              </a:rPr>
              <a:t>,  in order to reduce volatility and more accurately reflect the price changes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Moreover, the</a:t>
            </a:r>
            <a:r>
              <a:rPr b="1" i="0" lang="en" sz="1400" u="none" cap="none" strike="noStrike">
                <a:solidFill>
                  <a:srgbClr val="000000"/>
                </a:solidFill>
                <a:latin typeface="Arial"/>
                <a:ea typeface="Arial"/>
                <a:cs typeface="Arial"/>
                <a:sym typeface="Arial"/>
              </a:rPr>
              <a:t> closing price</a:t>
            </a:r>
            <a:r>
              <a:rPr b="0" i="0" lang="en" sz="1400" u="none" cap="none" strike="noStrike">
                <a:solidFill>
                  <a:srgbClr val="000000"/>
                </a:solidFill>
                <a:latin typeface="Arial"/>
                <a:ea typeface="Arial"/>
                <a:cs typeface="Arial"/>
                <a:sym typeface="Arial"/>
              </a:rPr>
              <a:t> of each ETF was used to ensure the </a:t>
            </a:r>
            <a:r>
              <a:rPr b="1" i="0" lang="en" sz="1400" u="none" cap="none" strike="noStrike">
                <a:solidFill>
                  <a:srgbClr val="000000"/>
                </a:solidFill>
                <a:latin typeface="Arial"/>
                <a:ea typeface="Arial"/>
                <a:cs typeface="Arial"/>
                <a:sym typeface="Arial"/>
              </a:rPr>
              <a:t>standardization </a:t>
            </a:r>
            <a:r>
              <a:rPr b="0" i="0" lang="en" sz="1400" u="none" cap="none" strike="noStrike">
                <a:solidFill>
                  <a:srgbClr val="000000"/>
                </a:solidFill>
                <a:latin typeface="Arial"/>
                <a:ea typeface="Arial"/>
                <a:cs typeface="Arial"/>
                <a:sym typeface="Arial"/>
              </a:rPr>
              <a:t>of data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Lastly, </a:t>
            </a:r>
            <a:r>
              <a:rPr b="1" i="0" lang="en" sz="1400" u="none" cap="none" strike="noStrike">
                <a:solidFill>
                  <a:srgbClr val="000000"/>
                </a:solidFill>
                <a:latin typeface="Arial"/>
                <a:ea typeface="Arial"/>
                <a:cs typeface="Arial"/>
                <a:sym typeface="Arial"/>
              </a:rPr>
              <a:t>September 2019 was chosen as the starting date </a:t>
            </a:r>
            <a:r>
              <a:rPr b="0" i="0" lang="en" sz="1400" u="none" cap="none" strike="noStrike">
                <a:solidFill>
                  <a:srgbClr val="000000"/>
                </a:solidFill>
                <a:latin typeface="Arial"/>
                <a:ea typeface="Arial"/>
                <a:cs typeface="Arial"/>
                <a:sym typeface="Arial"/>
              </a:rPr>
              <a:t>as it is one financial quarter before covid-19 started. Thus, ensuring the stock market has not factored in covid-19 in its valuation</a:t>
            </a:r>
            <a:endParaRPr b="0" i="0" sz="1400" u="none" cap="none" strike="noStrike">
              <a:solidFill>
                <a:srgbClr val="FF0000"/>
              </a:solidFill>
              <a:latin typeface="Arial"/>
              <a:ea typeface="Arial"/>
              <a:cs typeface="Arial"/>
              <a:sym typeface="Arial"/>
            </a:endParaRPr>
          </a:p>
        </p:txBody>
      </p:sp>
      <p:sp>
        <p:nvSpPr>
          <p:cNvPr id="92" name="Google Shape;92;p24"/>
          <p:cNvSpPr txBox="1"/>
          <p:nvPr/>
        </p:nvSpPr>
        <p:spPr>
          <a:xfrm>
            <a:off x="316923" y="3338946"/>
            <a:ext cx="8406244" cy="1557799"/>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133350" marR="0" rtl="0" algn="l">
              <a:lnSpc>
                <a:spcPct val="114999"/>
              </a:lnSpc>
              <a:spcBef>
                <a:spcPts val="0"/>
              </a:spcBef>
              <a:spcAft>
                <a:spcPts val="0"/>
              </a:spcAft>
              <a:buNone/>
            </a:pPr>
            <a:r>
              <a:rPr b="0" i="0" lang="en" sz="1400" u="sng" cap="none" strike="noStrike">
                <a:solidFill>
                  <a:srgbClr val="000000"/>
                </a:solidFill>
                <a:latin typeface="Arial"/>
                <a:ea typeface="Arial"/>
                <a:cs typeface="Arial"/>
                <a:sym typeface="Arial"/>
              </a:rPr>
              <a:t>Conversion to percentage change</a:t>
            </a:r>
            <a:endParaRPr b="0" i="0" sz="1400" u="none" cap="none" strike="noStrike">
              <a:solidFill>
                <a:srgbClr val="000000"/>
              </a:solidFill>
              <a:latin typeface="Arial"/>
              <a:ea typeface="Arial"/>
              <a:cs typeface="Arial"/>
              <a:sym typeface="Arial"/>
            </a:endParaRPr>
          </a:p>
          <a:p>
            <a:pPr indent="0" lvl="0" marL="133350" marR="0" rtl="0" algn="l">
              <a:lnSpc>
                <a:spcPct val="114999"/>
              </a:lnSpc>
              <a:spcBef>
                <a:spcPts val="0"/>
              </a:spcBef>
              <a:spcAft>
                <a:spcPts val="0"/>
              </a:spcAft>
              <a:buNone/>
            </a:pPr>
            <a:r>
              <a:rPr b="0" i="0" lang="en" sz="1400" u="none" cap="none" strike="noStrike">
                <a:solidFill>
                  <a:srgbClr val="000000"/>
                </a:solidFill>
                <a:latin typeface="Arial"/>
                <a:ea typeface="Arial"/>
                <a:cs typeface="Arial"/>
                <a:sym typeface="Arial"/>
              </a:rPr>
              <a:t>As the stock prices were of differing values, they were </a:t>
            </a:r>
            <a:r>
              <a:rPr b="1" i="0" lang="en" sz="1400" u="none" cap="none" strike="noStrike">
                <a:solidFill>
                  <a:srgbClr val="000000"/>
                </a:solidFill>
                <a:latin typeface="Arial"/>
                <a:ea typeface="Arial"/>
                <a:cs typeface="Arial"/>
                <a:sym typeface="Arial"/>
              </a:rPr>
              <a:t>converted to percentage change</a:t>
            </a:r>
            <a:r>
              <a:rPr b="0" i="0" lang="en" sz="1400" u="none" cap="none" strike="noStrike">
                <a:solidFill>
                  <a:srgbClr val="000000"/>
                </a:solidFill>
                <a:latin typeface="Arial"/>
                <a:ea typeface="Arial"/>
                <a:cs typeface="Arial"/>
                <a:sym typeface="Arial"/>
              </a:rPr>
              <a:t> to facilitate easy comparison across industries</a:t>
            </a:r>
            <a:endParaRPr/>
          </a:p>
          <a:p>
            <a:pPr indent="0" lvl="0" marL="133350" marR="0" rtl="0" algn="l">
              <a:lnSpc>
                <a:spcPct val="114999"/>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133350" marR="0" rtl="0" algn="l">
              <a:lnSpc>
                <a:spcPct val="114999"/>
              </a:lnSpc>
              <a:spcBef>
                <a:spcPts val="0"/>
              </a:spcBef>
              <a:spcAft>
                <a:spcPts val="0"/>
              </a:spcAft>
              <a:buNone/>
            </a:pPr>
            <a:r>
              <a:rPr b="0" i="0" lang="en" sz="1400" u="sng" cap="none" strike="noStrike">
                <a:solidFill>
                  <a:srgbClr val="000000"/>
                </a:solidFill>
                <a:latin typeface="Arial"/>
                <a:ea typeface="Arial"/>
                <a:cs typeface="Arial"/>
                <a:sym typeface="Arial"/>
              </a:rPr>
              <a:t>Organize data by categories and attributes</a:t>
            </a:r>
            <a:endParaRPr/>
          </a:p>
          <a:p>
            <a:pPr indent="0" lvl="0" marL="133350" marR="0" rtl="0" algn="l">
              <a:lnSpc>
                <a:spcPct val="114999"/>
              </a:lnSpc>
              <a:spcBef>
                <a:spcPts val="0"/>
              </a:spcBef>
              <a:spcAft>
                <a:spcPts val="0"/>
              </a:spcAft>
              <a:buNone/>
            </a:pPr>
            <a:r>
              <a:rPr b="0" i="0" lang="en" sz="1400" u="none" cap="none" strike="noStrike">
                <a:solidFill>
                  <a:srgbClr val="000000"/>
                </a:solidFill>
                <a:latin typeface="Arial"/>
                <a:ea typeface="Arial"/>
                <a:cs typeface="Arial"/>
                <a:sym typeface="Arial"/>
              </a:rPr>
              <a:t>Related data are aggregated and sorted by dates</a:t>
            </a:r>
            <a:endParaRPr/>
          </a:p>
        </p:txBody>
      </p:sp>
      <p:sp>
        <p:nvSpPr>
          <p:cNvPr id="93" name="Google Shape;93;p24"/>
          <p:cNvSpPr txBox="1"/>
          <p:nvPr/>
        </p:nvSpPr>
        <p:spPr>
          <a:xfrm>
            <a:off x="316923" y="2949286"/>
            <a:ext cx="5990358"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Methods taken to organize the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5"/>
          <p:cNvSpPr txBox="1"/>
          <p:nvPr>
            <p:ph type="title"/>
          </p:nvPr>
        </p:nvSpPr>
        <p:spPr>
          <a:xfrm>
            <a:off x="57550" y="0"/>
            <a:ext cx="9083017" cy="575047"/>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b="1" lang="en" sz="2400"/>
              <a:t>Exploratory Data Analysis(1 / 2) </a:t>
            </a:r>
            <a:endParaRPr b="1" sz="2400"/>
          </a:p>
        </p:txBody>
      </p:sp>
      <p:sp>
        <p:nvSpPr>
          <p:cNvPr id="99" name="Google Shape;99;p5"/>
          <p:cNvSpPr txBox="1"/>
          <p:nvPr/>
        </p:nvSpPr>
        <p:spPr>
          <a:xfrm>
            <a:off x="216373" y="498932"/>
            <a:ext cx="8526900" cy="4537135"/>
          </a:xfrm>
          <a:prstGeom prst="rect">
            <a:avLst/>
          </a:prstGeom>
          <a:noFill/>
          <a:ln>
            <a:noFill/>
          </a:ln>
        </p:spPr>
        <p:txBody>
          <a:bodyPr anchorCtr="0" anchor="t" bIns="91425" lIns="91425" spcFirstLastPara="1" rIns="91425" wrap="square" tIns="91425">
            <a:noAutofit/>
          </a:bodyPr>
          <a:lstStyle/>
          <a:p>
            <a:pPr indent="0" lvl="0" marL="133350" marR="0" rtl="0" algn="l">
              <a:lnSpc>
                <a:spcPct val="125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228600" lvl="0" marL="457200" marR="0" rtl="0" algn="l">
              <a:lnSpc>
                <a:spcPct val="125000"/>
              </a:lnSpc>
              <a:spcBef>
                <a:spcPts val="0"/>
              </a:spcBef>
              <a:spcAft>
                <a:spcPts val="0"/>
              </a:spcAft>
              <a:buClr>
                <a:srgbClr val="000000"/>
              </a:buClr>
              <a:buSzPts val="1500"/>
              <a:buFont typeface="Arial"/>
              <a:buNone/>
            </a:pPr>
            <a:r>
              <a:t/>
            </a:r>
            <a:endParaRPr b="0" i="0" sz="1400" u="none" cap="none" strike="noStrike">
              <a:solidFill>
                <a:srgbClr val="000000"/>
              </a:solidFill>
              <a:latin typeface="Arial"/>
              <a:ea typeface="Arial"/>
              <a:cs typeface="Arial"/>
              <a:sym typeface="Arial"/>
            </a:endParaRPr>
          </a:p>
          <a:p>
            <a:pPr indent="-323850" lvl="0" marL="457200" marR="0" rtl="0" algn="l">
              <a:lnSpc>
                <a:spcPct val="125000"/>
              </a:lnSpc>
              <a:spcBef>
                <a:spcPts val="0"/>
              </a:spcBef>
              <a:spcAft>
                <a:spcPts val="0"/>
              </a:spcAft>
              <a:buClr>
                <a:srgbClr val="000000"/>
              </a:buClr>
              <a:buSzPts val="1500"/>
              <a:buFont typeface="Arial"/>
              <a:buChar char="●"/>
            </a:pPr>
            <a:r>
              <a:rPr b="0" i="0" lang="en" sz="1400" u="none" cap="none" strike="noStrike">
                <a:solidFill>
                  <a:srgbClr val="000000"/>
                </a:solidFill>
                <a:latin typeface="Arial"/>
                <a:ea typeface="Arial"/>
                <a:cs typeface="Arial"/>
                <a:sym typeface="Arial"/>
              </a:rPr>
              <a:t>Data integrity </a:t>
            </a:r>
            <a:endParaRPr b="0" i="0" sz="1400" u="none" cap="none" strike="noStrike">
              <a:solidFill>
                <a:srgbClr val="000000"/>
              </a:solidFill>
              <a:latin typeface="Arial"/>
              <a:ea typeface="Arial"/>
              <a:cs typeface="Arial"/>
              <a:sym typeface="Arial"/>
            </a:endParaRPr>
          </a:p>
          <a:p>
            <a:pPr indent="0" lvl="0" marL="133350" marR="0" rtl="0" algn="l">
              <a:lnSpc>
                <a:spcPct val="125000"/>
              </a:lnSpc>
              <a:spcBef>
                <a:spcPts val="0"/>
              </a:spcBef>
              <a:spcAft>
                <a:spcPts val="0"/>
              </a:spcAft>
              <a:buNone/>
            </a:pPr>
            <a:r>
              <a:t/>
            </a:r>
            <a:endParaRPr b="0" i="0" sz="1500" u="none" cap="none" strike="noStrike">
              <a:solidFill>
                <a:srgbClr val="000000"/>
              </a:solidFill>
              <a:latin typeface="Arial"/>
              <a:ea typeface="Arial"/>
              <a:cs typeface="Arial"/>
              <a:sym typeface="Arial"/>
            </a:endParaRPr>
          </a:p>
          <a:p>
            <a:pPr indent="-228600" lvl="0" marL="457200" marR="0" rtl="0" algn="l">
              <a:lnSpc>
                <a:spcPct val="125000"/>
              </a:lnSpc>
              <a:spcBef>
                <a:spcPts val="0"/>
              </a:spcBef>
              <a:spcAft>
                <a:spcPts val="0"/>
              </a:spcAft>
              <a:buClr>
                <a:srgbClr val="000000"/>
              </a:buClr>
              <a:buSzPts val="1500"/>
              <a:buFont typeface=" Arial"/>
              <a:buNone/>
            </a:pPr>
            <a:r>
              <a:t/>
            </a:r>
            <a:endParaRPr b="0" i="0" sz="1500" u="none" cap="none" strike="noStrike">
              <a:solidFill>
                <a:srgbClr val="000000"/>
              </a:solidFill>
              <a:latin typeface="Arial"/>
              <a:ea typeface="Arial"/>
              <a:cs typeface="Arial"/>
              <a:sym typeface="Arial"/>
            </a:endParaRPr>
          </a:p>
          <a:p>
            <a:pPr indent="-228600" lvl="0" marL="457200" marR="0" rtl="0" algn="l">
              <a:lnSpc>
                <a:spcPct val="125000"/>
              </a:lnSpc>
              <a:spcBef>
                <a:spcPts val="0"/>
              </a:spcBef>
              <a:spcAft>
                <a:spcPts val="0"/>
              </a:spcAft>
              <a:buClr>
                <a:srgbClr val="000000"/>
              </a:buClr>
              <a:buSzPts val="1500"/>
              <a:buFont typeface=" Arial"/>
              <a:buNone/>
            </a:pPr>
            <a:r>
              <a:t/>
            </a:r>
            <a:endParaRPr b="0" i="0" sz="1500" u="none" cap="none" strike="noStrike">
              <a:solidFill>
                <a:srgbClr val="000000"/>
              </a:solidFill>
              <a:latin typeface="Arial"/>
              <a:ea typeface="Arial"/>
              <a:cs typeface="Arial"/>
              <a:sym typeface="Arial"/>
            </a:endParaRPr>
          </a:p>
          <a:p>
            <a:pPr indent="-228600" lvl="0" marL="457200" marR="0" rtl="0" algn="l">
              <a:lnSpc>
                <a:spcPct val="125000"/>
              </a:lnSpc>
              <a:spcBef>
                <a:spcPts val="0"/>
              </a:spcBef>
              <a:spcAft>
                <a:spcPts val="0"/>
              </a:spcAft>
              <a:buClr>
                <a:srgbClr val="000000"/>
              </a:buClr>
              <a:buSzPts val="1500"/>
              <a:buFont typeface=" Arial"/>
              <a:buNone/>
            </a:pPr>
            <a:r>
              <a:t/>
            </a:r>
            <a:endParaRPr b="0" i="0" sz="1500" u="none" cap="none" strike="noStrike">
              <a:solidFill>
                <a:srgbClr val="000000"/>
              </a:solidFill>
              <a:latin typeface="Arial"/>
              <a:ea typeface="Arial"/>
              <a:cs typeface="Arial"/>
              <a:sym typeface="Arial"/>
            </a:endParaRPr>
          </a:p>
          <a:p>
            <a:pPr indent="0" lvl="0" marL="133350" marR="0" rtl="0" algn="l">
              <a:lnSpc>
                <a:spcPct val="125000"/>
              </a:lnSpc>
              <a:spcBef>
                <a:spcPts val="0"/>
              </a:spcBef>
              <a:spcAft>
                <a:spcPts val="0"/>
              </a:spcAft>
              <a:buNone/>
            </a:pPr>
            <a:r>
              <a:t/>
            </a:r>
            <a:endParaRPr b="0" i="0" sz="1500" u="none" cap="none" strike="noStrike">
              <a:solidFill>
                <a:srgbClr val="000000"/>
              </a:solidFill>
              <a:latin typeface="Arial"/>
              <a:ea typeface="Arial"/>
              <a:cs typeface="Arial"/>
              <a:sym typeface="Arial"/>
            </a:endParaRPr>
          </a:p>
          <a:p>
            <a:pPr indent="0" lvl="0" marL="133350" marR="0" rtl="0" algn="l">
              <a:lnSpc>
                <a:spcPct val="125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0" name="Google Shape;100;p5"/>
          <p:cNvSpPr txBox="1"/>
          <p:nvPr/>
        </p:nvSpPr>
        <p:spPr>
          <a:xfrm>
            <a:off x="315689" y="1648670"/>
            <a:ext cx="8617330" cy="1681679"/>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342900" lvl="0" marL="476250" marR="0" rtl="0" algn="l">
              <a:lnSpc>
                <a:spcPct val="125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Data cleaning steps we taken to ensure the</a:t>
            </a:r>
            <a:r>
              <a:rPr b="1" i="0" lang="en" sz="1400" u="none" cap="none" strike="noStrike">
                <a:solidFill>
                  <a:srgbClr val="000000"/>
                </a:solidFill>
                <a:latin typeface="Arial"/>
                <a:ea typeface="Arial"/>
                <a:cs typeface="Arial"/>
                <a:sym typeface="Arial"/>
              </a:rPr>
              <a:t> absence of null , duplicate or missing data </a:t>
            </a:r>
            <a:endParaRPr b="0" i="0" sz="1400" u="none" cap="none" strike="noStrike">
              <a:solidFill>
                <a:srgbClr val="000000"/>
              </a:solidFill>
              <a:latin typeface="Arial"/>
              <a:ea typeface="Arial"/>
              <a:cs typeface="Arial"/>
              <a:sym typeface="Arial"/>
            </a:endParaRPr>
          </a:p>
          <a:p>
            <a:pPr indent="-254000" lvl="0" marL="476250" marR="0" rtl="0" algn="l">
              <a:lnSpc>
                <a:spcPct val="125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342900" lvl="0" marL="476250" marR="0" rtl="0" algn="l">
              <a:lnSpc>
                <a:spcPct val="125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Moreover, the data extraction process was</a:t>
            </a:r>
            <a:r>
              <a:rPr b="1" i="0" lang="en" sz="1400" u="none" cap="none" strike="noStrike">
                <a:solidFill>
                  <a:srgbClr val="000000"/>
                </a:solidFill>
                <a:latin typeface="Arial"/>
                <a:ea typeface="Arial"/>
                <a:cs typeface="Arial"/>
                <a:sym typeface="Arial"/>
              </a:rPr>
              <a:t> repeated twice</a:t>
            </a:r>
            <a:r>
              <a:rPr b="0" i="0" lang="en" sz="1400" u="none" cap="none" strike="noStrike">
                <a:solidFill>
                  <a:srgbClr val="000000"/>
                </a:solidFill>
                <a:latin typeface="Arial"/>
                <a:ea typeface="Arial"/>
                <a:cs typeface="Arial"/>
                <a:sym typeface="Arial"/>
              </a:rPr>
              <a:t> to ensure the</a:t>
            </a:r>
            <a:r>
              <a:rPr b="1" i="0" lang="en" sz="1400" u="none" cap="none" strike="noStrike">
                <a:solidFill>
                  <a:srgbClr val="000000"/>
                </a:solidFill>
                <a:latin typeface="Arial"/>
                <a:ea typeface="Arial"/>
                <a:cs typeface="Arial"/>
                <a:sym typeface="Arial"/>
              </a:rPr>
              <a:t> accuracy</a:t>
            </a:r>
            <a:r>
              <a:rPr b="0" i="0" lang="en" sz="1400" u="none" cap="none" strike="noStrike">
                <a:solidFill>
                  <a:srgbClr val="000000"/>
                </a:solidFill>
                <a:latin typeface="Arial"/>
                <a:ea typeface="Arial"/>
                <a:cs typeface="Arial"/>
                <a:sym typeface="Arial"/>
              </a:rPr>
              <a:t> of the data  </a:t>
            </a:r>
            <a:endParaRPr b="0" i="0" sz="1400" u="none" cap="none" strike="noStrike">
              <a:solidFill>
                <a:srgbClr val="000000"/>
              </a:solidFill>
              <a:latin typeface="Arial"/>
              <a:ea typeface="Arial"/>
              <a:cs typeface="Arial"/>
              <a:sym typeface="Arial"/>
            </a:endParaRPr>
          </a:p>
          <a:p>
            <a:pPr indent="-254000" lvl="0" marL="476250" marR="0" rtl="0" algn="l">
              <a:lnSpc>
                <a:spcPct val="12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42900" lvl="0" marL="476250" marR="0" rtl="0" algn="l">
              <a:lnSpc>
                <a:spcPct val="125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Lastly, the data was </a:t>
            </a:r>
            <a:r>
              <a:rPr b="1" i="0" lang="en" sz="1400" u="none" cap="none" strike="noStrike">
                <a:solidFill>
                  <a:srgbClr val="000000"/>
                </a:solidFill>
                <a:latin typeface="Arial"/>
                <a:ea typeface="Arial"/>
                <a:cs typeface="Arial"/>
                <a:sym typeface="Arial"/>
              </a:rPr>
              <a:t>reproduced using another stock pricing aggregator</a:t>
            </a:r>
            <a:r>
              <a:rPr b="0" i="0" lang="en" sz="1400" u="none" cap="none" strike="noStrike">
                <a:solidFill>
                  <a:srgbClr val="000000"/>
                </a:solidFill>
                <a:latin typeface="Arial"/>
                <a:ea typeface="Arial"/>
                <a:cs typeface="Arial"/>
                <a:sym typeface="Arial"/>
              </a:rPr>
              <a:t> called </a:t>
            </a:r>
            <a:r>
              <a:rPr b="0" i="0" lang="en" sz="1400" u="sng" cap="none" strike="noStrike">
                <a:solidFill>
                  <a:srgbClr val="000000"/>
                </a:solidFill>
                <a:latin typeface="Arial"/>
                <a:ea typeface="Arial"/>
                <a:cs typeface="Arial"/>
                <a:sym typeface="Arial"/>
                <a:hlinkClick r:id="rId3">
                  <a:extLst>
                    <a:ext uri="{A12FA001-AC4F-418D-AE19-62706E023703}">
                      <ahyp:hlinkClr val="tx"/>
                    </a:ext>
                  </a:extLst>
                </a:hlinkClick>
              </a:rPr>
              <a:t>'morning star'</a:t>
            </a:r>
            <a:r>
              <a:rPr b="0" i="0" lang="en" sz="1400" u="none" cap="none" strike="noStrike">
                <a:solidFill>
                  <a:srgbClr val="000000"/>
                </a:solidFill>
                <a:latin typeface="Arial"/>
                <a:ea typeface="Arial"/>
                <a:cs typeface="Arial"/>
                <a:sym typeface="Arial"/>
              </a:rPr>
              <a:t> to ensure the</a:t>
            </a:r>
            <a:r>
              <a:rPr b="1" i="0" lang="en" sz="1400" u="none" cap="none" strike="noStrike">
                <a:solidFill>
                  <a:srgbClr val="000000"/>
                </a:solidFill>
                <a:latin typeface="Arial"/>
                <a:ea typeface="Arial"/>
                <a:cs typeface="Arial"/>
                <a:sym typeface="Arial"/>
              </a:rPr>
              <a:t> validity</a:t>
            </a:r>
            <a:r>
              <a:rPr b="0" i="0" lang="en" sz="1400" u="none" cap="none" strike="noStrike">
                <a:solidFill>
                  <a:srgbClr val="000000"/>
                </a:solidFill>
                <a:latin typeface="Arial"/>
                <a:ea typeface="Arial"/>
                <a:cs typeface="Arial"/>
                <a:sym typeface="Arial"/>
              </a:rPr>
              <a:t> of the data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5"/>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Extra details (not part of presentation to stakeholders)</a:t>
            </a:r>
            <a:endParaRPr/>
          </a:p>
        </p:txBody>
      </p:sp>
      <p:sp>
        <p:nvSpPr>
          <p:cNvPr id="106" name="Google Shape;106;p25"/>
          <p:cNvSpPr txBox="1"/>
          <p:nvPr/>
        </p:nvSpPr>
        <p:spPr>
          <a:xfrm>
            <a:off x="274662" y="841897"/>
            <a:ext cx="8492318" cy="22467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Code used to ensure data integrity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Missing data check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df.isna().any()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Correct data type check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df.dtypes()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Null data check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df.info()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6"/>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b="1" lang="en" sz="2000"/>
              <a:t>Exploratory Data Analysis (2/2)</a:t>
            </a:r>
            <a:endParaRPr sz="2000"/>
          </a:p>
        </p:txBody>
      </p:sp>
      <p:sp>
        <p:nvSpPr>
          <p:cNvPr id="112" name="Google Shape;112;p26"/>
          <p:cNvSpPr txBox="1"/>
          <p:nvPr/>
        </p:nvSpPr>
        <p:spPr>
          <a:xfrm>
            <a:off x="100446" y="775855"/>
            <a:ext cx="8839198" cy="50783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sng" cap="none" strike="noStrike">
                <a:solidFill>
                  <a:srgbClr val="000000"/>
                </a:solidFill>
                <a:latin typeface="Arial"/>
                <a:ea typeface="Arial"/>
                <a:cs typeface="Arial"/>
                <a:sym typeface="Arial"/>
              </a:rPr>
              <a:t>What are the relevant fields </a:t>
            </a:r>
            <a:endParaRPr b="0"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sng"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i="0" lang="en" sz="1300" u="none" cap="none" strike="noStrike">
                <a:solidFill>
                  <a:srgbClr val="000000"/>
                </a:solidFill>
                <a:latin typeface="Arial"/>
                <a:ea typeface="Arial"/>
                <a:cs typeface="Arial"/>
                <a:sym typeface="Arial"/>
              </a:rPr>
              <a:t>4 fields to help investors gain an edge in the market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400" u="sng" cap="none" strike="noStrike">
                <a:solidFill>
                  <a:srgbClr val="000000"/>
                </a:solidFill>
                <a:latin typeface="Arial"/>
                <a:ea typeface="Arial"/>
                <a:cs typeface="Arial"/>
                <a:sym typeface="Arial"/>
              </a:rPr>
              <a:t>What is the initial insight/understanding of the data </a:t>
            </a:r>
            <a:endParaRPr b="0"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3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300" u="none" cap="none" strike="noStrike">
                <a:solidFill>
                  <a:srgbClr val="000000"/>
                </a:solidFill>
                <a:latin typeface="Arial"/>
                <a:ea typeface="Arial"/>
                <a:cs typeface="Arial"/>
                <a:sym typeface="Arial"/>
              </a:rPr>
              <a:t>(1) Discrete vs continuous</a:t>
            </a:r>
            <a:endParaRPr/>
          </a:p>
          <a:p>
            <a:pPr indent="-285750" lvl="0" marL="285750" marR="0" rtl="0" algn="l">
              <a:lnSpc>
                <a:spcPct val="100000"/>
              </a:lnSpc>
              <a:spcBef>
                <a:spcPts val="0"/>
              </a:spcBef>
              <a:spcAft>
                <a:spcPts val="0"/>
              </a:spcAft>
              <a:buClr>
                <a:srgbClr val="000000"/>
              </a:buClr>
              <a:buSzPts val="1300"/>
              <a:buFont typeface="Arial"/>
              <a:buChar char="•"/>
            </a:pPr>
            <a:r>
              <a:rPr b="0" i="0" lang="en" sz="1300" u="none" cap="none" strike="noStrike">
                <a:solidFill>
                  <a:srgbClr val="000000"/>
                </a:solidFill>
                <a:latin typeface="Arial"/>
                <a:ea typeface="Arial"/>
                <a:cs typeface="Arial"/>
                <a:sym typeface="Arial"/>
              </a:rPr>
              <a:t>Percentage change across time is a </a:t>
            </a:r>
            <a:r>
              <a:rPr b="1" i="0" lang="en" sz="1300" u="none" cap="none" strike="noStrike">
                <a:solidFill>
                  <a:srgbClr val="000000"/>
                </a:solidFill>
                <a:latin typeface="Arial"/>
                <a:ea typeface="Arial"/>
                <a:cs typeface="Arial"/>
                <a:sym typeface="Arial"/>
              </a:rPr>
              <a:t>continuous </a:t>
            </a:r>
            <a:r>
              <a:rPr b="0" i="0" lang="en" sz="1300" u="none" cap="none" strike="noStrike">
                <a:solidFill>
                  <a:srgbClr val="000000"/>
                </a:solidFill>
                <a:latin typeface="Arial"/>
                <a:ea typeface="Arial"/>
                <a:cs typeface="Arial"/>
                <a:sym typeface="Arial"/>
              </a:rPr>
              <a:t>data. Hence a </a:t>
            </a:r>
            <a:r>
              <a:rPr b="1" i="0" lang="en" sz="1300" u="none" cap="none" strike="noStrike">
                <a:solidFill>
                  <a:srgbClr val="000000"/>
                </a:solidFill>
                <a:latin typeface="Arial"/>
                <a:ea typeface="Arial"/>
                <a:cs typeface="Arial"/>
                <a:sym typeface="Arial"/>
              </a:rPr>
              <a:t>line graph</a:t>
            </a:r>
            <a:r>
              <a:rPr b="0" i="0" lang="en" sz="1300" u="none" cap="none" strike="noStrike">
                <a:solidFill>
                  <a:srgbClr val="000000"/>
                </a:solidFill>
                <a:latin typeface="Arial"/>
                <a:ea typeface="Arial"/>
                <a:cs typeface="Arial"/>
                <a:sym typeface="Arial"/>
              </a:rPr>
              <a:t> is to be used to visualize the data</a:t>
            </a:r>
            <a:endParaRPr/>
          </a:p>
          <a:p>
            <a:pPr indent="-285750" lvl="0" marL="285750" marR="0" rtl="0" algn="l">
              <a:lnSpc>
                <a:spcPct val="100000"/>
              </a:lnSpc>
              <a:spcBef>
                <a:spcPts val="0"/>
              </a:spcBef>
              <a:spcAft>
                <a:spcPts val="0"/>
              </a:spcAft>
              <a:buClr>
                <a:srgbClr val="000000"/>
              </a:buClr>
              <a:buSzPts val="1300"/>
              <a:buFont typeface="Arial"/>
              <a:buChar char="•"/>
            </a:pPr>
            <a:r>
              <a:rPr b="0" i="0" lang="en" sz="1300" u="none" cap="none" strike="noStrike">
                <a:solidFill>
                  <a:srgbClr val="000000"/>
                </a:solidFill>
                <a:latin typeface="Arial"/>
                <a:ea typeface="Arial"/>
                <a:cs typeface="Arial"/>
                <a:sym typeface="Arial"/>
              </a:rPr>
              <a:t>Percentage drawdown, time taken to recover and profits are </a:t>
            </a:r>
            <a:r>
              <a:rPr b="1" i="0" lang="en" sz="1300" u="none" cap="none" strike="noStrike">
                <a:solidFill>
                  <a:srgbClr val="000000"/>
                </a:solidFill>
                <a:latin typeface="Arial"/>
                <a:ea typeface="Arial"/>
                <a:cs typeface="Arial"/>
                <a:sym typeface="Arial"/>
              </a:rPr>
              <a:t>discrete </a:t>
            </a:r>
            <a:r>
              <a:rPr b="0" i="0" lang="en" sz="1300" u="none" cap="none" strike="noStrike">
                <a:solidFill>
                  <a:srgbClr val="000000"/>
                </a:solidFill>
                <a:latin typeface="Arial"/>
                <a:ea typeface="Arial"/>
                <a:cs typeface="Arial"/>
                <a:sym typeface="Arial"/>
              </a:rPr>
              <a:t>data which is best represented through a</a:t>
            </a:r>
            <a:r>
              <a:rPr b="1" i="0" lang="en" sz="1300" u="none" cap="none" strike="noStrike">
                <a:solidFill>
                  <a:srgbClr val="000000"/>
                </a:solidFill>
                <a:latin typeface="Arial"/>
                <a:ea typeface="Arial"/>
                <a:cs typeface="Arial"/>
                <a:sym typeface="Arial"/>
              </a:rPr>
              <a:t> bar graph</a:t>
            </a:r>
            <a:r>
              <a:rPr b="0" i="0" lang="en" sz="1300" u="none" cap="none" strike="noStrike">
                <a:solidFill>
                  <a:srgbClr val="000000"/>
                </a:solidFill>
                <a:latin typeface="Arial"/>
                <a:ea typeface="Arial"/>
                <a:cs typeface="Arial"/>
                <a:sym typeface="Arial"/>
              </a:rPr>
              <a:t> for easy comparison </a:t>
            </a:r>
            <a:endParaRPr/>
          </a:p>
          <a:p>
            <a:pPr indent="0" lvl="0" marL="0" marR="0" rtl="0" algn="l">
              <a:lnSpc>
                <a:spcPct val="100000"/>
              </a:lnSpc>
              <a:spcBef>
                <a:spcPts val="0"/>
              </a:spcBef>
              <a:spcAft>
                <a:spcPts val="0"/>
              </a:spcAft>
              <a:buNone/>
            </a:pPr>
            <a:r>
              <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300" u="none" cap="none" strike="noStrike">
                <a:solidFill>
                  <a:srgbClr val="000000"/>
                </a:solidFill>
                <a:latin typeface="Arial"/>
                <a:ea typeface="Arial"/>
                <a:cs typeface="Arial"/>
                <a:sym typeface="Arial"/>
              </a:rPr>
              <a:t>(2)Categorial vs quantitative</a:t>
            </a:r>
            <a:endParaRPr b="0" i="0" sz="13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300"/>
              <a:buFont typeface="Arial"/>
              <a:buChar char="•"/>
            </a:pPr>
            <a:r>
              <a:rPr b="0" i="0" lang="en" sz="1300" u="none" cap="none" strike="noStrike">
                <a:solidFill>
                  <a:srgbClr val="000000"/>
                </a:solidFill>
                <a:latin typeface="Arial"/>
                <a:ea typeface="Arial"/>
                <a:cs typeface="Arial"/>
                <a:sym typeface="Arial"/>
              </a:rPr>
              <a:t>Data within each field can be sorted categorically into "Good, average , bad" . Whereby Good= Green , Average=Yellow , Bad=Red </a:t>
            </a:r>
            <a:endParaRPr/>
          </a:p>
          <a:p>
            <a:pPr indent="0" lvl="0" marL="0" marR="0" rtl="0" algn="l">
              <a:lnSpc>
                <a:spcPct val="100000"/>
              </a:lnSpc>
              <a:spcBef>
                <a:spcPts val="0"/>
              </a:spcBef>
              <a:spcAft>
                <a:spcPts val="0"/>
              </a:spcAft>
              <a:buNone/>
            </a:pPr>
            <a:r>
              <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Icon&#10;&#10;Description automatically generated" id="113" name="Google Shape;113;p26"/>
          <p:cNvPicPr preferRelativeResize="0"/>
          <p:nvPr/>
        </p:nvPicPr>
        <p:blipFill rotWithShape="1">
          <a:blip r:embed="rId3">
            <a:alphaModFix/>
          </a:blip>
          <a:srcRect b="0" l="0" r="0" t="0"/>
          <a:stretch/>
        </p:blipFill>
        <p:spPr>
          <a:xfrm>
            <a:off x="997887" y="1576085"/>
            <a:ext cx="593785" cy="604568"/>
          </a:xfrm>
          <a:prstGeom prst="rect">
            <a:avLst/>
          </a:prstGeom>
          <a:noFill/>
          <a:ln>
            <a:noFill/>
          </a:ln>
        </p:spPr>
      </p:pic>
      <p:sp>
        <p:nvSpPr>
          <p:cNvPr id="114" name="Google Shape;114;p26"/>
          <p:cNvSpPr txBox="1"/>
          <p:nvPr/>
        </p:nvSpPr>
        <p:spPr>
          <a:xfrm>
            <a:off x="181155" y="2192188"/>
            <a:ext cx="2225616"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300" u="none" cap="none" strike="noStrike">
                <a:solidFill>
                  <a:srgbClr val="000000"/>
                </a:solidFill>
                <a:latin typeface="Arial"/>
                <a:ea typeface="Arial"/>
                <a:cs typeface="Arial"/>
                <a:sym typeface="Arial"/>
              </a:rPr>
              <a:t>   Time taken to recover back to pre-covid valuation</a:t>
            </a:r>
            <a:endParaRPr/>
          </a:p>
        </p:txBody>
      </p:sp>
      <p:pic>
        <p:nvPicPr>
          <p:cNvPr descr="A picture containing icon&#10;&#10;Description automatically generated" id="115" name="Google Shape;115;p26"/>
          <p:cNvPicPr preferRelativeResize="0"/>
          <p:nvPr/>
        </p:nvPicPr>
        <p:blipFill rotWithShape="1">
          <a:blip r:embed="rId4">
            <a:alphaModFix/>
          </a:blip>
          <a:srcRect b="0" l="0" r="0" t="0"/>
          <a:stretch/>
        </p:blipFill>
        <p:spPr>
          <a:xfrm>
            <a:off x="3763273" y="1137608"/>
            <a:ext cx="1498840" cy="1477274"/>
          </a:xfrm>
          <a:prstGeom prst="rect">
            <a:avLst/>
          </a:prstGeom>
          <a:noFill/>
          <a:ln>
            <a:noFill/>
          </a:ln>
        </p:spPr>
      </p:pic>
      <p:sp>
        <p:nvSpPr>
          <p:cNvPr id="116" name="Google Shape;116;p26"/>
          <p:cNvSpPr txBox="1"/>
          <p:nvPr/>
        </p:nvSpPr>
        <p:spPr>
          <a:xfrm>
            <a:off x="3513108" y="2192188"/>
            <a:ext cx="222561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a:t>
            </a:r>
            <a:r>
              <a:rPr b="0" i="0" lang="en" sz="1300" u="none" cap="none" strike="noStrike">
                <a:solidFill>
                  <a:srgbClr val="000000"/>
                </a:solidFill>
                <a:latin typeface="Arial"/>
                <a:ea typeface="Arial"/>
                <a:cs typeface="Arial"/>
                <a:sym typeface="Arial"/>
              </a:rPr>
              <a:t> % Drawdown </a:t>
            </a:r>
            <a:endParaRPr/>
          </a:p>
        </p:txBody>
      </p:sp>
      <p:pic>
        <p:nvPicPr>
          <p:cNvPr descr="Icon&#10;&#10;Description automatically generated" id="117" name="Google Shape;117;p26"/>
          <p:cNvPicPr preferRelativeResize="0"/>
          <p:nvPr/>
        </p:nvPicPr>
        <p:blipFill rotWithShape="1">
          <a:blip r:embed="rId5">
            <a:alphaModFix/>
          </a:blip>
          <a:srcRect b="0" l="0" r="0" t="0"/>
          <a:stretch/>
        </p:blipFill>
        <p:spPr>
          <a:xfrm>
            <a:off x="6399362" y="1444565"/>
            <a:ext cx="733965" cy="744748"/>
          </a:xfrm>
          <a:prstGeom prst="rect">
            <a:avLst/>
          </a:prstGeom>
          <a:noFill/>
          <a:ln>
            <a:noFill/>
          </a:ln>
        </p:spPr>
      </p:pic>
      <p:sp>
        <p:nvSpPr>
          <p:cNvPr id="118" name="Google Shape;118;p26"/>
          <p:cNvSpPr txBox="1"/>
          <p:nvPr/>
        </p:nvSpPr>
        <p:spPr>
          <a:xfrm>
            <a:off x="5820674" y="2192188"/>
            <a:ext cx="222561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a:t>
            </a:r>
            <a:r>
              <a:rPr b="0" i="0" lang="en" sz="1300" u="none" cap="none" strike="noStrike">
                <a:solidFill>
                  <a:srgbClr val="000000"/>
                </a:solidFill>
                <a:latin typeface="Arial"/>
                <a:ea typeface="Arial"/>
                <a:cs typeface="Arial"/>
                <a:sym typeface="Arial"/>
              </a:rPr>
              <a:t>  Profits since start</a:t>
            </a:r>
            <a:endParaRPr/>
          </a:p>
          <a:p>
            <a:pPr indent="0" lvl="0" marL="0" marR="0" rtl="0" algn="l">
              <a:lnSpc>
                <a:spcPct val="100000"/>
              </a:lnSpc>
              <a:spcBef>
                <a:spcPts val="0"/>
              </a:spcBef>
              <a:spcAft>
                <a:spcPts val="0"/>
              </a:spcAft>
              <a:buNone/>
            </a:pPr>
            <a:r>
              <a:rPr b="0" i="0" lang="en" sz="1300" u="none" cap="none" strike="noStrike">
                <a:solidFill>
                  <a:srgbClr val="000000"/>
                </a:solidFill>
                <a:latin typeface="Arial"/>
                <a:ea typeface="Arial"/>
                <a:cs typeface="Arial"/>
                <a:sym typeface="Arial"/>
              </a:rPr>
              <a:t>       Profits since crash</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7"/>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b="1" lang="en" sz="2000"/>
              <a:t>Exploratory Data Analysis (2/2)</a:t>
            </a:r>
            <a:endParaRPr sz="2000"/>
          </a:p>
        </p:txBody>
      </p:sp>
      <p:sp>
        <p:nvSpPr>
          <p:cNvPr id="124" name="Google Shape;124;p27"/>
          <p:cNvSpPr txBox="1"/>
          <p:nvPr/>
        </p:nvSpPr>
        <p:spPr>
          <a:xfrm>
            <a:off x="100446" y="775855"/>
            <a:ext cx="8839198" cy="5047536"/>
          </a:xfrm>
          <a:prstGeom prst="rect">
            <a:avLst/>
          </a:prstGeom>
          <a:noFill/>
          <a:ln>
            <a:noFill/>
          </a:ln>
        </p:spPr>
        <p:txBody>
          <a:bodyPr anchorCtr="0" anchor="t" bIns="45700" lIns="91425" spcFirstLastPara="1" rIns="91425" wrap="square" tIns="45700">
            <a:spAutoFit/>
          </a:bodyPr>
          <a:lstStyle/>
          <a:p>
            <a:pPr indent="0" lvl="0" marL="13970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13970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(3) Statistical calculations were performed to derive the </a:t>
            </a:r>
            <a:r>
              <a:rPr b="1" i="0" lang="en" sz="1400" u="none" cap="none" strike="noStrike">
                <a:solidFill>
                  <a:srgbClr val="000000"/>
                </a:solidFill>
                <a:latin typeface="Arial"/>
                <a:ea typeface="Arial"/>
                <a:cs typeface="Arial"/>
                <a:sym typeface="Arial"/>
              </a:rPr>
              <a:t>maximum and minimum value</a:t>
            </a:r>
            <a:r>
              <a:rPr b="0" i="0" lang="en" sz="1400" u="none" cap="none" strike="noStrike">
                <a:solidFill>
                  <a:srgbClr val="000000"/>
                </a:solidFill>
                <a:latin typeface="Arial"/>
                <a:ea typeface="Arial"/>
                <a:cs typeface="Arial"/>
                <a:sym typeface="Arial"/>
              </a:rPr>
              <a:t> of each field (eg. which industry took the longest time to recover their valuation ) (More info at slide 14)</a:t>
            </a:r>
            <a:endParaRPr b="0" i="0" sz="1400" u="none" cap="none" strike="noStrike">
              <a:solidFill>
                <a:srgbClr val="000000"/>
              </a:solidFill>
              <a:latin typeface="Arial"/>
              <a:ea typeface="Arial"/>
              <a:cs typeface="Arial"/>
              <a:sym typeface="Arial"/>
            </a:endParaRPr>
          </a:p>
          <a:p>
            <a:pPr indent="0" lvl="0" marL="13970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13970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13970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(4) Outliers check using a boxplot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970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970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13970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13970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13970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13970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13970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a:t>
            </a:r>
            <a:endParaRPr/>
          </a:p>
          <a:p>
            <a:pPr indent="0" lvl="0" marL="139700" marR="0" rtl="0" algn="ctr">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(There are no significant outliers)</a:t>
            </a:r>
            <a:endParaRPr/>
          </a:p>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Chart, box and whisker chart&#10;&#10;Description automatically generated" id="125" name="Google Shape;125;p27"/>
          <p:cNvPicPr preferRelativeResize="0"/>
          <p:nvPr/>
        </p:nvPicPr>
        <p:blipFill rotWithShape="1">
          <a:blip r:embed="rId3">
            <a:alphaModFix/>
          </a:blip>
          <a:srcRect b="0" l="0" r="0" t="0"/>
          <a:stretch/>
        </p:blipFill>
        <p:spPr>
          <a:xfrm>
            <a:off x="2186293" y="2226227"/>
            <a:ext cx="4645076" cy="248421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7"/>
          <p:cNvSpPr txBox="1"/>
          <p:nvPr>
            <p:ph type="title"/>
          </p:nvPr>
        </p:nvSpPr>
        <p:spPr>
          <a:xfrm>
            <a:off x="57550" y="0"/>
            <a:ext cx="90738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b="1" lang="en" sz="2400"/>
              <a:t>Dashboard</a:t>
            </a:r>
            <a:endParaRPr b="1" sz="2400"/>
          </a:p>
        </p:txBody>
      </p:sp>
      <p:sp>
        <p:nvSpPr>
          <p:cNvPr id="131" name="Google Shape;131;p7"/>
          <p:cNvSpPr txBox="1"/>
          <p:nvPr/>
        </p:nvSpPr>
        <p:spPr>
          <a:xfrm>
            <a:off x="217025" y="868025"/>
            <a:ext cx="8730300" cy="2095928"/>
          </a:xfrm>
          <a:prstGeom prst="rect">
            <a:avLst/>
          </a:prstGeom>
          <a:noFill/>
          <a:ln>
            <a:noFill/>
          </a:ln>
        </p:spPr>
        <p:txBody>
          <a:bodyPr anchorCtr="0" anchor="t" bIns="91425" lIns="91425" spcFirstLastPara="1" rIns="91425" wrap="square" tIns="91425">
            <a:spAutoFit/>
          </a:bodyPr>
          <a:lstStyle/>
          <a:p>
            <a:pPr indent="0" lvl="0" marL="0" marR="0" rtl="0" algn="l">
              <a:lnSpc>
                <a:spcPct val="114999"/>
              </a:lnSpc>
              <a:spcBef>
                <a:spcPts val="0"/>
              </a:spcBef>
              <a:spcAft>
                <a:spcPts val="0"/>
              </a:spcAft>
              <a:buNone/>
            </a:pPr>
            <a:r>
              <a:rPr b="0" i="0" lang="en" sz="1800" u="none" cap="none" strike="noStrike">
                <a:solidFill>
                  <a:srgbClr val="000000"/>
                </a:solidFill>
                <a:latin typeface="Arial"/>
                <a:ea typeface="Arial"/>
                <a:cs typeface="Arial"/>
                <a:sym typeface="Arial"/>
              </a:rPr>
              <a:t>Dashboard 1 :</a:t>
            </a:r>
            <a:endParaRPr b="0" i="0" sz="1400" u="none" cap="none" strike="noStrike">
              <a:solidFill>
                <a:srgbClr val="000000"/>
              </a:solidFill>
              <a:latin typeface="Arial"/>
              <a:ea typeface="Arial"/>
              <a:cs typeface="Arial"/>
              <a:sym typeface="Arial"/>
            </a:endParaRPr>
          </a:p>
          <a:p>
            <a:pPr indent="0" lvl="0" marL="0" marR="0" rtl="0" algn="l">
              <a:lnSpc>
                <a:spcPct val="114999"/>
              </a:lnSpc>
              <a:spcBef>
                <a:spcPts val="0"/>
              </a:spcBef>
              <a:spcAft>
                <a:spcPts val="0"/>
              </a:spcAft>
              <a:buNone/>
            </a:pPr>
            <a:r>
              <a:rPr b="0" i="0" lang="en" sz="1800" u="sng" cap="none" strike="noStrike">
                <a:solidFill>
                  <a:srgbClr val="000000"/>
                </a:solidFill>
                <a:latin typeface="Arial"/>
                <a:ea typeface="Arial"/>
                <a:cs typeface="Arial"/>
                <a:sym typeface="Arial"/>
                <a:hlinkClick r:id="rId3">
                  <a:extLst>
                    <a:ext uri="{A12FA001-AC4F-418D-AE19-62706E023703}">
                      <ahyp:hlinkClr val="tx"/>
                    </a:ext>
                  </a:extLst>
                </a:hlinkClick>
              </a:rPr>
              <a:t>https://public.tableau.com/app/profile/yuan.zhi2701/viz/Dashboard1_16413765473160/HoweachindustryperformsthroughoutCovid?publish=yes</a:t>
            </a:r>
            <a:endParaRPr b="0" i="0" sz="1400" u="none" cap="none" strike="noStrike">
              <a:solidFill>
                <a:srgbClr val="000000"/>
              </a:solidFill>
              <a:latin typeface="Arial"/>
              <a:ea typeface="Arial"/>
              <a:cs typeface="Arial"/>
              <a:sym typeface="Arial"/>
            </a:endParaRPr>
          </a:p>
          <a:p>
            <a:pPr indent="0" lvl="0" marL="0" marR="0" rtl="0" algn="l">
              <a:lnSpc>
                <a:spcPct val="114999"/>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14999"/>
              </a:lnSpc>
              <a:spcBef>
                <a:spcPts val="0"/>
              </a:spcBef>
              <a:spcAft>
                <a:spcPts val="0"/>
              </a:spcAft>
              <a:buNone/>
            </a:pPr>
            <a:r>
              <a:rPr b="0" i="0" lang="en" sz="1800" u="none" cap="none" strike="noStrike">
                <a:solidFill>
                  <a:srgbClr val="000000"/>
                </a:solidFill>
                <a:latin typeface="Arial"/>
                <a:ea typeface="Arial"/>
                <a:cs typeface="Arial"/>
                <a:sym typeface="Arial"/>
              </a:rPr>
              <a:t>Dashboard 2 :</a:t>
            </a:r>
            <a:endParaRPr/>
          </a:p>
          <a:p>
            <a:pPr indent="0" lvl="0" marL="0" marR="0" rtl="0" algn="l">
              <a:lnSpc>
                <a:spcPct val="114999"/>
              </a:lnSpc>
              <a:spcBef>
                <a:spcPts val="0"/>
              </a:spcBef>
              <a:spcAft>
                <a:spcPts val="0"/>
              </a:spcAft>
              <a:buNone/>
            </a:pPr>
            <a:r>
              <a:rPr b="0" i="0" lang="en" sz="1800" u="sng" cap="none" strike="noStrike">
                <a:solidFill>
                  <a:srgbClr val="000000"/>
                </a:solidFill>
                <a:latin typeface="Arial"/>
                <a:ea typeface="Arial"/>
                <a:cs typeface="Arial"/>
                <a:sym typeface="Arial"/>
                <a:hlinkClick r:id="rId4">
                  <a:extLst>
                    <a:ext uri="{A12FA001-AC4F-418D-AE19-62706E023703}">
                      <ahyp:hlinkClr val="tx"/>
                    </a:ext>
                  </a:extLst>
                </a:hlinkClick>
              </a:rPr>
              <a:t>Scoring by key factors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