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944"/>
  </p:normalViewPr>
  <p:slideViewPr>
    <p:cSldViewPr snapToGrid="0" snapToObjects="1">
      <p:cViewPr varScale="1">
        <p:scale>
          <a:sx n="96" d="100"/>
          <a:sy n="96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C5C16-E50B-1142-8292-16FF6CE0B2B8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28754-56D7-2F41-A216-D08B1E45883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98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tu.partners.org/proac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sz="1200" dirty="0"/>
              <a:t>PRO-ACT database </a:t>
            </a:r>
            <a:r>
              <a:rPr lang="en-US" altLang="ko-Kore-KR" sz="1200" dirty="0"/>
              <a:t>(</a:t>
            </a:r>
            <a:r>
              <a:rPr lang="ko-Kore-KR" altLang="en-US" sz="1200" dirty="0">
                <a:hlinkClick r:id="rId3"/>
              </a:rPr>
              <a:t>https://nctu.partners.org/proact</a:t>
            </a:r>
            <a:r>
              <a:rPr lang="en-US" altLang="ko-Kore-KR" sz="1200" dirty="0"/>
              <a:t>) a</a:t>
            </a:r>
            <a:r>
              <a:rPr lang="ko-Kore-KR" altLang="en-US" sz="1200" dirty="0"/>
              <a:t>ccessed </a:t>
            </a:r>
            <a:r>
              <a:rPr lang="en-US" altLang="ko-Kore-KR" sz="1200" dirty="0"/>
              <a:t>in </a:t>
            </a:r>
            <a:r>
              <a:rPr lang="ko-Kore-KR" altLang="en-US" sz="1200" dirty="0"/>
              <a:t>Sept. 2017</a:t>
            </a:r>
            <a:r>
              <a:rPr lang="en-US" altLang="ko-Kore-KR" sz="1200" dirty="0"/>
              <a:t>. </a:t>
            </a:r>
          </a:p>
          <a:p>
            <a:r>
              <a:rPr kumimoji="1" lang="en-US" altLang="ko-Kore-KR" sz="1200" dirty="0"/>
              <a:t>Excluded duplicate records, inconsistent values, and </a:t>
            </a:r>
            <a:r>
              <a:rPr kumimoji="1" lang="en-US" altLang="ko-Kore-KR" sz="1200" dirty="0" err="1"/>
              <a:t>errorneous</a:t>
            </a:r>
            <a:r>
              <a:rPr kumimoji="1" lang="en-US" altLang="ko-Kore-KR" sz="1200"/>
              <a:t> records throughout the filtering process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28754-56D7-2F41-A216-D08B1E45883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81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33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611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40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13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6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63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70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20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7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9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544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C565-0366-CB4D-B51C-3AFAB9C6B54C}" type="datetimeFigureOut">
              <a:rPr kumimoji="1" lang="ko-Kore-KR" altLang="en-US" smtClean="0"/>
              <a:t>2022. 3. 7.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107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52E0B3C-9C94-764B-9C0A-21803D22E51E}"/>
              </a:ext>
            </a:extLst>
          </p:cNvPr>
          <p:cNvGrpSpPr/>
          <p:nvPr/>
        </p:nvGrpSpPr>
        <p:grpSpPr>
          <a:xfrm>
            <a:off x="919537" y="197594"/>
            <a:ext cx="7304926" cy="6406262"/>
            <a:chOff x="919537" y="197594"/>
            <a:chExt cx="7304926" cy="64062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1046EA6-B5BA-2A46-A479-1C53E482E369}"/>
                </a:ext>
              </a:extLst>
            </p:cNvPr>
            <p:cNvSpPr/>
            <p:nvPr/>
          </p:nvSpPr>
          <p:spPr>
            <a:xfrm>
              <a:off x="919537" y="197594"/>
              <a:ext cx="7304926" cy="6298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5B4E44-7C76-2B47-8396-E44C97231E5F}"/>
                </a:ext>
              </a:extLst>
            </p:cNvPr>
            <p:cNvSpPr/>
            <p:nvPr/>
          </p:nvSpPr>
          <p:spPr>
            <a:xfrm>
              <a:off x="1190997" y="490541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D0643A-AFF0-4943-BB66-35493C7CAEB0}"/>
                </a:ext>
              </a:extLst>
            </p:cNvPr>
            <p:cNvSpPr txBox="1"/>
            <p:nvPr/>
          </p:nvSpPr>
          <p:spPr>
            <a:xfrm>
              <a:off x="1455824" y="578875"/>
              <a:ext cx="1247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Original data</a:t>
              </a:r>
              <a:endParaRPr kumimoji="1" lang="en-US" altLang="ko-Kore-KR" sz="1600" baseline="30000" dirty="0"/>
            </a:p>
            <a:p>
              <a:pPr algn="ctr"/>
              <a:r>
                <a:rPr kumimoji="1" lang="en-US" altLang="ko-Kore-KR" sz="1600" dirty="0"/>
                <a:t>(n=10,723)</a:t>
              </a:r>
              <a:endParaRPr kumimoji="1" lang="ko-Kore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EFC93-9237-9D4A-8393-C2D61847FD15}"/>
                </a:ext>
              </a:extLst>
            </p:cNvPr>
            <p:cNvSpPr txBox="1"/>
            <p:nvPr/>
          </p:nvSpPr>
          <p:spPr>
            <a:xfrm>
              <a:off x="3401577" y="1269943"/>
              <a:ext cx="4494942" cy="52322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Demographic records (age, gender, race): either none (n=2,070) or incomplete (n=7)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62E119-FE33-4E43-BA8E-159E6100F0B2}"/>
                </a:ext>
              </a:extLst>
            </p:cNvPr>
            <p:cNvSpPr txBox="1"/>
            <p:nvPr/>
          </p:nvSpPr>
          <p:spPr>
            <a:xfrm>
              <a:off x="1557838" y="1895029"/>
              <a:ext cx="1043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Filtered (I)</a:t>
              </a:r>
            </a:p>
            <a:p>
              <a:pPr algn="ctr"/>
              <a:r>
                <a:rPr kumimoji="1" lang="en-US" altLang="ko-Kore-KR" sz="1600" dirty="0"/>
                <a:t>(n=8,646)</a:t>
              </a:r>
              <a:endParaRPr kumimoji="1" lang="ko-Kore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401D9-1BCC-BB43-A08A-4F0D5A221097}"/>
                </a:ext>
              </a:extLst>
            </p:cNvPr>
            <p:cNvSpPr txBox="1"/>
            <p:nvPr/>
          </p:nvSpPr>
          <p:spPr>
            <a:xfrm>
              <a:off x="1543075" y="3229341"/>
              <a:ext cx="10951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Filtered (II)</a:t>
              </a:r>
            </a:p>
            <a:p>
              <a:pPr algn="ctr"/>
              <a:r>
                <a:rPr kumimoji="1" lang="en-US" altLang="ko-Kore-KR" sz="1600" dirty="0"/>
                <a:t>(n=4,442)</a:t>
              </a:r>
              <a:endParaRPr kumimoji="1" lang="ko-Kore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091518-C69A-DC40-BCB2-56B0977B3E96}"/>
                </a:ext>
              </a:extLst>
            </p:cNvPr>
            <p:cNvSpPr txBox="1"/>
            <p:nvPr/>
          </p:nvSpPr>
          <p:spPr>
            <a:xfrm>
              <a:off x="3401571" y="2384749"/>
              <a:ext cx="4494948" cy="95410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ALS history (onset region, time since onset, time since diagnosis): either none (n=1,419) or incomplete (n=2,770) </a:t>
              </a:r>
              <a:r>
                <a:rPr kumimoji="1" lang="en-US" altLang="ko-Kore-KR" sz="1400" dirty="0" err="1"/>
                <a:t>Errorneous</a:t>
              </a:r>
              <a:r>
                <a:rPr kumimoji="1" lang="en-US" altLang="ko-Kore-KR" sz="1400" dirty="0"/>
                <a:t> values (n=15) (time since diagnosis &lt; 0, time since onset &lt; 0,  time since diagnosis &gt; time since onset)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4B1CE6-0BFC-4F46-8D84-7324666C96A4}"/>
                </a:ext>
              </a:extLst>
            </p:cNvPr>
            <p:cNvSpPr txBox="1"/>
            <p:nvPr/>
          </p:nvSpPr>
          <p:spPr>
            <a:xfrm>
              <a:off x="3401577" y="3920182"/>
              <a:ext cx="4494947" cy="52322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ALSFRS-R: participants without any complete record  (n=1,384) for the first 3 months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C1FF97-B78B-8A47-AF79-972A8AAEFA81}"/>
                </a:ext>
              </a:extLst>
            </p:cNvPr>
            <p:cNvSpPr txBox="1"/>
            <p:nvPr/>
          </p:nvSpPr>
          <p:spPr>
            <a:xfrm>
              <a:off x="1421357" y="4585425"/>
              <a:ext cx="13167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Final data (III)</a:t>
              </a:r>
            </a:p>
            <a:p>
              <a:pPr algn="ctr"/>
              <a:r>
                <a:rPr kumimoji="1" lang="en-US" altLang="ko-Kore-KR" sz="1600" dirty="0"/>
                <a:t>(n=3,058)</a:t>
              </a:r>
              <a:endParaRPr kumimoji="1" lang="ko-Kore-KR" altLang="en-US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FC17E64-B69C-3F46-8F83-4C672AC6D7F8}"/>
                </a:ext>
              </a:extLst>
            </p:cNvPr>
            <p:cNvSpPr/>
            <p:nvPr/>
          </p:nvSpPr>
          <p:spPr>
            <a:xfrm>
              <a:off x="1190997" y="1793215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3B9C10-ABA3-574D-A20F-915D151BA689}"/>
                </a:ext>
              </a:extLst>
            </p:cNvPr>
            <p:cNvSpPr/>
            <p:nvPr/>
          </p:nvSpPr>
          <p:spPr>
            <a:xfrm>
              <a:off x="1189730" y="3140728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5F9B5C0-986C-7046-AC5B-75267FFC905D}"/>
                </a:ext>
              </a:extLst>
            </p:cNvPr>
            <p:cNvSpPr/>
            <p:nvPr/>
          </p:nvSpPr>
          <p:spPr>
            <a:xfrm>
              <a:off x="1200616" y="4488241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CD50DE2-FCF4-1044-A745-62CABD412B70}"/>
                </a:ext>
              </a:extLst>
            </p:cNvPr>
            <p:cNvCxnSpPr>
              <a:cxnSpLocks/>
            </p:cNvCxnSpPr>
            <p:nvPr/>
          </p:nvCxnSpPr>
          <p:spPr>
            <a:xfrm>
              <a:off x="2079745" y="1274312"/>
              <a:ext cx="0" cy="51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BE1F200-7797-724C-9D05-AAD048FE880C}"/>
                </a:ext>
              </a:extLst>
            </p:cNvPr>
            <p:cNvCxnSpPr/>
            <p:nvPr/>
          </p:nvCxnSpPr>
          <p:spPr>
            <a:xfrm>
              <a:off x="2062146" y="2589167"/>
              <a:ext cx="0" cy="51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49BB31D-5A90-2843-9351-68A226BC79E4}"/>
                </a:ext>
              </a:extLst>
            </p:cNvPr>
            <p:cNvCxnSpPr/>
            <p:nvPr/>
          </p:nvCxnSpPr>
          <p:spPr>
            <a:xfrm>
              <a:off x="2079745" y="3924499"/>
              <a:ext cx="0" cy="51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8E34BF0-B617-2F44-ABC9-A03E1F3AF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745" y="1515206"/>
              <a:ext cx="1225913" cy="13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4F1CC12-9CF4-0A4B-8B64-AB8EF464A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146" y="2848618"/>
              <a:ext cx="1225913" cy="13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0D611B6-9A94-DD44-B0C8-FC32A66B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745" y="4183141"/>
              <a:ext cx="1225913" cy="13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238A1D-DC4B-9145-9A04-39E4CA84F9F3}"/>
                </a:ext>
              </a:extLst>
            </p:cNvPr>
            <p:cNvSpPr txBox="1"/>
            <p:nvPr/>
          </p:nvSpPr>
          <p:spPr>
            <a:xfrm>
              <a:off x="3394953" y="5252026"/>
              <a:ext cx="4494947" cy="52322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Event or censoring occurred within 3 months after enrollment (n=388)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4878A4A-FBB1-194B-897B-86F16BB8E1C5}"/>
                </a:ext>
              </a:extLst>
            </p:cNvPr>
            <p:cNvSpPr/>
            <p:nvPr/>
          </p:nvSpPr>
          <p:spPr>
            <a:xfrm>
              <a:off x="1193992" y="5820085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0840D94-5461-474B-B62E-87279E8DE29B}"/>
                </a:ext>
              </a:extLst>
            </p:cNvPr>
            <p:cNvCxnSpPr/>
            <p:nvPr/>
          </p:nvCxnSpPr>
          <p:spPr>
            <a:xfrm>
              <a:off x="2073121" y="5256343"/>
              <a:ext cx="0" cy="51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E360ADB-C75D-5F48-AE76-E55930D80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121" y="5514985"/>
              <a:ext cx="1225913" cy="13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BEDBC5-3CC0-E64A-B473-4F02B3ABA780}"/>
                </a:ext>
              </a:extLst>
            </p:cNvPr>
            <p:cNvSpPr txBox="1"/>
            <p:nvPr/>
          </p:nvSpPr>
          <p:spPr>
            <a:xfrm>
              <a:off x="1441237" y="5917269"/>
              <a:ext cx="13167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Final data (III)</a:t>
              </a:r>
            </a:p>
            <a:p>
              <a:pPr algn="ctr"/>
              <a:r>
                <a:rPr kumimoji="1" lang="en-US" altLang="ko-Kore-KR" sz="1600" dirty="0"/>
                <a:t>(n=2,670)</a:t>
              </a:r>
              <a:endParaRPr kumimoji="1" lang="ko-Kore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727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190</Words>
  <Application>Microsoft Macintosh PowerPoint</Application>
  <PresentationFormat>화면 슬라이드 쇼(4:3)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Yoon Ho</dc:creator>
  <cp:lastModifiedBy>Hong Yoon Ho</cp:lastModifiedBy>
  <cp:revision>3</cp:revision>
  <dcterms:created xsi:type="dcterms:W3CDTF">2021-10-04T01:19:37Z</dcterms:created>
  <dcterms:modified xsi:type="dcterms:W3CDTF">2022-03-07T06:55:19Z</dcterms:modified>
</cp:coreProperties>
</file>