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8944"/>
  </p:normalViewPr>
  <p:slideViewPr>
    <p:cSldViewPr snapToGrid="0" snapToObjects="1">
      <p:cViewPr varScale="1">
        <p:scale>
          <a:sx n="96" d="100"/>
          <a:sy n="96" d="100"/>
        </p:scale>
        <p:origin x="20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C5C16-E50B-1142-8292-16FF6CE0B2B8}" type="datetimeFigureOut">
              <a:rPr kumimoji="1" lang="ko-Kore-KR" altLang="en-US" smtClean="0"/>
              <a:t>2022. 4. 24.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28754-56D7-2F41-A216-D08B1E45883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398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ctu.partners.org/proact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ore-KR" altLang="en-US" sz="1200" dirty="0"/>
              <a:t>PRO-ACT database </a:t>
            </a:r>
            <a:r>
              <a:rPr lang="en-US" altLang="ko-Kore-KR" sz="1200" dirty="0"/>
              <a:t>(</a:t>
            </a:r>
            <a:r>
              <a:rPr lang="ko-Kore-KR" altLang="en-US" sz="1200" dirty="0">
                <a:hlinkClick r:id="rId3"/>
              </a:rPr>
              <a:t>https://nctu.partners.org/proact</a:t>
            </a:r>
            <a:r>
              <a:rPr lang="en-US" altLang="ko-Kore-KR" sz="1200" dirty="0"/>
              <a:t>) a</a:t>
            </a:r>
            <a:r>
              <a:rPr lang="ko-Kore-KR" altLang="en-US" sz="1200" dirty="0"/>
              <a:t>ccessed </a:t>
            </a:r>
            <a:r>
              <a:rPr lang="en-US" altLang="ko-Kore-KR" sz="1200" dirty="0"/>
              <a:t>in </a:t>
            </a:r>
            <a:r>
              <a:rPr lang="ko-Kore-KR" altLang="en-US" sz="1200" dirty="0"/>
              <a:t>Sept. 2017</a:t>
            </a:r>
            <a:r>
              <a:rPr lang="en-US" altLang="ko-Kore-KR" sz="1200" dirty="0"/>
              <a:t>. </a:t>
            </a:r>
          </a:p>
          <a:p>
            <a:r>
              <a:rPr kumimoji="1" lang="en-US" altLang="ko-Kore-KR" sz="1200" dirty="0"/>
              <a:t>Excluded duplicate records, inconsistent values, and error records throughout the filtering process</a:t>
            </a:r>
          </a:p>
          <a:p>
            <a:endParaRPr kumimoji="1" lang="en-US" altLang="ko-Kore-K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/>
              <a:t>Collapsed “Limb”, “Limb and Bulbar” and “Other” into “Nonbulbar” for onset region </a:t>
            </a:r>
          </a:p>
          <a:p>
            <a:endParaRPr kumimoji="1" lang="en-US" altLang="ko-Kore-KR" sz="1200" dirty="0"/>
          </a:p>
          <a:p>
            <a:endParaRPr kumimoji="1" lang="en-US" altLang="ko-Kore-KR" sz="1200" dirty="0"/>
          </a:p>
          <a:p>
            <a:endParaRPr kumimoji="1" lang="en-US" altLang="ko-Kore-KR" sz="1200" dirty="0"/>
          </a:p>
          <a:p>
            <a:endParaRPr kumimoji="1" lang="en-US" altLang="ko-Kore-KR" sz="1200" dirty="0"/>
          </a:p>
          <a:p>
            <a:endParaRPr kumimoji="1" lang="en-US" altLang="ko-Kore-KR" sz="1200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28754-56D7-2F41-A216-D08B1E45883A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8137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C565-0366-CB4D-B51C-3AFAB9C6B54C}" type="datetimeFigureOut">
              <a:rPr kumimoji="1" lang="ko-Kore-KR" altLang="en-US" smtClean="0"/>
              <a:t>2022. 4. 24.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E5BA-1F4C-4546-AE27-C71C823007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533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C565-0366-CB4D-B51C-3AFAB9C6B54C}" type="datetimeFigureOut">
              <a:rPr kumimoji="1" lang="ko-Kore-KR" altLang="en-US" smtClean="0"/>
              <a:t>2022. 4. 24.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E5BA-1F4C-4546-AE27-C71C823007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611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C565-0366-CB4D-B51C-3AFAB9C6B54C}" type="datetimeFigureOut">
              <a:rPr kumimoji="1" lang="ko-Kore-KR" altLang="en-US" smtClean="0"/>
              <a:t>2022. 4. 24.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E5BA-1F4C-4546-AE27-C71C823007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406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C565-0366-CB4D-B51C-3AFAB9C6B54C}" type="datetimeFigureOut">
              <a:rPr kumimoji="1" lang="ko-Kore-KR" altLang="en-US" smtClean="0"/>
              <a:t>2022. 4. 24.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E5BA-1F4C-4546-AE27-C71C823007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7138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C565-0366-CB4D-B51C-3AFAB9C6B54C}" type="datetimeFigureOut">
              <a:rPr kumimoji="1" lang="ko-Kore-KR" altLang="en-US" smtClean="0"/>
              <a:t>2022. 4. 24.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E5BA-1F4C-4546-AE27-C71C823007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665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C565-0366-CB4D-B51C-3AFAB9C6B54C}" type="datetimeFigureOut">
              <a:rPr kumimoji="1" lang="ko-Kore-KR" altLang="en-US" smtClean="0"/>
              <a:t>2022. 4. 24.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E5BA-1F4C-4546-AE27-C71C823007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63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C565-0366-CB4D-B51C-3AFAB9C6B54C}" type="datetimeFigureOut">
              <a:rPr kumimoji="1" lang="ko-Kore-KR" altLang="en-US" smtClean="0"/>
              <a:t>2022. 4. 24.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E5BA-1F4C-4546-AE27-C71C823007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070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C565-0366-CB4D-B51C-3AFAB9C6B54C}" type="datetimeFigureOut">
              <a:rPr kumimoji="1" lang="ko-Kore-KR" altLang="en-US" smtClean="0"/>
              <a:t>2022. 4. 24.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E5BA-1F4C-4546-AE27-C71C823007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204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C565-0366-CB4D-B51C-3AFAB9C6B54C}" type="datetimeFigureOut">
              <a:rPr kumimoji="1" lang="ko-Kore-KR" altLang="en-US" smtClean="0"/>
              <a:t>2022. 4. 24.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E5BA-1F4C-4546-AE27-C71C823007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976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C565-0366-CB4D-B51C-3AFAB9C6B54C}" type="datetimeFigureOut">
              <a:rPr kumimoji="1" lang="ko-Kore-KR" altLang="en-US" smtClean="0"/>
              <a:t>2022. 4. 24.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E5BA-1F4C-4546-AE27-C71C823007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693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C565-0366-CB4D-B51C-3AFAB9C6B54C}" type="datetimeFigureOut">
              <a:rPr kumimoji="1" lang="ko-Kore-KR" altLang="en-US" smtClean="0"/>
              <a:t>2022. 4. 24.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E5BA-1F4C-4546-AE27-C71C823007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544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DC565-0366-CB4D-B51C-3AFAB9C6B54C}" type="datetimeFigureOut">
              <a:rPr kumimoji="1" lang="ko-Kore-KR" altLang="en-US" smtClean="0"/>
              <a:t>2022. 4. 24.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E5BA-1F4C-4546-AE27-C71C823007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107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752E0B3C-9C94-764B-9C0A-21803D22E51E}"/>
              </a:ext>
            </a:extLst>
          </p:cNvPr>
          <p:cNvGrpSpPr/>
          <p:nvPr/>
        </p:nvGrpSpPr>
        <p:grpSpPr>
          <a:xfrm>
            <a:off x="919537" y="197594"/>
            <a:ext cx="7304926" cy="6406262"/>
            <a:chOff x="919537" y="197594"/>
            <a:chExt cx="7304926" cy="640626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1046EA6-B5BA-2A46-A479-1C53E482E369}"/>
                </a:ext>
              </a:extLst>
            </p:cNvPr>
            <p:cNvSpPr/>
            <p:nvPr/>
          </p:nvSpPr>
          <p:spPr>
            <a:xfrm>
              <a:off x="919537" y="197594"/>
              <a:ext cx="7304926" cy="62980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25B4E44-7C76-2B47-8396-E44C97231E5F}"/>
                </a:ext>
              </a:extLst>
            </p:cNvPr>
            <p:cNvSpPr/>
            <p:nvPr/>
          </p:nvSpPr>
          <p:spPr>
            <a:xfrm>
              <a:off x="1190997" y="490541"/>
              <a:ext cx="1755724" cy="7837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0D0643A-AFF0-4943-BB66-35493C7CAEB0}"/>
                </a:ext>
              </a:extLst>
            </p:cNvPr>
            <p:cNvSpPr txBox="1"/>
            <p:nvPr/>
          </p:nvSpPr>
          <p:spPr>
            <a:xfrm>
              <a:off x="1455824" y="578875"/>
              <a:ext cx="1247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1600" dirty="0"/>
                <a:t>Original data</a:t>
              </a:r>
              <a:endParaRPr kumimoji="1" lang="en-US" altLang="ko-Kore-KR" sz="1600" baseline="30000" dirty="0"/>
            </a:p>
            <a:p>
              <a:pPr algn="ctr"/>
              <a:r>
                <a:rPr kumimoji="1" lang="en-US" altLang="ko-Kore-KR" sz="1600" dirty="0"/>
                <a:t>(n=10,723)</a:t>
              </a:r>
              <a:endParaRPr kumimoji="1" lang="ko-Kore-KR" altLang="en-US" sz="1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1EFC93-9237-9D4A-8393-C2D61847FD15}"/>
                </a:ext>
              </a:extLst>
            </p:cNvPr>
            <p:cNvSpPr txBox="1"/>
            <p:nvPr/>
          </p:nvSpPr>
          <p:spPr>
            <a:xfrm>
              <a:off x="3401577" y="1269943"/>
              <a:ext cx="4494942" cy="52322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Demographic records (age, gender, race): either none (n=2,070) or incomplete (n=7)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62E119-FE33-4E43-BA8E-159E6100F0B2}"/>
                </a:ext>
              </a:extLst>
            </p:cNvPr>
            <p:cNvSpPr txBox="1"/>
            <p:nvPr/>
          </p:nvSpPr>
          <p:spPr>
            <a:xfrm>
              <a:off x="1557838" y="1895029"/>
              <a:ext cx="10438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1600" dirty="0"/>
                <a:t>Filtered (I)</a:t>
              </a:r>
            </a:p>
            <a:p>
              <a:pPr algn="ctr"/>
              <a:r>
                <a:rPr kumimoji="1" lang="en-US" altLang="ko-Kore-KR" sz="1600" dirty="0"/>
                <a:t>(n=8,646)</a:t>
              </a:r>
              <a:endParaRPr kumimoji="1" lang="ko-Kore-KR" altLang="en-US" sz="1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3401D9-1BCC-BB43-A08A-4F0D5A221097}"/>
                </a:ext>
              </a:extLst>
            </p:cNvPr>
            <p:cNvSpPr txBox="1"/>
            <p:nvPr/>
          </p:nvSpPr>
          <p:spPr>
            <a:xfrm>
              <a:off x="1543075" y="3229341"/>
              <a:ext cx="10951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1600" dirty="0"/>
                <a:t>Filtered (II)</a:t>
              </a:r>
            </a:p>
            <a:p>
              <a:pPr algn="ctr"/>
              <a:r>
                <a:rPr kumimoji="1" lang="en-US" altLang="ko-Kore-KR" sz="1600" dirty="0"/>
                <a:t>(n=4,442)</a:t>
              </a:r>
              <a:endParaRPr kumimoji="1" lang="ko-Kore-KR" altLang="en-US" sz="16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091518-C69A-DC40-BCB2-56B0977B3E96}"/>
                </a:ext>
              </a:extLst>
            </p:cNvPr>
            <p:cNvSpPr txBox="1"/>
            <p:nvPr/>
          </p:nvSpPr>
          <p:spPr>
            <a:xfrm>
              <a:off x="3401571" y="2384749"/>
              <a:ext cx="4494948" cy="95410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ALS history (onset region, time since onset, time since diagnosis): either none (n=1,419) or incomplete (n=2,770) </a:t>
              </a:r>
              <a:r>
                <a:rPr kumimoji="1" lang="en-US" altLang="ko-Kore-KR" sz="1400" dirty="0" err="1"/>
                <a:t>Errorneous</a:t>
              </a:r>
              <a:r>
                <a:rPr kumimoji="1" lang="en-US" altLang="ko-Kore-KR" sz="1400" dirty="0"/>
                <a:t> values (n=15) (time since diagnosis &lt; 0, time since onset &lt; 0,  time since diagnosis &gt; time since onset)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4B1CE6-0BFC-4F46-8D84-7324666C96A4}"/>
                </a:ext>
              </a:extLst>
            </p:cNvPr>
            <p:cNvSpPr txBox="1"/>
            <p:nvPr/>
          </p:nvSpPr>
          <p:spPr>
            <a:xfrm>
              <a:off x="3401577" y="3920182"/>
              <a:ext cx="4494947" cy="52322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Participants without any complete ALSFRS-R record for the first 3 months (n=1,384)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0C1FF97-B78B-8A47-AF79-972A8AAEFA81}"/>
                </a:ext>
              </a:extLst>
            </p:cNvPr>
            <p:cNvSpPr txBox="1"/>
            <p:nvPr/>
          </p:nvSpPr>
          <p:spPr>
            <a:xfrm>
              <a:off x="1421357" y="4585425"/>
              <a:ext cx="13167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1600" dirty="0"/>
                <a:t>Final data (III)</a:t>
              </a:r>
            </a:p>
            <a:p>
              <a:pPr algn="ctr"/>
              <a:r>
                <a:rPr kumimoji="1" lang="en-US" altLang="ko-Kore-KR" sz="1600" dirty="0"/>
                <a:t>(n=3,058)</a:t>
              </a:r>
              <a:endParaRPr kumimoji="1" lang="ko-Kore-KR" altLang="en-US" sz="16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FC17E64-B69C-3F46-8F83-4C672AC6D7F8}"/>
                </a:ext>
              </a:extLst>
            </p:cNvPr>
            <p:cNvSpPr/>
            <p:nvPr/>
          </p:nvSpPr>
          <p:spPr>
            <a:xfrm>
              <a:off x="1190997" y="1793215"/>
              <a:ext cx="1755724" cy="7837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B3B9C10-ABA3-574D-A20F-915D151BA689}"/>
                </a:ext>
              </a:extLst>
            </p:cNvPr>
            <p:cNvSpPr/>
            <p:nvPr/>
          </p:nvSpPr>
          <p:spPr>
            <a:xfrm>
              <a:off x="1189730" y="3140728"/>
              <a:ext cx="1755724" cy="7837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5F9B5C0-986C-7046-AC5B-75267FFC905D}"/>
                </a:ext>
              </a:extLst>
            </p:cNvPr>
            <p:cNvSpPr/>
            <p:nvPr/>
          </p:nvSpPr>
          <p:spPr>
            <a:xfrm>
              <a:off x="1200616" y="4488241"/>
              <a:ext cx="1755724" cy="7837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3CD50DE2-FCF4-1044-A745-62CABD412B70}"/>
                </a:ext>
              </a:extLst>
            </p:cNvPr>
            <p:cNvCxnSpPr>
              <a:cxnSpLocks/>
            </p:cNvCxnSpPr>
            <p:nvPr/>
          </p:nvCxnSpPr>
          <p:spPr>
            <a:xfrm>
              <a:off x="2079745" y="1274312"/>
              <a:ext cx="0" cy="5189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0BE1F200-7797-724C-9D05-AAD048FE880C}"/>
                </a:ext>
              </a:extLst>
            </p:cNvPr>
            <p:cNvCxnSpPr/>
            <p:nvPr/>
          </p:nvCxnSpPr>
          <p:spPr>
            <a:xfrm>
              <a:off x="2062146" y="2589167"/>
              <a:ext cx="0" cy="5189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E49BB31D-5A90-2843-9351-68A226BC79E4}"/>
                </a:ext>
              </a:extLst>
            </p:cNvPr>
            <p:cNvCxnSpPr/>
            <p:nvPr/>
          </p:nvCxnSpPr>
          <p:spPr>
            <a:xfrm>
              <a:off x="2079745" y="3924499"/>
              <a:ext cx="0" cy="5189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F8E34BF0-B617-2F44-ABC9-A03E1F3AF7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9745" y="1515206"/>
              <a:ext cx="1225913" cy="131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34F1CC12-9CF4-0A4B-8B64-AB8EF464A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2146" y="2848618"/>
              <a:ext cx="1225913" cy="131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B0D611B6-9A94-DD44-B0C8-FC32A66BF8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9745" y="4183141"/>
              <a:ext cx="1225913" cy="131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238A1D-DC4B-9145-9A04-39E4CA84F9F3}"/>
                </a:ext>
              </a:extLst>
            </p:cNvPr>
            <p:cNvSpPr txBox="1"/>
            <p:nvPr/>
          </p:nvSpPr>
          <p:spPr>
            <a:xfrm>
              <a:off x="3394953" y="5252026"/>
              <a:ext cx="4494947" cy="52322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Event (i.e., loss of autonomy in swallowing) or censoring  occurred within 3 months after enrollment (n=388)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4878A4A-FBB1-194B-897B-86F16BB8E1C5}"/>
                </a:ext>
              </a:extLst>
            </p:cNvPr>
            <p:cNvSpPr/>
            <p:nvPr/>
          </p:nvSpPr>
          <p:spPr>
            <a:xfrm>
              <a:off x="1193992" y="5820085"/>
              <a:ext cx="1755724" cy="7837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60840D94-5461-474B-B62E-87279E8DE29B}"/>
                </a:ext>
              </a:extLst>
            </p:cNvPr>
            <p:cNvCxnSpPr/>
            <p:nvPr/>
          </p:nvCxnSpPr>
          <p:spPr>
            <a:xfrm>
              <a:off x="2073121" y="5256343"/>
              <a:ext cx="0" cy="5189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E360ADB-C75D-5F48-AE76-E55930D809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3121" y="5514985"/>
              <a:ext cx="1225913" cy="131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FBEDBC5-3CC0-E64A-B473-4F02B3ABA780}"/>
                </a:ext>
              </a:extLst>
            </p:cNvPr>
            <p:cNvSpPr txBox="1"/>
            <p:nvPr/>
          </p:nvSpPr>
          <p:spPr>
            <a:xfrm>
              <a:off x="1441237" y="5917269"/>
              <a:ext cx="13167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1600" dirty="0"/>
                <a:t>Final data (III)</a:t>
              </a:r>
            </a:p>
            <a:p>
              <a:pPr algn="ctr"/>
              <a:r>
                <a:rPr kumimoji="1" lang="en-US" altLang="ko-Kore-KR" sz="1600" dirty="0"/>
                <a:t>(n=2,670)</a:t>
              </a:r>
              <a:endParaRPr kumimoji="1" lang="ko-Kore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93727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A3233A-44B2-FB93-DF55-8556BD080463}"/>
              </a:ext>
            </a:extLst>
          </p:cNvPr>
          <p:cNvSpPr txBox="1"/>
          <p:nvPr/>
        </p:nvSpPr>
        <p:spPr>
          <a:xfrm>
            <a:off x="1290745" y="3525627"/>
            <a:ext cx="5093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Should check any error in Q5a/Q5b, </a:t>
            </a:r>
          </a:p>
          <a:p>
            <a:r>
              <a:rPr kumimoji="1" lang="en-US" altLang="ko-Kore-KR" dirty="0"/>
              <a:t>given the score for the swallowing function (Q3)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86062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239</Words>
  <Application>Microsoft Macintosh PowerPoint</Application>
  <PresentationFormat>화면 슬라이드 쇼(4:3)</PresentationFormat>
  <Paragraphs>25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 Yoon Ho</dc:creator>
  <cp:lastModifiedBy>Hong Yoon Ho</cp:lastModifiedBy>
  <cp:revision>5</cp:revision>
  <dcterms:created xsi:type="dcterms:W3CDTF">2021-10-04T01:19:37Z</dcterms:created>
  <dcterms:modified xsi:type="dcterms:W3CDTF">2022-04-24T01:35:19Z</dcterms:modified>
</cp:coreProperties>
</file>