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92986" autoAdjust="0"/>
  </p:normalViewPr>
  <p:slideViewPr>
    <p:cSldViewPr>
      <p:cViewPr varScale="1">
        <p:scale>
          <a:sx n="104" d="100"/>
          <a:sy n="104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1F309-D22E-4CDF-AB42-66C4745DE351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6C931-4147-4059-A1FC-F65C816E8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5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번 오타수정 해주세요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616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번 검색할 대상</a:t>
            </a:r>
            <a:r>
              <a:rPr lang="ko-KR" altLang="en-US" baseline="0" dirty="0" smtClean="0"/>
              <a:t> 키워드를 입력하여 검색합니다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그리고 신규등록 버튼은 테이블 오른쪽 하단에 위치하고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페이징은</a:t>
            </a:r>
            <a:r>
              <a:rPr lang="ko-KR" altLang="en-US" dirty="0" smtClean="0"/>
              <a:t> 왼쪽 하단에 위치합니다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7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번 검색할 대상</a:t>
            </a:r>
            <a:r>
              <a:rPr lang="ko-KR" altLang="en-US" baseline="0" dirty="0" smtClean="0"/>
              <a:t> 키워드를 입력하여 검색합니다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그리고 신규등록 버튼은 테이블 오른쪽 하단에 위치하고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페이징은</a:t>
            </a:r>
            <a:r>
              <a:rPr lang="ko-KR" altLang="en-US" dirty="0" smtClean="0"/>
              <a:t> 왼쪽 하단에 위치합니다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7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번 검색할 대상</a:t>
            </a:r>
            <a:r>
              <a:rPr lang="ko-KR" altLang="en-US" baseline="0" dirty="0" smtClean="0"/>
              <a:t> 키워드를 입력하여 검색합니다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그리고 신규등록 버튼은 테이블 오른쪽 하단에 위치하고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페이징은</a:t>
            </a:r>
            <a:r>
              <a:rPr lang="ko-KR" altLang="en-US" dirty="0" smtClean="0"/>
              <a:t> 왼쪽 하단에 위치합니다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7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번 검색할 대상</a:t>
            </a:r>
            <a:r>
              <a:rPr lang="ko-KR" altLang="en-US" baseline="0" dirty="0" smtClean="0"/>
              <a:t> 키워드를 입력하여 검색합니다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그리고 신규등록 버튼은 테이블 오른쪽 하단에 위치하고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페이징은</a:t>
            </a:r>
            <a:r>
              <a:rPr lang="ko-KR" altLang="en-US" dirty="0" smtClean="0"/>
              <a:t> 왼쪽 하단에 위치합니다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7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76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신규등록 버튼은 테이블 오른쪽 하단에 위치하고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페이징은</a:t>
            </a:r>
            <a:r>
              <a:rPr lang="ko-KR" altLang="en-US" dirty="0" smtClean="0"/>
              <a:t> 왼쪽 하단에 위치합니다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76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신규등록 버튼은 테이블 오른쪽 하단에 위치하고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페이징은</a:t>
            </a:r>
            <a:r>
              <a:rPr lang="ko-KR" altLang="en-US" dirty="0" smtClean="0"/>
              <a:t> 왼쪽 하단에 위치합니다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76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3</a:t>
            </a:r>
            <a:r>
              <a:rPr lang="ko-KR" altLang="en-US" dirty="0" smtClean="0"/>
              <a:t>번 제출버튼은 오른쪽 하단에 위치합니다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121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3</a:t>
            </a:r>
            <a:r>
              <a:rPr lang="ko-KR" altLang="en-US" dirty="0" smtClean="0"/>
              <a:t>번 제출버튼은 오른쪽 하단에 위치합니다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121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번 버튼은 오른쪽 하단에 위치합니다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페이징은</a:t>
            </a:r>
            <a:r>
              <a:rPr lang="ko-KR" altLang="en-US" dirty="0" smtClean="0"/>
              <a:t> 왼쪽 하단에 위치합니다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5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80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번 버튼은 오른쪽 하단에 위치합니다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페이징은</a:t>
            </a:r>
            <a:r>
              <a:rPr lang="ko-KR" altLang="en-US" dirty="0" smtClean="0"/>
              <a:t> 왼쪽 하단에 위치합니다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50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번 버튼은 오른쪽 하단에 위치합니다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페이징은</a:t>
            </a:r>
            <a:r>
              <a:rPr lang="ko-KR" altLang="en-US" dirty="0" smtClean="0"/>
              <a:t> 왼쪽 하단에 위치합니다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5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8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76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신규등록 버튼은 테이블 오른쪽 하단에 위치하고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페이징은</a:t>
            </a:r>
            <a:r>
              <a:rPr lang="ko-KR" altLang="en-US" dirty="0" smtClean="0"/>
              <a:t> 왼쪽 하단에 위치합니다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76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디테일 설명에 해당하는 번호가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설명 도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5</a:t>
            </a:r>
            <a:r>
              <a:rPr lang="ko-KR" altLang="en-US" dirty="0" smtClean="0"/>
              <a:t>번 페이지와 동일합니다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페이지 설명 달아주세요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18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디테일 설명에 해당하는 번호가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설명 도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5</a:t>
            </a:r>
            <a:r>
              <a:rPr lang="ko-KR" altLang="en-US" dirty="0" smtClean="0"/>
              <a:t>번 페이지와 동일합니다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페이지 설명 달아주세요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18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디테일 설명에 해당하는 번호가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설명 도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5</a:t>
            </a:r>
            <a:r>
              <a:rPr lang="ko-KR" altLang="en-US" dirty="0" smtClean="0"/>
              <a:t>번 페이지와 동일합니다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페이지 설명 달아주세요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18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디테일 설명에 해당하는 번호가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설명 도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5</a:t>
            </a:r>
            <a:r>
              <a:rPr lang="ko-KR" altLang="en-US" dirty="0" smtClean="0"/>
              <a:t>번 페이지와 동일합니다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페이지 설명 달아주세요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D462-F64B-4080-A88F-F237C8EFCB7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1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0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1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62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1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94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0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4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2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3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2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abc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sdf@icloud.com" TargetMode="External"/><Relationship Id="rId5" Type="http://schemas.openxmlformats.org/officeDocument/2006/relationships/hyperlink" Target="mailto:asdf@daum.net" TargetMode="External"/><Relationship Id="rId4" Type="http://schemas.openxmlformats.org/officeDocument/2006/relationships/hyperlink" Target="mailto:gbga@naver.co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abc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sdf@icloud.com" TargetMode="External"/><Relationship Id="rId5" Type="http://schemas.openxmlformats.org/officeDocument/2006/relationships/hyperlink" Target="mailto:asdf@daum.net" TargetMode="External"/><Relationship Id="rId4" Type="http://schemas.openxmlformats.org/officeDocument/2006/relationships/hyperlink" Target="mailto:gbga@naver.co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gmail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adf@daum.net" TargetMode="External"/><Relationship Id="rId4" Type="http://schemas.openxmlformats.org/officeDocument/2006/relationships/hyperlink" Target="mailto:basdf@naver.com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그림 51" descr="설명: 세로형_앞장뒷장_로고제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6800"/>
            <a:ext cx="9144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41374" y="609600"/>
            <a:ext cx="2857500" cy="434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786" y="2420888"/>
            <a:ext cx="7421563" cy="858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           </a:t>
            </a: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- </a:t>
            </a:r>
            <a:r>
              <a:rPr kumimoji="1" lang="ko-KR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프로젝트명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95536" y="836712"/>
            <a:ext cx="6270625" cy="11632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HY견고딕" pitchFamily="18" charset="-127"/>
                <a:cs typeface="바탕" pitchFamily="18" charset="-127"/>
              </a:rPr>
              <a:t>화면정의서</a:t>
            </a:r>
            <a:endParaRPr kumimoji="1" 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464300" y="4293096"/>
            <a:ext cx="2566219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t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" name="Text Box 300"/>
          <p:cNvSpPr txBox="1">
            <a:spLocks noChangeArrowheads="1"/>
          </p:cNvSpPr>
          <p:nvPr/>
        </p:nvSpPr>
        <p:spPr bwMode="auto">
          <a:xfrm>
            <a:off x="3136900" y="9674225"/>
            <a:ext cx="33274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1" lang="en-US" altLang="ko-KR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바탕" pitchFamily="18" charset="-127"/>
                <a:cs typeface="Arial" pitchFamily="34" charset="0"/>
              </a:rPr>
              <a:t>Copyright ⓒ 2012ATIT Co., Ltd. All rights reserved 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" name="Line 302"/>
          <p:cNvSpPr>
            <a:spLocks noChangeShapeType="1"/>
          </p:cNvSpPr>
          <p:nvPr/>
        </p:nvSpPr>
        <p:spPr bwMode="auto">
          <a:xfrm>
            <a:off x="69874" y="609600"/>
            <a:ext cx="73104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Line 303"/>
          <p:cNvSpPr>
            <a:spLocks noChangeShapeType="1"/>
          </p:cNvSpPr>
          <p:nvPr/>
        </p:nvSpPr>
        <p:spPr bwMode="auto">
          <a:xfrm>
            <a:off x="-2440" y="2251472"/>
            <a:ext cx="73104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Line 304"/>
          <p:cNvSpPr>
            <a:spLocks noChangeShapeType="1"/>
          </p:cNvSpPr>
          <p:nvPr/>
        </p:nvSpPr>
        <p:spPr bwMode="auto">
          <a:xfrm>
            <a:off x="57174" y="3511104"/>
            <a:ext cx="73088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060963"/>
              </p:ext>
            </p:extLst>
          </p:nvPr>
        </p:nvGraphicFramePr>
        <p:xfrm>
          <a:off x="372704" y="5085184"/>
          <a:ext cx="4199296" cy="136815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63907"/>
                <a:gridCol w="2835389"/>
              </a:tblGrid>
              <a:tr h="456276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문서관리번호</a:t>
                      </a: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DDIT-16-B12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5750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작   성   일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2016.07.29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126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보</a:t>
                      </a:r>
                      <a:r>
                        <a:rPr lang="en-US" alt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안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일반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1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496" y="2780928"/>
            <a:ext cx="1512167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66898"/>
              </p:ext>
            </p:extLst>
          </p:nvPr>
        </p:nvGraphicFramePr>
        <p:xfrm>
          <a:off x="0" y="-7746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01925"/>
                <a:gridCol w="522141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SS-RC-03-00-04</a:t>
                      </a: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47663" y="1988840"/>
            <a:ext cx="475252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383736"/>
              </p:ext>
            </p:extLst>
          </p:nvPr>
        </p:nvGraphicFramePr>
        <p:xfrm>
          <a:off x="6444208" y="9188"/>
          <a:ext cx="2615952" cy="4444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과정인지도 설문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과정인지도 설문 출력 탭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과정인지도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설문 응시 결과 출력 테이블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설문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응시 결과 총평 출력 화면 테이블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과정인지도 설문 총평 수정 버튼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지원자가 응시한 과정인지도 설문 결과 및 평가내용을 보는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1216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727582" y="166404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50" name="TextBox 49"/>
          <p:cNvSpPr txBox="1"/>
          <p:nvPr/>
        </p:nvSpPr>
        <p:spPr>
          <a:xfrm>
            <a:off x="2097346" y="166993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51" name="TextBox 50"/>
          <p:cNvSpPr txBox="1"/>
          <p:nvPr/>
        </p:nvSpPr>
        <p:spPr>
          <a:xfrm>
            <a:off x="2499918" y="166516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52" name="TextBox 51"/>
          <p:cNvSpPr txBox="1"/>
          <p:nvPr/>
        </p:nvSpPr>
        <p:spPr>
          <a:xfrm>
            <a:off x="2883102" y="166516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53" name="TextBox 52"/>
          <p:cNvSpPr txBox="1"/>
          <p:nvPr/>
        </p:nvSpPr>
        <p:spPr>
          <a:xfrm>
            <a:off x="3322689" y="166957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54" name="TextBox 53"/>
          <p:cNvSpPr txBox="1"/>
          <p:nvPr/>
        </p:nvSpPr>
        <p:spPr>
          <a:xfrm>
            <a:off x="3687492" y="167413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55" name="TextBox 54"/>
          <p:cNvSpPr txBox="1"/>
          <p:nvPr/>
        </p:nvSpPr>
        <p:spPr>
          <a:xfrm>
            <a:off x="4230215" y="168057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67" name="TextBox 66"/>
          <p:cNvSpPr txBox="1"/>
          <p:nvPr/>
        </p:nvSpPr>
        <p:spPr>
          <a:xfrm>
            <a:off x="4565877" y="167889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65990" y="167413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69" name="TextBox 68"/>
          <p:cNvSpPr txBox="1"/>
          <p:nvPr/>
        </p:nvSpPr>
        <p:spPr>
          <a:xfrm>
            <a:off x="5382412" y="167994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70" name="TextBox 69"/>
          <p:cNvSpPr txBox="1"/>
          <p:nvPr/>
        </p:nvSpPr>
        <p:spPr>
          <a:xfrm>
            <a:off x="5847951" y="167525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42" name="TextBox 41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1641936" y="2095942"/>
            <a:ext cx="240772" cy="258454"/>
            <a:chOff x="292829" y="1695755"/>
            <a:chExt cx="240772" cy="215444"/>
          </a:xfrm>
        </p:grpSpPr>
        <p:sp>
          <p:nvSpPr>
            <p:cNvPr id="61" name="타원 6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1765038" y="2871643"/>
            <a:ext cx="799102" cy="196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453011" y="60064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540126" y="2871642"/>
            <a:ext cx="240772" cy="215444"/>
            <a:chOff x="292829" y="1695755"/>
            <a:chExt cx="240772" cy="215444"/>
          </a:xfrm>
        </p:grpSpPr>
        <p:sp>
          <p:nvSpPr>
            <p:cNvPr id="87" name="타원 8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763687" y="3064612"/>
            <a:ext cx="4274379" cy="2668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555776" y="2871643"/>
            <a:ext cx="1000310" cy="197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2555776" y="2852936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과정인지도설문</a:t>
            </a:r>
            <a:endParaRPr lang="ko-KR" altLang="en-US" sz="9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882708" y="2124551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과정인지도 설문 화면</a:t>
            </a:r>
            <a:endParaRPr lang="ko-KR" altLang="en-US" sz="900" dirty="0"/>
          </a:p>
        </p:txBody>
      </p:sp>
      <p:grpSp>
        <p:nvGrpSpPr>
          <p:cNvPr id="113" name="그룹 112"/>
          <p:cNvGrpSpPr/>
          <p:nvPr/>
        </p:nvGrpSpPr>
        <p:grpSpPr>
          <a:xfrm>
            <a:off x="1544322" y="3428251"/>
            <a:ext cx="240772" cy="215444"/>
            <a:chOff x="292829" y="1695755"/>
            <a:chExt cx="240772" cy="215444"/>
          </a:xfrm>
        </p:grpSpPr>
        <p:sp>
          <p:nvSpPr>
            <p:cNvPr id="114" name="타원 1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795128" y="2871642"/>
            <a:ext cx="704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기초정</a:t>
            </a:r>
            <a:r>
              <a:rPr lang="ko-KR" altLang="en-US" sz="900" dirty="0"/>
              <a:t>보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572000" y="2864711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사전인성평</a:t>
            </a:r>
            <a:r>
              <a:rPr lang="ko-KR" altLang="en-US" sz="900" dirty="0"/>
              <a:t>가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3556086" y="2871642"/>
            <a:ext cx="1000310" cy="1973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4565877" y="2871710"/>
            <a:ext cx="1000310" cy="1973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3556795" y="2863948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선수지식평가</a:t>
            </a:r>
            <a:endParaRPr lang="ko-KR" altLang="en-US" sz="900" dirty="0"/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154182"/>
              </p:ext>
            </p:extLst>
          </p:nvPr>
        </p:nvGraphicFramePr>
        <p:xfrm>
          <a:off x="1828867" y="3133661"/>
          <a:ext cx="4209200" cy="117345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54901"/>
                <a:gridCol w="3554299"/>
              </a:tblGrid>
              <a:tr h="2975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과정만족도설문결과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3243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문제</a:t>
                      </a:r>
                      <a:endParaRPr lang="ko-KR" altLang="en-US" sz="700" dirty="0"/>
                    </a:p>
                  </a:txBody>
                  <a:tcPr/>
                </a:tc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이 과정은 몇 개</a:t>
                      </a:r>
                      <a:r>
                        <a:rPr lang="ko-KR" altLang="en-US" sz="700" baseline="0" dirty="0" smtClean="0"/>
                        <a:t>월 과정입니까</a:t>
                      </a:r>
                      <a:r>
                        <a:rPr lang="en-US" altLang="ko-KR" sz="700" baseline="0" dirty="0" smtClean="0"/>
                        <a:t>?</a:t>
                      </a:r>
                      <a:endParaRPr lang="ko-KR" altLang="en-US" sz="700" dirty="0"/>
                    </a:p>
                  </a:txBody>
                  <a:tcPr/>
                </a:tc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학원 명칭은 무엇입니까</a:t>
                      </a:r>
                      <a:r>
                        <a:rPr lang="en-US" altLang="ko-KR" sz="700" dirty="0" smtClean="0"/>
                        <a:t>?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592043"/>
              </p:ext>
            </p:extLst>
          </p:nvPr>
        </p:nvGraphicFramePr>
        <p:xfrm>
          <a:off x="1796646" y="4398933"/>
          <a:ext cx="4241420" cy="112106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/>
                <a:gridCol w="3368477"/>
              </a:tblGrid>
              <a:tr h="195353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24940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결과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</a:tr>
              <a:tr h="21202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총평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46151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Very</a:t>
                      </a:r>
                      <a:r>
                        <a:rPr lang="en-US" altLang="ko-KR" sz="700" baseline="0" dirty="0" smtClean="0"/>
                        <a:t> GOOD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5004048" y="6037634"/>
            <a:ext cx="417239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05789" y="602128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bg1"/>
                </a:solidFill>
              </a:rPr>
              <a:t>수</a:t>
            </a:r>
            <a:r>
              <a:rPr lang="ko-KR" altLang="en-US" sz="900">
                <a:solidFill>
                  <a:schemeClr val="bg1"/>
                </a:solidFill>
              </a:rPr>
              <a:t>정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522813" y="4581128"/>
            <a:ext cx="240772" cy="215444"/>
            <a:chOff x="292829" y="1695755"/>
            <a:chExt cx="240772" cy="215444"/>
          </a:xfrm>
        </p:grpSpPr>
        <p:sp>
          <p:nvSpPr>
            <p:cNvPr id="63" name="타원 6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032671" y="5791036"/>
            <a:ext cx="240772" cy="215444"/>
            <a:chOff x="292829" y="1695755"/>
            <a:chExt cx="240772" cy="215444"/>
          </a:xfrm>
        </p:grpSpPr>
        <p:sp>
          <p:nvSpPr>
            <p:cNvPr id="66" name="타원 6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484800" y="5805264"/>
            <a:ext cx="240772" cy="215444"/>
            <a:chOff x="292829" y="1695755"/>
            <a:chExt cx="240772" cy="215444"/>
          </a:xfrm>
        </p:grpSpPr>
        <p:sp>
          <p:nvSpPr>
            <p:cNvPr id="73" name="타원 7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105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496" y="2780928"/>
            <a:ext cx="1512167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21767"/>
              </p:ext>
            </p:extLst>
          </p:nvPr>
        </p:nvGraphicFramePr>
        <p:xfrm>
          <a:off x="0" y="-7746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01925"/>
                <a:gridCol w="522141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SS-RC-03-00-05</a:t>
                      </a: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47663" y="1988840"/>
            <a:ext cx="475252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553413"/>
              </p:ext>
            </p:extLst>
          </p:nvPr>
        </p:nvGraphicFramePr>
        <p:xfrm>
          <a:off x="6444208" y="9188"/>
          <a:ext cx="2615952" cy="4444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타이틀 출력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해당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회차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면접 대상자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간략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정보 출력 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선수지식평가 응시 결과 출력 테이블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설문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응시 결과 총평 출력 화면 테이블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선수지식평가 총평 수정 버튼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지원자가 응시한 선수지식평가 설문 결과 및 평가내용을 보는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1216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727582" y="166404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50" name="TextBox 49"/>
          <p:cNvSpPr txBox="1"/>
          <p:nvPr/>
        </p:nvSpPr>
        <p:spPr>
          <a:xfrm>
            <a:off x="2097346" y="166993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51" name="TextBox 50"/>
          <p:cNvSpPr txBox="1"/>
          <p:nvPr/>
        </p:nvSpPr>
        <p:spPr>
          <a:xfrm>
            <a:off x="2499918" y="166516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52" name="TextBox 51"/>
          <p:cNvSpPr txBox="1"/>
          <p:nvPr/>
        </p:nvSpPr>
        <p:spPr>
          <a:xfrm>
            <a:off x="2883102" y="166516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53" name="TextBox 52"/>
          <p:cNvSpPr txBox="1"/>
          <p:nvPr/>
        </p:nvSpPr>
        <p:spPr>
          <a:xfrm>
            <a:off x="3322689" y="166957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54" name="TextBox 53"/>
          <p:cNvSpPr txBox="1"/>
          <p:nvPr/>
        </p:nvSpPr>
        <p:spPr>
          <a:xfrm>
            <a:off x="3687492" y="167413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55" name="TextBox 54"/>
          <p:cNvSpPr txBox="1"/>
          <p:nvPr/>
        </p:nvSpPr>
        <p:spPr>
          <a:xfrm>
            <a:off x="4230215" y="168057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67" name="TextBox 66"/>
          <p:cNvSpPr txBox="1"/>
          <p:nvPr/>
        </p:nvSpPr>
        <p:spPr>
          <a:xfrm>
            <a:off x="4565877" y="167889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65990" y="167413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69" name="TextBox 68"/>
          <p:cNvSpPr txBox="1"/>
          <p:nvPr/>
        </p:nvSpPr>
        <p:spPr>
          <a:xfrm>
            <a:off x="5382412" y="167994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70" name="TextBox 69"/>
          <p:cNvSpPr txBox="1"/>
          <p:nvPr/>
        </p:nvSpPr>
        <p:spPr>
          <a:xfrm>
            <a:off x="5847951" y="167525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42" name="TextBox 41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1641936" y="2095942"/>
            <a:ext cx="240772" cy="258454"/>
            <a:chOff x="292829" y="1695755"/>
            <a:chExt cx="240772" cy="215444"/>
          </a:xfrm>
        </p:grpSpPr>
        <p:sp>
          <p:nvSpPr>
            <p:cNvPr id="61" name="타원 6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1765038" y="2871643"/>
            <a:ext cx="799102" cy="196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453011" y="60064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540126" y="2871642"/>
            <a:ext cx="240772" cy="215444"/>
            <a:chOff x="292829" y="1695755"/>
            <a:chExt cx="240772" cy="215444"/>
          </a:xfrm>
        </p:grpSpPr>
        <p:sp>
          <p:nvSpPr>
            <p:cNvPr id="87" name="타원 8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763687" y="3064612"/>
            <a:ext cx="4274379" cy="2668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555776" y="2871643"/>
            <a:ext cx="1000310" cy="1973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2555776" y="2852936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과정인지도설문</a:t>
            </a:r>
            <a:endParaRPr lang="ko-KR" altLang="en-US" sz="9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882708" y="2124551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선수지식평가</a:t>
            </a:r>
            <a:endParaRPr lang="ko-KR" altLang="en-US" sz="900" dirty="0"/>
          </a:p>
        </p:txBody>
      </p:sp>
      <p:grpSp>
        <p:nvGrpSpPr>
          <p:cNvPr id="113" name="그룹 112"/>
          <p:cNvGrpSpPr/>
          <p:nvPr/>
        </p:nvGrpSpPr>
        <p:grpSpPr>
          <a:xfrm>
            <a:off x="5076056" y="5805844"/>
            <a:ext cx="240772" cy="215444"/>
            <a:chOff x="292829" y="1695755"/>
            <a:chExt cx="240772" cy="215444"/>
          </a:xfrm>
        </p:grpSpPr>
        <p:sp>
          <p:nvSpPr>
            <p:cNvPr id="114" name="타원 1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795128" y="2871642"/>
            <a:ext cx="704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기초정</a:t>
            </a:r>
            <a:r>
              <a:rPr lang="ko-KR" altLang="en-US" sz="900" dirty="0"/>
              <a:t>보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572000" y="2864711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사전인성평</a:t>
            </a:r>
            <a:r>
              <a:rPr lang="ko-KR" altLang="en-US" sz="900" dirty="0"/>
              <a:t>가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3556086" y="2871642"/>
            <a:ext cx="1000310" cy="197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4565877" y="2871710"/>
            <a:ext cx="1000310" cy="1973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3556795" y="2863948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선수지식평가</a:t>
            </a:r>
            <a:endParaRPr lang="ko-KR" altLang="en-US" sz="900" dirty="0"/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62241"/>
              </p:ext>
            </p:extLst>
          </p:nvPr>
        </p:nvGraphicFramePr>
        <p:xfrm>
          <a:off x="1828867" y="3133661"/>
          <a:ext cx="4209200" cy="11746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54901"/>
                <a:gridCol w="3554299"/>
              </a:tblGrid>
              <a:tr h="2978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선수지식평가 결과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3247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문제</a:t>
                      </a:r>
                      <a:endParaRPr lang="ko-KR" altLang="en-US" sz="700" dirty="0"/>
                    </a:p>
                  </a:txBody>
                  <a:tcPr/>
                </a:tc>
              </a:tr>
              <a:tr h="276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이행 함수</a:t>
                      </a:r>
                      <a:r>
                        <a:rPr lang="ko-KR" altLang="en-US" sz="700" baseline="0" dirty="0" smtClean="0"/>
                        <a:t>적 종속 관계를 의미하는 것은</a:t>
                      </a:r>
                      <a:r>
                        <a:rPr lang="en-US" altLang="ko-KR" sz="700" baseline="0" dirty="0" smtClean="0"/>
                        <a:t>?</a:t>
                      </a:r>
                      <a:endParaRPr lang="ko-KR" altLang="en-US" sz="700" dirty="0"/>
                    </a:p>
                  </a:txBody>
                  <a:tcPr/>
                </a:tc>
              </a:tr>
              <a:tr h="276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DDL</a:t>
                      </a:r>
                      <a:r>
                        <a:rPr lang="ko-KR" altLang="en-US" sz="700" dirty="0" smtClean="0"/>
                        <a:t>에 해당한 것은</a:t>
                      </a:r>
                      <a:r>
                        <a:rPr lang="en-US" altLang="ko-KR" sz="700" dirty="0" smtClean="0"/>
                        <a:t>?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70558"/>
              </p:ext>
            </p:extLst>
          </p:nvPr>
        </p:nvGraphicFramePr>
        <p:xfrm>
          <a:off x="1796646" y="4398933"/>
          <a:ext cx="4241420" cy="112106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/>
                <a:gridCol w="3368477"/>
              </a:tblGrid>
              <a:tr h="195353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24940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결과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</a:tr>
              <a:tr h="21202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총평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46151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WELL</a:t>
                      </a:r>
                      <a:r>
                        <a:rPr lang="en-US" altLang="ko-KR" sz="700" baseline="0" dirty="0" smtClean="0"/>
                        <a:t> DONE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5004048" y="6037634"/>
            <a:ext cx="417239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05789" y="602128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bg1"/>
                </a:solidFill>
              </a:rPr>
              <a:t>수</a:t>
            </a:r>
            <a:r>
              <a:rPr lang="ko-KR" altLang="en-US" sz="900">
                <a:solidFill>
                  <a:schemeClr val="bg1"/>
                </a:solidFill>
              </a:rPr>
              <a:t>정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5627372" y="5805844"/>
            <a:ext cx="240772" cy="215444"/>
            <a:chOff x="292829" y="1695755"/>
            <a:chExt cx="240772" cy="215444"/>
          </a:xfrm>
        </p:grpSpPr>
        <p:sp>
          <p:nvSpPr>
            <p:cNvPr id="63" name="타원 6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547663" y="3403891"/>
            <a:ext cx="240772" cy="215444"/>
            <a:chOff x="292829" y="1695755"/>
            <a:chExt cx="240772" cy="215444"/>
          </a:xfrm>
        </p:grpSpPr>
        <p:sp>
          <p:nvSpPr>
            <p:cNvPr id="66" name="타원 6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547664" y="4581128"/>
            <a:ext cx="240772" cy="215444"/>
            <a:chOff x="292829" y="1695755"/>
            <a:chExt cx="240772" cy="215444"/>
          </a:xfrm>
        </p:grpSpPr>
        <p:sp>
          <p:nvSpPr>
            <p:cNvPr id="73" name="타원 7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9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4565877" y="2871642"/>
            <a:ext cx="1000310" cy="197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4572000" y="2864711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사전인성평</a:t>
            </a:r>
            <a:r>
              <a:rPr lang="ko-KR" altLang="en-US" sz="900" dirty="0"/>
              <a:t>가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5496" y="2780928"/>
            <a:ext cx="1512167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706053"/>
              </p:ext>
            </p:extLst>
          </p:nvPr>
        </p:nvGraphicFramePr>
        <p:xfrm>
          <a:off x="0" y="-7746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01925"/>
                <a:gridCol w="522141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SS-RC-03-00-06</a:t>
                      </a: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47663" y="1988840"/>
            <a:ext cx="475252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30161"/>
              </p:ext>
            </p:extLst>
          </p:nvPr>
        </p:nvGraphicFramePr>
        <p:xfrm>
          <a:off x="6444208" y="9188"/>
          <a:ext cx="2615952" cy="4444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사전인성평가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사전인성평가 출력 메뉴 탭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설문 응시 결과 출력 테이블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사전인성평가 설문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총평 출력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사전인성평가 총평 수정 버튼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지원자가 응시한 사전인성평가 설문 결과 및 평가내용을 보는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1216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727582" y="166404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50" name="TextBox 49"/>
          <p:cNvSpPr txBox="1"/>
          <p:nvPr/>
        </p:nvSpPr>
        <p:spPr>
          <a:xfrm>
            <a:off x="2097346" y="166993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51" name="TextBox 50"/>
          <p:cNvSpPr txBox="1"/>
          <p:nvPr/>
        </p:nvSpPr>
        <p:spPr>
          <a:xfrm>
            <a:off x="2499918" y="166516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52" name="TextBox 51"/>
          <p:cNvSpPr txBox="1"/>
          <p:nvPr/>
        </p:nvSpPr>
        <p:spPr>
          <a:xfrm>
            <a:off x="2883102" y="166516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53" name="TextBox 52"/>
          <p:cNvSpPr txBox="1"/>
          <p:nvPr/>
        </p:nvSpPr>
        <p:spPr>
          <a:xfrm>
            <a:off x="3322689" y="166957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54" name="TextBox 53"/>
          <p:cNvSpPr txBox="1"/>
          <p:nvPr/>
        </p:nvSpPr>
        <p:spPr>
          <a:xfrm>
            <a:off x="3687492" y="167413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55" name="TextBox 54"/>
          <p:cNvSpPr txBox="1"/>
          <p:nvPr/>
        </p:nvSpPr>
        <p:spPr>
          <a:xfrm>
            <a:off x="4230215" y="168057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67" name="TextBox 66"/>
          <p:cNvSpPr txBox="1"/>
          <p:nvPr/>
        </p:nvSpPr>
        <p:spPr>
          <a:xfrm>
            <a:off x="4565877" y="167889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65990" y="167413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69" name="TextBox 68"/>
          <p:cNvSpPr txBox="1"/>
          <p:nvPr/>
        </p:nvSpPr>
        <p:spPr>
          <a:xfrm>
            <a:off x="5382412" y="167994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70" name="TextBox 69"/>
          <p:cNvSpPr txBox="1"/>
          <p:nvPr/>
        </p:nvSpPr>
        <p:spPr>
          <a:xfrm>
            <a:off x="5847951" y="167525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42" name="TextBox 41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1641936" y="2095942"/>
            <a:ext cx="240772" cy="258454"/>
            <a:chOff x="292829" y="1695755"/>
            <a:chExt cx="240772" cy="215444"/>
          </a:xfrm>
        </p:grpSpPr>
        <p:sp>
          <p:nvSpPr>
            <p:cNvPr id="61" name="타원 6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1765038" y="2871643"/>
            <a:ext cx="799102" cy="196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453011" y="60064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540126" y="2871642"/>
            <a:ext cx="240772" cy="215444"/>
            <a:chOff x="292829" y="1695755"/>
            <a:chExt cx="240772" cy="215444"/>
          </a:xfrm>
        </p:grpSpPr>
        <p:sp>
          <p:nvSpPr>
            <p:cNvPr id="87" name="타원 8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763687" y="3064612"/>
            <a:ext cx="4274379" cy="2668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555776" y="2871643"/>
            <a:ext cx="1000310" cy="1973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2555776" y="2852936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과정인지도설문</a:t>
            </a:r>
            <a:endParaRPr lang="ko-KR" altLang="en-US" sz="9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882708" y="2124551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사전인성평가</a:t>
            </a:r>
            <a:endParaRPr lang="ko-KR" altLang="en-US" sz="900" dirty="0"/>
          </a:p>
        </p:txBody>
      </p:sp>
      <p:grpSp>
        <p:nvGrpSpPr>
          <p:cNvPr id="113" name="그룹 112"/>
          <p:cNvGrpSpPr/>
          <p:nvPr/>
        </p:nvGrpSpPr>
        <p:grpSpPr>
          <a:xfrm>
            <a:off x="5076056" y="5805844"/>
            <a:ext cx="240772" cy="215444"/>
            <a:chOff x="292829" y="1695755"/>
            <a:chExt cx="240772" cy="215444"/>
          </a:xfrm>
        </p:grpSpPr>
        <p:sp>
          <p:nvSpPr>
            <p:cNvPr id="114" name="타원 1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795128" y="2871642"/>
            <a:ext cx="704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기초정</a:t>
            </a:r>
            <a:r>
              <a:rPr lang="ko-KR" altLang="en-US" sz="900" dirty="0"/>
              <a:t>보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3556086" y="2871642"/>
            <a:ext cx="1000310" cy="1973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3556795" y="2863948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선수지식평가</a:t>
            </a:r>
            <a:endParaRPr lang="ko-KR" altLang="en-US" sz="900" dirty="0"/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893413"/>
              </p:ext>
            </p:extLst>
          </p:nvPr>
        </p:nvGraphicFramePr>
        <p:xfrm>
          <a:off x="1828867" y="3119639"/>
          <a:ext cx="4209200" cy="117345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54901"/>
                <a:gridCol w="3554299"/>
              </a:tblGrid>
              <a:tr h="2975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사전인성평가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3243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문제</a:t>
                      </a:r>
                      <a:endParaRPr lang="ko-KR" altLang="en-US" sz="700" dirty="0"/>
                    </a:p>
                  </a:txBody>
                  <a:tcPr/>
                </a:tc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길을</a:t>
                      </a:r>
                      <a:r>
                        <a:rPr lang="ko-KR" altLang="en-US" sz="700" baseline="0" dirty="0" smtClean="0"/>
                        <a:t> 가다가 쓰러진 사람을 발견했다</a:t>
                      </a:r>
                      <a:r>
                        <a:rPr lang="en-US" altLang="ko-KR" sz="700" baseline="0" dirty="0" smtClean="0"/>
                        <a:t>. </a:t>
                      </a:r>
                      <a:r>
                        <a:rPr lang="ko-KR" altLang="en-US" sz="700" baseline="0" dirty="0" smtClean="0"/>
                        <a:t>당신의 행동은</a:t>
                      </a:r>
                      <a:r>
                        <a:rPr lang="en-US" altLang="ko-KR" sz="700" baseline="0" dirty="0" smtClean="0"/>
                        <a:t>?</a:t>
                      </a:r>
                      <a:endParaRPr lang="ko-KR" altLang="en-US" sz="700" dirty="0"/>
                    </a:p>
                  </a:txBody>
                  <a:tcPr/>
                </a:tc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문제가 </a:t>
                      </a:r>
                      <a:r>
                        <a:rPr lang="ko-KR" altLang="en-US" sz="700" dirty="0" err="1" smtClean="0"/>
                        <a:t>안풀릴</a:t>
                      </a:r>
                      <a:r>
                        <a:rPr lang="ko-KR" altLang="en-US" sz="700" dirty="0" smtClean="0"/>
                        <a:t> 시 해결방법은</a:t>
                      </a:r>
                      <a:r>
                        <a:rPr lang="en-US" altLang="ko-KR" sz="700" dirty="0" smtClean="0"/>
                        <a:t>?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954595"/>
              </p:ext>
            </p:extLst>
          </p:nvPr>
        </p:nvGraphicFramePr>
        <p:xfrm>
          <a:off x="1796646" y="4398933"/>
          <a:ext cx="4241420" cy="112106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/>
                <a:gridCol w="3368477"/>
              </a:tblGrid>
              <a:tr h="195353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24940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결과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</a:tr>
              <a:tr h="21202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총평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46151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WELL</a:t>
                      </a:r>
                      <a:r>
                        <a:rPr lang="en-US" altLang="ko-KR" sz="700" baseline="0" dirty="0" smtClean="0"/>
                        <a:t> DONE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5004048" y="6037634"/>
            <a:ext cx="417239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05789" y="602128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bg1"/>
                </a:solidFill>
              </a:rPr>
              <a:t>수</a:t>
            </a:r>
            <a:r>
              <a:rPr lang="ko-KR" altLang="en-US" sz="900">
                <a:solidFill>
                  <a:schemeClr val="bg1"/>
                </a:solidFill>
              </a:rPr>
              <a:t>정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5627372" y="5805844"/>
            <a:ext cx="240772" cy="215444"/>
            <a:chOff x="292829" y="1695755"/>
            <a:chExt cx="240772" cy="215444"/>
          </a:xfrm>
        </p:grpSpPr>
        <p:sp>
          <p:nvSpPr>
            <p:cNvPr id="63" name="타원 6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547664" y="3351307"/>
            <a:ext cx="240772" cy="215444"/>
            <a:chOff x="292829" y="1695755"/>
            <a:chExt cx="240772" cy="215444"/>
          </a:xfrm>
        </p:grpSpPr>
        <p:sp>
          <p:nvSpPr>
            <p:cNvPr id="66" name="타원 6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543046" y="4509120"/>
            <a:ext cx="240772" cy="215444"/>
            <a:chOff x="292829" y="1695755"/>
            <a:chExt cx="240772" cy="215444"/>
          </a:xfrm>
        </p:grpSpPr>
        <p:sp>
          <p:nvSpPr>
            <p:cNvPr id="73" name="타원 7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38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36240" y="3516797"/>
            <a:ext cx="1511424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854028"/>
              </p:ext>
            </p:extLst>
          </p:nvPr>
        </p:nvGraphicFramePr>
        <p:xfrm>
          <a:off x="0" y="6524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01925"/>
                <a:gridCol w="522141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SS-RC-04-01-01</a:t>
                      </a: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653324"/>
              </p:ext>
            </p:extLst>
          </p:nvPr>
        </p:nvGraphicFramePr>
        <p:xfrm>
          <a:off x="6444208" y="2540"/>
          <a:ext cx="26159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 위촉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위촉목록 리스트 출력화면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리스트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클릭시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년도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과정별 위촉된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 리스트 정보를 확인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페이징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기능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신규 등록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 위촉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목록을 보는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778792" y="2172092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면접위원 위촉 메인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649382" y="2186196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190001" y="5286400"/>
            <a:ext cx="259504" cy="230832"/>
          </a:xfrm>
          <a:prstGeom prst="rect">
            <a:avLst/>
          </a:prstGeom>
          <a:solidFill>
            <a:srgbClr val="EAEA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449210" y="5286400"/>
            <a:ext cx="240177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2208339" y="528640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785571"/>
              </p:ext>
            </p:extLst>
          </p:nvPr>
        </p:nvGraphicFramePr>
        <p:xfrm>
          <a:off x="1714548" y="2492896"/>
          <a:ext cx="4226731" cy="270947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13236"/>
                <a:gridCol w="1728192"/>
                <a:gridCol w="1585303"/>
              </a:tblGrid>
              <a:tr h="235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번호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/>
                        <a:t>과정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년도</a:t>
                      </a:r>
                      <a:endParaRPr lang="ko-KR" altLang="en-US" sz="700" dirty="0"/>
                    </a:p>
                  </a:txBody>
                  <a:tcPr/>
                </a:tc>
              </a:tr>
              <a:tr h="20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ddit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2016</a:t>
                      </a:r>
                      <a:endParaRPr lang="ko-KR" altLang="en-US" sz="7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재직자과정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2016</a:t>
                      </a:r>
                      <a:endParaRPr lang="ko-KR" altLang="en-US" sz="700" dirty="0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특별과정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2016</a:t>
                      </a:r>
                      <a:endParaRPr lang="ko-KR" altLang="en-US" sz="700" dirty="0"/>
                    </a:p>
                  </a:txBody>
                  <a:tcPr/>
                </a:tc>
              </a:tr>
              <a:tr h="233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ddit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2015</a:t>
                      </a:r>
                      <a:endParaRPr lang="ko-KR" altLang="en-US" sz="700" dirty="0"/>
                    </a:p>
                  </a:txBody>
                  <a:tcPr/>
                </a:tc>
              </a:tr>
              <a:tr h="207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ddit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2014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ddit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2013</a:t>
                      </a:r>
                      <a:endParaRPr lang="ko-KR" altLang="en-US" sz="700" dirty="0"/>
                    </a:p>
                  </a:txBody>
                  <a:tcPr/>
                </a:tc>
              </a:tr>
              <a:tr h="16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ddit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2012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ddit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2011</a:t>
                      </a:r>
                      <a:endParaRPr lang="ko-KR" altLang="en-US" sz="700" dirty="0"/>
                    </a:p>
                  </a:txBody>
                  <a:tcPr/>
                </a:tc>
              </a:tr>
              <a:tr h="197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ddit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2010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ddit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2009</a:t>
                      </a:r>
                      <a:endParaRPr lang="ko-KR" altLang="en-US" sz="700" dirty="0"/>
                    </a:p>
                  </a:txBody>
                  <a:tcPr/>
                </a:tc>
              </a:tr>
              <a:tr h="224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ddit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2008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ddit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2007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4738680" y="2228469"/>
            <a:ext cx="765229" cy="1996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580112" y="2223533"/>
            <a:ext cx="396813" cy="199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575918" y="220795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192679" y="5334055"/>
            <a:ext cx="531532" cy="199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133223" y="5330930"/>
            <a:ext cx="650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신규등록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07504" y="3550013"/>
            <a:ext cx="240772" cy="215444"/>
            <a:chOff x="292829" y="1695755"/>
            <a:chExt cx="240772" cy="215444"/>
          </a:xfrm>
        </p:grpSpPr>
        <p:sp>
          <p:nvSpPr>
            <p:cNvPr id="73" name="타원 7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1746908" y="2738363"/>
            <a:ext cx="240772" cy="215444"/>
            <a:chOff x="292829" y="1695755"/>
            <a:chExt cx="240772" cy="215444"/>
          </a:xfrm>
        </p:grpSpPr>
        <p:sp>
          <p:nvSpPr>
            <p:cNvPr id="103" name="타원 10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880126" y="5302355"/>
            <a:ext cx="240772" cy="215444"/>
            <a:chOff x="292829" y="1695755"/>
            <a:chExt cx="240772" cy="215444"/>
          </a:xfrm>
        </p:grpSpPr>
        <p:sp>
          <p:nvSpPr>
            <p:cNvPr id="106" name="타원 10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486728" y="2212703"/>
            <a:ext cx="240772" cy="215444"/>
            <a:chOff x="292829" y="1695755"/>
            <a:chExt cx="240772" cy="215444"/>
          </a:xfrm>
        </p:grpSpPr>
        <p:sp>
          <p:nvSpPr>
            <p:cNvPr id="109" name="타원 10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4964459" y="5346318"/>
            <a:ext cx="240772" cy="215444"/>
            <a:chOff x="292829" y="1695755"/>
            <a:chExt cx="240772" cy="215444"/>
          </a:xfrm>
        </p:grpSpPr>
        <p:sp>
          <p:nvSpPr>
            <p:cNvPr id="112" name="타원 1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6240" y="327719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직사각형 89"/>
          <p:cNvSpPr/>
          <p:nvPr/>
        </p:nvSpPr>
        <p:spPr>
          <a:xfrm>
            <a:off x="1538019" y="1988840"/>
            <a:ext cx="4762173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5" name="TextBox 114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</p:spTree>
    <p:extLst>
      <p:ext uri="{BB962C8B-B14F-4D97-AF65-F5344CB8AC3E}">
        <p14:creationId xmlns:p14="http://schemas.microsoft.com/office/powerpoint/2010/main" val="5147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36240" y="3516797"/>
            <a:ext cx="1511424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714297"/>
              </p:ext>
            </p:extLst>
          </p:nvPr>
        </p:nvGraphicFramePr>
        <p:xfrm>
          <a:off x="0" y="6524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01925"/>
                <a:gridCol w="522141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SS-RC-04-01-02</a:t>
                      </a: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767249"/>
              </p:ext>
            </p:extLst>
          </p:nvPr>
        </p:nvGraphicFramePr>
        <p:xfrm>
          <a:off x="6444208" y="2540"/>
          <a:ext cx="26159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리스트 화면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면접위원으로 위촉된 교직원 목록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면접위원으로 위촉된 협력업체 직원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교직원 면접위원 위촉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협력업체 면접위원 직원 위촉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위촉된 면접위원을 확인하는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778792" y="2172092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면접위원 위촉 메인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649382" y="2186196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직사각형 89"/>
          <p:cNvSpPr/>
          <p:nvPr/>
        </p:nvSpPr>
        <p:spPr>
          <a:xfrm>
            <a:off x="1538019" y="1988840"/>
            <a:ext cx="4762173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5" name="TextBox 114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567856"/>
              </p:ext>
            </p:extLst>
          </p:nvPr>
        </p:nvGraphicFramePr>
        <p:xfrm>
          <a:off x="1698730" y="2631395"/>
          <a:ext cx="4241422" cy="10492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/>
                <a:gridCol w="1684239"/>
                <a:gridCol w="842120"/>
                <a:gridCol w="842120"/>
              </a:tblGrid>
              <a:tr h="195353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면접위원 위촉 교직원 목록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0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과정코드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교직원코드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교직원명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면접호실</a:t>
                      </a:r>
                      <a:endParaRPr lang="ko-KR" altLang="en-US" sz="700" dirty="0"/>
                    </a:p>
                  </a:txBody>
                  <a:tcPr/>
                </a:tc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강감찬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을지문덕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11862"/>
              </p:ext>
            </p:extLst>
          </p:nvPr>
        </p:nvGraphicFramePr>
        <p:xfrm>
          <a:off x="1698730" y="4251921"/>
          <a:ext cx="4241422" cy="10492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/>
                <a:gridCol w="1684239"/>
                <a:gridCol w="842120"/>
                <a:gridCol w="842120"/>
              </a:tblGrid>
              <a:tr h="195353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면접위원 위촉 교직원 목록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0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직원코드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업체명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직원명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면접호실</a:t>
                      </a:r>
                      <a:endParaRPr lang="ko-KR" altLang="en-US" sz="700" dirty="0"/>
                    </a:p>
                  </a:txBody>
                  <a:tcPr/>
                </a:tc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주식회사 베타고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강감찬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홍당무㈜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을지문덕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5133223" y="3760064"/>
            <a:ext cx="793299" cy="2152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133223" y="376545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교직원 위촉</a:t>
            </a:r>
            <a:endParaRPr lang="ko-KR" altLang="en-US" sz="900" dirty="0"/>
          </a:p>
        </p:txBody>
      </p:sp>
      <p:sp>
        <p:nvSpPr>
          <p:cNvPr id="66" name="직사각형 65"/>
          <p:cNvSpPr/>
          <p:nvPr/>
        </p:nvSpPr>
        <p:spPr>
          <a:xfrm>
            <a:off x="4860032" y="5517232"/>
            <a:ext cx="1094962" cy="2152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788024" y="5501655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협력업체 직원 위촉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453011" y="60212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538020" y="2653465"/>
            <a:ext cx="240772" cy="215444"/>
            <a:chOff x="292829" y="1695755"/>
            <a:chExt cx="240772" cy="215444"/>
          </a:xfrm>
        </p:grpSpPr>
        <p:sp>
          <p:nvSpPr>
            <p:cNvPr id="71" name="타원 7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4840511" y="3759875"/>
            <a:ext cx="240772" cy="215444"/>
            <a:chOff x="292829" y="1695755"/>
            <a:chExt cx="240772" cy="215444"/>
          </a:xfrm>
        </p:grpSpPr>
        <p:sp>
          <p:nvSpPr>
            <p:cNvPr id="77" name="타원 7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1524378" y="4221088"/>
            <a:ext cx="240772" cy="215444"/>
            <a:chOff x="292829" y="1695755"/>
            <a:chExt cx="240772" cy="215444"/>
          </a:xfrm>
        </p:grpSpPr>
        <p:sp>
          <p:nvSpPr>
            <p:cNvPr id="88" name="타원 8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626006" y="5517232"/>
            <a:ext cx="240772" cy="215444"/>
            <a:chOff x="292829" y="1695755"/>
            <a:chExt cx="240772" cy="215444"/>
          </a:xfrm>
        </p:grpSpPr>
        <p:sp>
          <p:nvSpPr>
            <p:cNvPr id="98" name="타원 9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5195324" y="6021288"/>
            <a:ext cx="240772" cy="215444"/>
            <a:chOff x="292829" y="1695755"/>
            <a:chExt cx="240772" cy="215444"/>
          </a:xfrm>
        </p:grpSpPr>
        <p:sp>
          <p:nvSpPr>
            <p:cNvPr id="119" name="타원 11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25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/>
          <p:cNvSpPr/>
          <p:nvPr/>
        </p:nvSpPr>
        <p:spPr>
          <a:xfrm>
            <a:off x="4680481" y="3289752"/>
            <a:ext cx="452742" cy="17716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6240" y="3516797"/>
            <a:ext cx="1511424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14963"/>
              </p:ext>
            </p:extLst>
          </p:nvPr>
        </p:nvGraphicFramePr>
        <p:xfrm>
          <a:off x="0" y="6524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01925"/>
                <a:gridCol w="522141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SS-RC-04-01-03</a:t>
                      </a: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64681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 위촉 대상 교직원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기능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 위촉대상 교직원 목록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 시 위촉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위촉대상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협교직원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중 면접위원을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선정하는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직사각형 89"/>
          <p:cNvSpPr/>
          <p:nvPr/>
        </p:nvSpPr>
        <p:spPr>
          <a:xfrm>
            <a:off x="1538019" y="1988840"/>
            <a:ext cx="4762173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5" name="TextBox 114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29405"/>
              </p:ext>
            </p:extLst>
          </p:nvPr>
        </p:nvGraphicFramePr>
        <p:xfrm>
          <a:off x="1698730" y="2631395"/>
          <a:ext cx="4241422" cy="10492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/>
                <a:gridCol w="1684239"/>
                <a:gridCol w="842120"/>
                <a:gridCol w="842120"/>
              </a:tblGrid>
              <a:tr h="195353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면접위원 위촉 교직원 목록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0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과정코드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교직원코드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교직원명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면접호실</a:t>
                      </a:r>
                      <a:endParaRPr lang="ko-KR" altLang="en-US" sz="700" dirty="0"/>
                    </a:p>
                  </a:txBody>
                  <a:tcPr/>
                </a:tc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강감찬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을지문덕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260910"/>
              </p:ext>
            </p:extLst>
          </p:nvPr>
        </p:nvGraphicFramePr>
        <p:xfrm>
          <a:off x="1698730" y="4251921"/>
          <a:ext cx="4241422" cy="10492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/>
                <a:gridCol w="1684239"/>
                <a:gridCol w="842120"/>
                <a:gridCol w="842120"/>
              </a:tblGrid>
              <a:tr h="195353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면접위원 위촉 교직원 목록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0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직원코드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업체명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직원명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면접호실</a:t>
                      </a:r>
                      <a:endParaRPr lang="ko-KR" altLang="en-US" sz="700" dirty="0"/>
                    </a:p>
                  </a:txBody>
                  <a:tcPr/>
                </a:tc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주식회사 베타고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강감찬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홍당무㈜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을지문덕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5133223" y="3760064"/>
            <a:ext cx="793299" cy="2152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133223" y="376545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교직원 위촉</a:t>
            </a:r>
            <a:endParaRPr lang="ko-KR" altLang="en-US" sz="900" dirty="0"/>
          </a:p>
        </p:txBody>
      </p:sp>
      <p:sp>
        <p:nvSpPr>
          <p:cNvPr id="66" name="직사각형 65"/>
          <p:cNvSpPr/>
          <p:nvPr/>
        </p:nvSpPr>
        <p:spPr>
          <a:xfrm>
            <a:off x="4860032" y="5517232"/>
            <a:ext cx="1094962" cy="2152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788024" y="5501655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협력업체 직원 위촉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453011" y="60212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498" y="1556792"/>
            <a:ext cx="6264694" cy="4896544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979712" y="2780928"/>
            <a:ext cx="3216610" cy="2438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52604"/>
              </p:ext>
            </p:extLst>
          </p:nvPr>
        </p:nvGraphicFramePr>
        <p:xfrm>
          <a:off x="2096594" y="2913289"/>
          <a:ext cx="2982846" cy="20452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09949"/>
                <a:gridCol w="1164970"/>
                <a:gridCol w="1107927"/>
              </a:tblGrid>
              <a:tr h="29968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교직워</a:t>
                      </a:r>
                      <a:r>
                        <a:rPr lang="ko-KR" altLang="en-US" sz="700" dirty="0" smtClean="0"/>
                        <a:t> 목록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254447"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2161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과정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이메일</a:t>
                      </a:r>
                      <a:endParaRPr lang="ko-KR" altLang="en-US" sz="7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강감찬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3"/>
                        </a:rPr>
                        <a:t>abc@gmail.com</a:t>
                      </a:r>
                      <a:endParaRPr lang="ko-KR" altLang="en-US" sz="700" dirty="0"/>
                    </a:p>
                  </a:txBody>
                  <a:tcPr/>
                </a:tc>
              </a:tr>
              <a:tr h="271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홍길동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4"/>
                        </a:rPr>
                        <a:t>gbga@naver.com</a:t>
                      </a:r>
                      <a:endParaRPr lang="ko-KR" altLang="en-US" sz="700" dirty="0"/>
                    </a:p>
                  </a:txBody>
                  <a:tcPr/>
                </a:tc>
              </a:tr>
              <a:tr h="2850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임꺽정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5"/>
                        </a:rPr>
                        <a:t>asdf@daum.net</a:t>
                      </a:r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</a:txBody>
                  <a:tcPr/>
                </a:tc>
              </a:tr>
              <a:tr h="2850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이순신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6"/>
                        </a:rPr>
                        <a:t>asdf@icloud.com</a:t>
                      </a:r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4305752" y="3256593"/>
            <a:ext cx="765229" cy="1996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3853663" y="3256592"/>
            <a:ext cx="430305" cy="21031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51920" y="323608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143328" y="2961347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3574518" y="3270610"/>
            <a:ext cx="240772" cy="215444"/>
            <a:chOff x="292829" y="1695755"/>
            <a:chExt cx="240772" cy="215444"/>
          </a:xfrm>
        </p:grpSpPr>
        <p:sp>
          <p:nvSpPr>
            <p:cNvPr id="112" name="타원 1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1968908" y="3525413"/>
            <a:ext cx="240772" cy="215444"/>
            <a:chOff x="292829" y="1695755"/>
            <a:chExt cx="240772" cy="215444"/>
          </a:xfrm>
        </p:grpSpPr>
        <p:sp>
          <p:nvSpPr>
            <p:cNvPr id="122" name="타원 12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68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/>
          <p:cNvSpPr/>
          <p:nvPr/>
        </p:nvSpPr>
        <p:spPr>
          <a:xfrm>
            <a:off x="4680481" y="3289752"/>
            <a:ext cx="452742" cy="17716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6240" y="3516797"/>
            <a:ext cx="1511424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131619"/>
              </p:ext>
            </p:extLst>
          </p:nvPr>
        </p:nvGraphicFramePr>
        <p:xfrm>
          <a:off x="0" y="6524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01925"/>
                <a:gridCol w="522141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SS-RC-04-01-04</a:t>
                      </a: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56707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 위촉 대상 협력업체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기능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 위촉대상 협력업체 직원 목록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 시 위촉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위촉대상 협력업체 직원 중 면접위원을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선정하는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직사각형 89"/>
          <p:cNvSpPr/>
          <p:nvPr/>
        </p:nvSpPr>
        <p:spPr>
          <a:xfrm>
            <a:off x="1538019" y="1988840"/>
            <a:ext cx="4762173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5" name="TextBox 114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163710"/>
              </p:ext>
            </p:extLst>
          </p:nvPr>
        </p:nvGraphicFramePr>
        <p:xfrm>
          <a:off x="1698730" y="2631395"/>
          <a:ext cx="4241422" cy="10492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/>
                <a:gridCol w="1684239"/>
                <a:gridCol w="842120"/>
                <a:gridCol w="842120"/>
              </a:tblGrid>
              <a:tr h="195353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면접위원 위촉 교직원 목록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0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과정코드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교직원코드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교직원명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면접호실</a:t>
                      </a:r>
                      <a:endParaRPr lang="ko-KR" altLang="en-US" sz="700" dirty="0"/>
                    </a:p>
                  </a:txBody>
                  <a:tcPr/>
                </a:tc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강감찬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을지문덕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96908"/>
              </p:ext>
            </p:extLst>
          </p:nvPr>
        </p:nvGraphicFramePr>
        <p:xfrm>
          <a:off x="1698730" y="4251921"/>
          <a:ext cx="4241422" cy="10492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/>
                <a:gridCol w="1684239"/>
                <a:gridCol w="842120"/>
                <a:gridCol w="842120"/>
              </a:tblGrid>
              <a:tr h="195353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면접위원 위촉 교직원 목록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0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직원코드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업체명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직원명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면접호실</a:t>
                      </a:r>
                      <a:endParaRPr lang="ko-KR" altLang="en-US" sz="700" dirty="0"/>
                    </a:p>
                  </a:txBody>
                  <a:tcPr/>
                </a:tc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주식회사 베타고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강감찬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</a:tr>
              <a:tr h="260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홍당무㈜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을지문덕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205</a:t>
                      </a:r>
                      <a:r>
                        <a:rPr lang="ko-KR" altLang="en-US" sz="700" dirty="0" smtClean="0"/>
                        <a:t>호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5133223" y="3760064"/>
            <a:ext cx="793299" cy="2152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133223" y="376545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교직원 위촉</a:t>
            </a:r>
            <a:endParaRPr lang="ko-KR" altLang="en-US" sz="900" dirty="0"/>
          </a:p>
        </p:txBody>
      </p:sp>
      <p:sp>
        <p:nvSpPr>
          <p:cNvPr id="66" name="직사각형 65"/>
          <p:cNvSpPr/>
          <p:nvPr/>
        </p:nvSpPr>
        <p:spPr>
          <a:xfrm>
            <a:off x="4860032" y="5517232"/>
            <a:ext cx="1094962" cy="2152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788024" y="5501655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협력업체 직원 위촉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453011" y="60212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498" y="1556792"/>
            <a:ext cx="6264694" cy="4896544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979712" y="2780928"/>
            <a:ext cx="3216610" cy="2438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09715"/>
              </p:ext>
            </p:extLst>
          </p:nvPr>
        </p:nvGraphicFramePr>
        <p:xfrm>
          <a:off x="2096594" y="2913289"/>
          <a:ext cx="2982846" cy="20452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31190"/>
                <a:gridCol w="761244"/>
                <a:gridCol w="582485"/>
                <a:gridCol w="1107927"/>
              </a:tblGrid>
              <a:tr h="29968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협력업체 목록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254447"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2161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업체코드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회사명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직원명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이메일</a:t>
                      </a:r>
                      <a:endParaRPr lang="ko-KR" altLang="en-US" sz="7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홍당무㈜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홍당무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3"/>
                        </a:rPr>
                        <a:t>abc@gmail.com</a:t>
                      </a:r>
                      <a:endParaRPr lang="ko-KR" altLang="en-US" sz="700" dirty="0"/>
                    </a:p>
                  </a:txBody>
                  <a:tcPr/>
                </a:tc>
              </a:tr>
              <a:tr h="271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주식회사 무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박대표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4"/>
                        </a:rPr>
                        <a:t>gbga@naver.com</a:t>
                      </a:r>
                      <a:endParaRPr lang="ko-KR" altLang="en-US" sz="700" dirty="0"/>
                    </a:p>
                  </a:txBody>
                  <a:tcPr/>
                </a:tc>
              </a:tr>
              <a:tr h="2850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주식회사 가나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김대표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5"/>
                        </a:rPr>
                        <a:t>asdf@daum.net</a:t>
                      </a:r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</a:txBody>
                  <a:tcPr/>
                </a:tc>
              </a:tr>
              <a:tr h="2850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ABC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제임스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6"/>
                        </a:rPr>
                        <a:t>asdf@icloud.com</a:t>
                      </a:r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4305752" y="3256593"/>
            <a:ext cx="765229" cy="1996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3853663" y="3256592"/>
            <a:ext cx="430305" cy="21031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51920" y="323608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143328" y="2961347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3574518" y="3270610"/>
            <a:ext cx="240772" cy="215444"/>
            <a:chOff x="292829" y="1695755"/>
            <a:chExt cx="240772" cy="215444"/>
          </a:xfrm>
        </p:grpSpPr>
        <p:sp>
          <p:nvSpPr>
            <p:cNvPr id="112" name="타원 1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1968908" y="3525413"/>
            <a:ext cx="240772" cy="215444"/>
            <a:chOff x="292829" y="1695755"/>
            <a:chExt cx="240772" cy="215444"/>
          </a:xfrm>
        </p:grpSpPr>
        <p:sp>
          <p:nvSpPr>
            <p:cNvPr id="122" name="타원 12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66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36240" y="3795176"/>
            <a:ext cx="1501780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327489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SS-RC-04-02-01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712004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리스트 출력화면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SELECT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메뉴를 통하여 년도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선택 후 해당하는 서류전형합격 지원자 리스트 출력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년도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과정별 지원자 면접에 관련 평가를 기록하여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면접평가 </a:t>
            </a:r>
            <a:r>
              <a:rPr lang="ko-KR" altLang="en-US" sz="900" dirty="0" err="1" smtClean="0"/>
              <a:t>메인화면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84635" y="3837800"/>
            <a:ext cx="240772" cy="215444"/>
            <a:chOff x="292829" y="1695755"/>
            <a:chExt cx="240772" cy="215444"/>
          </a:xfrm>
        </p:grpSpPr>
        <p:sp>
          <p:nvSpPr>
            <p:cNvPr id="73" name="타원 7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1524266" y="2577366"/>
            <a:ext cx="240772" cy="215444"/>
            <a:chOff x="292829" y="1695755"/>
            <a:chExt cx="240772" cy="215444"/>
          </a:xfrm>
        </p:grpSpPr>
        <p:sp>
          <p:nvSpPr>
            <p:cNvPr id="103" name="타원 10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1" name="TextBox 90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64" name="직사각형 63"/>
          <p:cNvSpPr/>
          <p:nvPr/>
        </p:nvSpPr>
        <p:spPr>
          <a:xfrm>
            <a:off x="1752660" y="2600307"/>
            <a:ext cx="4043476" cy="17448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752073" y="2595384"/>
            <a:ext cx="381243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752660" y="2750458"/>
            <a:ext cx="4043476" cy="56483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095060" y="2967875"/>
            <a:ext cx="984931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017669" y="2967875"/>
            <a:ext cx="770355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691680" y="2924944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년</a:t>
            </a:r>
            <a:r>
              <a:rPr lang="ko-KR" altLang="en-US" sz="900" dirty="0"/>
              <a:t>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43664" y="2924944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회차</a:t>
            </a:r>
            <a:endParaRPr lang="en-US" altLang="ko-KR" sz="9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2071767" y="294216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선</a:t>
            </a:r>
            <a:r>
              <a:rPr lang="ko-KR" altLang="en-US" sz="900" dirty="0"/>
              <a:t>택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027364" y="293803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선</a:t>
            </a:r>
            <a:r>
              <a:rPr lang="ko-KR" altLang="en-US" sz="900" dirty="0"/>
              <a:t>택</a:t>
            </a:r>
          </a:p>
        </p:txBody>
      </p:sp>
    </p:spTree>
    <p:extLst>
      <p:ext uri="{BB962C8B-B14F-4D97-AF65-F5344CB8AC3E}">
        <p14:creationId xmlns:p14="http://schemas.microsoft.com/office/powerpoint/2010/main" val="402014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36240" y="3795176"/>
            <a:ext cx="1501780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28903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SS-RC-04-02-02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022481"/>
              </p:ext>
            </p:extLst>
          </p:nvPr>
        </p:nvGraphicFramePr>
        <p:xfrm>
          <a:off x="6444208" y="2540"/>
          <a:ext cx="261595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대상 지원자 리스트 출력화면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선택된 연도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선택 테이블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출력된 서류합격 대상 지원자리스트를 특정 키워드를 통한 검색 기능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서류합격 대상자 지원자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 테이블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페이징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년도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과정별 지원자 면접에 관련 평가를 기록하여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면접평가 </a:t>
            </a:r>
            <a:r>
              <a:rPr lang="ko-KR" altLang="en-US" sz="900" dirty="0" err="1" smtClean="0"/>
              <a:t>메인화면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122602" y="5013176"/>
            <a:ext cx="259504" cy="230832"/>
          </a:xfrm>
          <a:prstGeom prst="rect">
            <a:avLst/>
          </a:prstGeom>
          <a:solidFill>
            <a:srgbClr val="EAEA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381811" y="5013176"/>
            <a:ext cx="240177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2140940" y="501317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4584598" y="3356432"/>
            <a:ext cx="765229" cy="1996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428902" y="3359116"/>
            <a:ext cx="396813" cy="199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421836" y="333591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524266" y="2577366"/>
            <a:ext cx="240772" cy="215444"/>
            <a:chOff x="292829" y="1695755"/>
            <a:chExt cx="240772" cy="215444"/>
          </a:xfrm>
        </p:grpSpPr>
        <p:sp>
          <p:nvSpPr>
            <p:cNvPr id="103" name="타원 10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594070" y="3675226"/>
            <a:ext cx="240772" cy="215444"/>
            <a:chOff x="292829" y="1695755"/>
            <a:chExt cx="240772" cy="215444"/>
          </a:xfrm>
        </p:grpSpPr>
        <p:sp>
          <p:nvSpPr>
            <p:cNvPr id="106" name="타원 10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282460" y="3356992"/>
            <a:ext cx="240772" cy="215444"/>
            <a:chOff x="292829" y="1695755"/>
            <a:chExt cx="240772" cy="215444"/>
          </a:xfrm>
        </p:grpSpPr>
        <p:sp>
          <p:nvSpPr>
            <p:cNvPr id="109" name="타원 10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425406" y="3782948"/>
            <a:ext cx="112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1" name="TextBox 90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64" name="직사각형 63"/>
          <p:cNvSpPr/>
          <p:nvPr/>
        </p:nvSpPr>
        <p:spPr>
          <a:xfrm>
            <a:off x="1752660" y="2600307"/>
            <a:ext cx="4043476" cy="17448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752073" y="2595384"/>
            <a:ext cx="381243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752660" y="2750458"/>
            <a:ext cx="4043476" cy="56483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095060" y="2967875"/>
            <a:ext cx="984931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017669" y="2967875"/>
            <a:ext cx="770355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691680" y="2924944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년</a:t>
            </a:r>
            <a:r>
              <a:rPr lang="ko-KR" altLang="en-US" sz="900" dirty="0"/>
              <a:t>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43664" y="2924944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회차</a:t>
            </a:r>
            <a:endParaRPr lang="en-US" altLang="ko-KR" sz="900" dirty="0" smtClean="0"/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013733"/>
              </p:ext>
            </p:extLst>
          </p:nvPr>
        </p:nvGraphicFramePr>
        <p:xfrm>
          <a:off x="1767100" y="3317596"/>
          <a:ext cx="4101044" cy="147955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76092"/>
                <a:gridCol w="1601690"/>
                <a:gridCol w="1523262"/>
              </a:tblGrid>
              <a:tr h="293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지원자 목록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</a:tr>
              <a:tr h="3197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이름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전화번호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이메일</a:t>
                      </a:r>
                      <a:endParaRPr lang="ko-KR" altLang="en-US" sz="700" dirty="0"/>
                    </a:p>
                  </a:txBody>
                  <a:tcPr/>
                </a:tc>
              </a:tr>
              <a:tr h="25687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홍길동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010-1234-5678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3"/>
                        </a:rPr>
                        <a:t>abcd@gmail.com</a:t>
                      </a:r>
                      <a:endParaRPr lang="ko-KR" altLang="en-US" sz="700" dirty="0"/>
                    </a:p>
                  </a:txBody>
                  <a:tcPr/>
                </a:tc>
              </a:tr>
              <a:tr h="20103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이순신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010-1236-5869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4"/>
                        </a:rPr>
                        <a:t>basdf@naver.com</a:t>
                      </a:r>
                      <a:endParaRPr lang="en-US" altLang="ko-KR" sz="700" dirty="0" smtClean="0"/>
                    </a:p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2345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장보고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010-1235-5987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5"/>
                        </a:rPr>
                        <a:t>adf@daum.net</a:t>
                      </a:r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2286044" y="2924944"/>
            <a:ext cx="629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2016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4302268" y="2942163"/>
            <a:ext cx="629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grpSp>
        <p:nvGrpSpPr>
          <p:cNvPr id="77" name="그룹 76"/>
          <p:cNvGrpSpPr/>
          <p:nvPr/>
        </p:nvGrpSpPr>
        <p:grpSpPr>
          <a:xfrm>
            <a:off x="1834842" y="5028564"/>
            <a:ext cx="240772" cy="215444"/>
            <a:chOff x="292829" y="1695755"/>
            <a:chExt cx="240772" cy="215444"/>
          </a:xfrm>
        </p:grpSpPr>
        <p:sp>
          <p:nvSpPr>
            <p:cNvPr id="78" name="타원 7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4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직사각형 127"/>
          <p:cNvSpPr/>
          <p:nvPr/>
        </p:nvSpPr>
        <p:spPr>
          <a:xfrm>
            <a:off x="1765038" y="2967874"/>
            <a:ext cx="1006762" cy="1879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6240" y="3795176"/>
            <a:ext cx="1501780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458031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SS-RC-04-02-03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926396"/>
              </p:ext>
            </p:extLst>
          </p:nvPr>
        </p:nvGraphicFramePr>
        <p:xfrm>
          <a:off x="6444208" y="2540"/>
          <a:ext cx="261595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면접평가 대상자 지원자 상세보기 화면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선택된 연도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선택 테이블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평가 문항 화면 출력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지원자 면접평가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및 합격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불합격 등록 테이블 출력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년도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과정별 지원자 면접에 관련 평가를 기록하여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34911" y="2060848"/>
            <a:ext cx="2191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면접평가 대상자 지원자 상세보기 화면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5428902" y="5029522"/>
            <a:ext cx="655266" cy="199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453011" y="50131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540126" y="2959227"/>
            <a:ext cx="240772" cy="215444"/>
            <a:chOff x="292829" y="1695755"/>
            <a:chExt cx="240772" cy="215444"/>
          </a:xfrm>
        </p:grpSpPr>
        <p:sp>
          <p:nvSpPr>
            <p:cNvPr id="103" name="타원 10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425406" y="3782948"/>
            <a:ext cx="112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1" name="TextBox 90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66" name="직사각형 65"/>
          <p:cNvSpPr/>
          <p:nvPr/>
        </p:nvSpPr>
        <p:spPr>
          <a:xfrm>
            <a:off x="1763688" y="3152198"/>
            <a:ext cx="4043476" cy="157294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771800" y="2967875"/>
            <a:ext cx="843918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954671" y="2924944"/>
            <a:ext cx="793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면접평가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2771800" y="2951533"/>
            <a:ext cx="100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면접평가문</a:t>
            </a:r>
            <a:r>
              <a:rPr lang="ko-KR" altLang="en-US" sz="900" dirty="0"/>
              <a:t>항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725258" y="4365104"/>
            <a:ext cx="169680" cy="1646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961213" y="4308336"/>
            <a:ext cx="8825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합격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불합격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1954670" y="3310079"/>
            <a:ext cx="6835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접수번호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1944269" y="3558208"/>
            <a:ext cx="6835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이름</a:t>
            </a:r>
            <a:endParaRPr lang="ko-KR" alt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1944269" y="3789040"/>
            <a:ext cx="6835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점</a:t>
            </a:r>
            <a:r>
              <a:rPr lang="ko-KR" altLang="en-US" sz="900" dirty="0"/>
              <a:t>수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944269" y="4062264"/>
            <a:ext cx="6835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면접번호</a:t>
            </a:r>
            <a:endParaRPr lang="ko-KR" altLang="en-US" sz="900" dirty="0"/>
          </a:p>
        </p:txBody>
      </p:sp>
      <p:sp>
        <p:nvSpPr>
          <p:cNvPr id="98" name="직사각형 97"/>
          <p:cNvSpPr/>
          <p:nvPr/>
        </p:nvSpPr>
        <p:spPr>
          <a:xfrm>
            <a:off x="2585864" y="3315291"/>
            <a:ext cx="3043721" cy="2317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2583378" y="3557300"/>
            <a:ext cx="3046207" cy="23787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585865" y="3795176"/>
            <a:ext cx="3052717" cy="26708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592375" y="4077072"/>
            <a:ext cx="3046207" cy="23787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1765038" y="2608908"/>
            <a:ext cx="4072296" cy="2231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720947" y="260121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면접결과 정보</a:t>
            </a:r>
            <a:endParaRPr lang="ko-KR" altLang="en-US" sz="900" dirty="0"/>
          </a:p>
        </p:txBody>
      </p:sp>
      <p:sp>
        <p:nvSpPr>
          <p:cNvPr id="113" name="직사각형 112"/>
          <p:cNvSpPr/>
          <p:nvPr/>
        </p:nvSpPr>
        <p:spPr>
          <a:xfrm>
            <a:off x="4716016" y="5030291"/>
            <a:ext cx="655266" cy="199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4716016" y="501394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평가하기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4907292" y="4796842"/>
            <a:ext cx="240772" cy="215444"/>
            <a:chOff x="292829" y="1695755"/>
            <a:chExt cx="240772" cy="215444"/>
          </a:xfrm>
        </p:grpSpPr>
        <p:sp>
          <p:nvSpPr>
            <p:cNvPr id="120" name="타원 11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5627372" y="4797152"/>
            <a:ext cx="240772" cy="215444"/>
            <a:chOff x="292829" y="1695755"/>
            <a:chExt cx="240772" cy="215444"/>
          </a:xfrm>
        </p:grpSpPr>
        <p:sp>
          <p:nvSpPr>
            <p:cNvPr id="123" name="타원 12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83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03637"/>
              </p:ext>
            </p:extLst>
          </p:nvPr>
        </p:nvGraphicFramePr>
        <p:xfrm>
          <a:off x="768670" y="836712"/>
          <a:ext cx="7606660" cy="55265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21056"/>
                <a:gridCol w="847056"/>
                <a:gridCol w="2793274"/>
                <a:gridCol w="3445274"/>
              </a:tblGrid>
              <a:tr h="936104"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문서</a:t>
                      </a:r>
                      <a:r>
                        <a:rPr lang="en-US" alt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개정</a:t>
                      </a:r>
                      <a:r>
                        <a:rPr lang="en-US" alt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20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이력표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32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문서명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solidFill>
                            <a:schemeClr val="tx1"/>
                          </a:solidFill>
                          <a:effectLst/>
                          <a:latin typeface="바탕"/>
                          <a:cs typeface="Times New Roman"/>
                        </a:rPr>
                        <a:t>화면정의서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버전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날짜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</a:rPr>
                        <a:t>작성자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4242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2016.07.29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최초 작성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44890"/>
              </p:ext>
            </p:extLst>
          </p:nvPr>
        </p:nvGraphicFramePr>
        <p:xfrm>
          <a:off x="48344" y="44624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062033"/>
                <a:gridCol w="10620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SS-RC-04-02-04</a:t>
                      </a:r>
                      <a:endParaRPr lang="ko-KR" altLang="en-US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160610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학생조회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면접평가문항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면접평가문항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96008" y="1772816"/>
            <a:ext cx="4752528" cy="468052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01143"/>
              </p:ext>
            </p:extLst>
          </p:nvPr>
        </p:nvGraphicFramePr>
        <p:xfrm>
          <a:off x="6492552" y="44625"/>
          <a:ext cx="2615952" cy="321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339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33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면접평가문항 탭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평가문항 문제 및 체크된 보기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6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체크한 보기를 수정할 수 있는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면접대상자 리스트 화면으로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12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0676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대상자의 면접 평가문항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83840" y="1772816"/>
            <a:ext cx="1512168" cy="468052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83840" y="1340768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704152" y="1455643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105" name="TextBox 104"/>
          <p:cNvSpPr txBox="1"/>
          <p:nvPr/>
        </p:nvSpPr>
        <p:spPr>
          <a:xfrm>
            <a:off x="2073916" y="1461526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106" name="TextBox 105"/>
          <p:cNvSpPr txBox="1"/>
          <p:nvPr/>
        </p:nvSpPr>
        <p:spPr>
          <a:xfrm>
            <a:off x="2476488" y="1456764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110" name="TextBox 109"/>
          <p:cNvSpPr txBox="1"/>
          <p:nvPr/>
        </p:nvSpPr>
        <p:spPr>
          <a:xfrm>
            <a:off x="2859672" y="1456764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111" name="TextBox 110"/>
          <p:cNvSpPr txBox="1"/>
          <p:nvPr/>
        </p:nvSpPr>
        <p:spPr>
          <a:xfrm>
            <a:off x="3299259" y="146117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112" name="TextBox 111"/>
          <p:cNvSpPr txBox="1"/>
          <p:nvPr/>
        </p:nvSpPr>
        <p:spPr>
          <a:xfrm>
            <a:off x="3664062" y="1465732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13" name="TextBox 112"/>
          <p:cNvSpPr txBox="1"/>
          <p:nvPr/>
        </p:nvSpPr>
        <p:spPr>
          <a:xfrm>
            <a:off x="4206785" y="1472175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542447" y="14704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942560" y="1465732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58982" y="147153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824521" y="1466849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75" name="직사각형 74"/>
          <p:cNvSpPr/>
          <p:nvPr/>
        </p:nvSpPr>
        <p:spPr>
          <a:xfrm>
            <a:off x="1596008" y="1772816"/>
            <a:ext cx="4752528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749155" y="2108785"/>
            <a:ext cx="446473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845981" y="2091427"/>
            <a:ext cx="1134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면접 평가문항 조회</a:t>
            </a:r>
            <a:endParaRPr lang="en-US" altLang="ko-KR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749155" y="2556810"/>
            <a:ext cx="1110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평</a:t>
            </a:r>
            <a:r>
              <a:rPr lang="ko-KR" altLang="en-US" sz="800" dirty="0"/>
              <a:t>가</a:t>
            </a:r>
            <a:r>
              <a:rPr lang="ko-KR" altLang="en-US" sz="800" dirty="0" smtClean="0"/>
              <a:t>문항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2083245" y="2780928"/>
            <a:ext cx="832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 smtClean="0"/>
              <a:t>매우좋음</a:t>
            </a:r>
            <a:endParaRPr lang="en-US" altLang="ko-KR" sz="800" dirty="0"/>
          </a:p>
        </p:txBody>
      </p:sp>
      <p:sp>
        <p:nvSpPr>
          <p:cNvPr id="82" name="타원 81"/>
          <p:cNvSpPr/>
          <p:nvPr/>
        </p:nvSpPr>
        <p:spPr>
          <a:xfrm>
            <a:off x="2016915" y="2849067"/>
            <a:ext cx="62890" cy="87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924947" y="2881596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987824" y="2817781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 smtClean="0"/>
              <a:t>좋음</a:t>
            </a:r>
            <a:endParaRPr lang="en-US" altLang="ko-KR" sz="800" dirty="0"/>
          </a:p>
        </p:txBody>
      </p:sp>
      <p:sp>
        <p:nvSpPr>
          <p:cNvPr id="85" name="타원 84"/>
          <p:cNvSpPr/>
          <p:nvPr/>
        </p:nvSpPr>
        <p:spPr>
          <a:xfrm>
            <a:off x="3594599" y="285976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627009" y="2795954"/>
            <a:ext cx="120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보통</a:t>
            </a:r>
            <a:endParaRPr lang="en-US" altLang="ko-KR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4355976" y="2785252"/>
            <a:ext cx="868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약간 불량</a:t>
            </a:r>
            <a:endParaRPr lang="en-US" altLang="ko-KR" sz="800" dirty="0"/>
          </a:p>
        </p:txBody>
      </p:sp>
      <p:sp>
        <p:nvSpPr>
          <p:cNvPr id="88" name="타원 87"/>
          <p:cNvSpPr/>
          <p:nvPr/>
        </p:nvSpPr>
        <p:spPr>
          <a:xfrm>
            <a:off x="4293099" y="2860540"/>
            <a:ext cx="48029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740024" y="2955523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101580" y="3183965"/>
            <a:ext cx="75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92" name="타원 91"/>
          <p:cNvSpPr/>
          <p:nvPr/>
        </p:nvSpPr>
        <p:spPr>
          <a:xfrm>
            <a:off x="2007784" y="3247780"/>
            <a:ext cx="62890" cy="87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2915816" y="328030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946554" y="3216494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95" name="타원 94"/>
          <p:cNvSpPr/>
          <p:nvPr/>
        </p:nvSpPr>
        <p:spPr>
          <a:xfrm>
            <a:off x="3585468" y="3258482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3617878" y="3194667"/>
            <a:ext cx="120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4386792" y="3195438"/>
            <a:ext cx="83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98" name="타원 97"/>
          <p:cNvSpPr/>
          <p:nvPr/>
        </p:nvSpPr>
        <p:spPr>
          <a:xfrm>
            <a:off x="4283968" y="3259253"/>
            <a:ext cx="48029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741012" y="3387571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2102568" y="3616013"/>
            <a:ext cx="757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01" name="타원 100"/>
          <p:cNvSpPr/>
          <p:nvPr/>
        </p:nvSpPr>
        <p:spPr>
          <a:xfrm>
            <a:off x="2008772" y="3679828"/>
            <a:ext cx="62890" cy="87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2916804" y="3712357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2947542" y="3648542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08" name="타원 107"/>
          <p:cNvSpPr/>
          <p:nvPr/>
        </p:nvSpPr>
        <p:spPr>
          <a:xfrm>
            <a:off x="3586456" y="3690530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3618866" y="3626715"/>
            <a:ext cx="9235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87780" y="3627486"/>
            <a:ext cx="837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19" name="타원 118"/>
          <p:cNvSpPr/>
          <p:nvPr/>
        </p:nvSpPr>
        <p:spPr>
          <a:xfrm>
            <a:off x="4284956" y="3691301"/>
            <a:ext cx="48029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1740024" y="3819619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101580" y="4048061"/>
            <a:ext cx="75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22" name="타원 121"/>
          <p:cNvSpPr/>
          <p:nvPr/>
        </p:nvSpPr>
        <p:spPr>
          <a:xfrm>
            <a:off x="2007784" y="4111876"/>
            <a:ext cx="62890" cy="87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2915816" y="4144405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2946554" y="4080590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25" name="타원 124"/>
          <p:cNvSpPr/>
          <p:nvPr/>
        </p:nvSpPr>
        <p:spPr>
          <a:xfrm>
            <a:off x="3585468" y="4122578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3617878" y="4058763"/>
            <a:ext cx="1209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86792" y="4059534"/>
            <a:ext cx="83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28" name="타원 127"/>
          <p:cNvSpPr/>
          <p:nvPr/>
        </p:nvSpPr>
        <p:spPr>
          <a:xfrm>
            <a:off x="4283968" y="4123349"/>
            <a:ext cx="48029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1741012" y="4251667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102568" y="4480109"/>
            <a:ext cx="8132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31" name="타원 130"/>
          <p:cNvSpPr/>
          <p:nvPr/>
        </p:nvSpPr>
        <p:spPr>
          <a:xfrm>
            <a:off x="2008772" y="4543924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2916804" y="4576453"/>
            <a:ext cx="62890" cy="87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947542" y="4512638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34" name="타원 133"/>
          <p:cNvSpPr/>
          <p:nvPr/>
        </p:nvSpPr>
        <p:spPr>
          <a:xfrm>
            <a:off x="3586456" y="4554626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3618866" y="4490811"/>
            <a:ext cx="9235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387780" y="4491582"/>
            <a:ext cx="837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37" name="타원 136"/>
          <p:cNvSpPr/>
          <p:nvPr/>
        </p:nvSpPr>
        <p:spPr>
          <a:xfrm>
            <a:off x="4284956" y="4555397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1740024" y="4683715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6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39" name="TextBox 138"/>
          <p:cNvSpPr txBox="1"/>
          <p:nvPr/>
        </p:nvSpPr>
        <p:spPr>
          <a:xfrm>
            <a:off x="2101580" y="4912157"/>
            <a:ext cx="814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82" name="타원 181"/>
          <p:cNvSpPr/>
          <p:nvPr/>
        </p:nvSpPr>
        <p:spPr>
          <a:xfrm>
            <a:off x="2007784" y="4975972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915816" y="5008501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2946554" y="4922859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85" name="타원 184"/>
          <p:cNvSpPr/>
          <p:nvPr/>
        </p:nvSpPr>
        <p:spPr>
          <a:xfrm>
            <a:off x="3585468" y="4986674"/>
            <a:ext cx="62890" cy="87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3617878" y="4922859"/>
            <a:ext cx="813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187" name="TextBox 186"/>
          <p:cNvSpPr txBox="1"/>
          <p:nvPr/>
        </p:nvSpPr>
        <p:spPr>
          <a:xfrm>
            <a:off x="4386792" y="4941168"/>
            <a:ext cx="83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88" name="타원 187"/>
          <p:cNvSpPr/>
          <p:nvPr/>
        </p:nvSpPr>
        <p:spPr>
          <a:xfrm>
            <a:off x="4283968" y="4987445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1740024" y="5092452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7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90" name="TextBox 189"/>
          <p:cNvSpPr txBox="1"/>
          <p:nvPr/>
        </p:nvSpPr>
        <p:spPr>
          <a:xfrm>
            <a:off x="2101580" y="5320894"/>
            <a:ext cx="75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91" name="타원 190"/>
          <p:cNvSpPr/>
          <p:nvPr/>
        </p:nvSpPr>
        <p:spPr>
          <a:xfrm>
            <a:off x="2007784" y="538470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2915816" y="5417238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2946554" y="5331596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94" name="타원 193"/>
          <p:cNvSpPr/>
          <p:nvPr/>
        </p:nvSpPr>
        <p:spPr>
          <a:xfrm>
            <a:off x="3585468" y="5395411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/>
          <p:cNvSpPr txBox="1"/>
          <p:nvPr/>
        </p:nvSpPr>
        <p:spPr>
          <a:xfrm>
            <a:off x="3617879" y="5331596"/>
            <a:ext cx="674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4431365" y="5320894"/>
            <a:ext cx="83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97" name="타원 196"/>
          <p:cNvSpPr/>
          <p:nvPr/>
        </p:nvSpPr>
        <p:spPr>
          <a:xfrm>
            <a:off x="4283968" y="5396182"/>
            <a:ext cx="62890" cy="87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1740024" y="5524500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8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99" name="TextBox 198"/>
          <p:cNvSpPr txBox="1"/>
          <p:nvPr/>
        </p:nvSpPr>
        <p:spPr>
          <a:xfrm>
            <a:off x="2101580" y="5752942"/>
            <a:ext cx="75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200" name="타원 199"/>
          <p:cNvSpPr/>
          <p:nvPr/>
        </p:nvSpPr>
        <p:spPr>
          <a:xfrm>
            <a:off x="2007784" y="5816757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2915816" y="5849286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/>
          <p:cNvSpPr txBox="1"/>
          <p:nvPr/>
        </p:nvSpPr>
        <p:spPr>
          <a:xfrm>
            <a:off x="2946554" y="5763644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203" name="타원 202"/>
          <p:cNvSpPr/>
          <p:nvPr/>
        </p:nvSpPr>
        <p:spPr>
          <a:xfrm>
            <a:off x="3585468" y="582745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3635896" y="5763644"/>
            <a:ext cx="61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4426006" y="5763644"/>
            <a:ext cx="898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206" name="타원 205"/>
          <p:cNvSpPr/>
          <p:nvPr/>
        </p:nvSpPr>
        <p:spPr>
          <a:xfrm>
            <a:off x="4283968" y="5828230"/>
            <a:ext cx="62890" cy="87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>
            <a:off x="5110005" y="6237312"/>
            <a:ext cx="3980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4860032" y="6253092"/>
            <a:ext cx="240772" cy="215444"/>
            <a:chOff x="290448" y="1693374"/>
            <a:chExt cx="240772" cy="215444"/>
          </a:xfrm>
        </p:grpSpPr>
        <p:sp>
          <p:nvSpPr>
            <p:cNvPr id="209" name="타원 20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90448" y="169337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5420576" y="2739499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52" name="타원 151"/>
          <p:cNvSpPr/>
          <p:nvPr/>
        </p:nvSpPr>
        <p:spPr>
          <a:xfrm>
            <a:off x="5364088" y="2811507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5418561" y="3167167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54" name="타원 153"/>
          <p:cNvSpPr/>
          <p:nvPr/>
        </p:nvSpPr>
        <p:spPr>
          <a:xfrm>
            <a:off x="5362073" y="3239175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5418561" y="3582808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56" name="타원 155"/>
          <p:cNvSpPr/>
          <p:nvPr/>
        </p:nvSpPr>
        <p:spPr>
          <a:xfrm>
            <a:off x="5362073" y="3654816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5418561" y="4048061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58" name="타원 157"/>
          <p:cNvSpPr/>
          <p:nvPr/>
        </p:nvSpPr>
        <p:spPr>
          <a:xfrm>
            <a:off x="5362073" y="412006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5418561" y="4490811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60" name="타원 159"/>
          <p:cNvSpPr/>
          <p:nvPr/>
        </p:nvSpPr>
        <p:spPr>
          <a:xfrm>
            <a:off x="5362073" y="456281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5418561" y="4971075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62" name="타원 161"/>
          <p:cNvSpPr/>
          <p:nvPr/>
        </p:nvSpPr>
        <p:spPr>
          <a:xfrm>
            <a:off x="5362073" y="5043083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5418561" y="5397330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64" name="타원 163"/>
          <p:cNvSpPr/>
          <p:nvPr/>
        </p:nvSpPr>
        <p:spPr>
          <a:xfrm>
            <a:off x="5362073" y="5469338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5418561" y="5763644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66" name="타원 165"/>
          <p:cNvSpPr/>
          <p:nvPr/>
        </p:nvSpPr>
        <p:spPr>
          <a:xfrm>
            <a:off x="5362073" y="5835652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5592379" y="6237312"/>
            <a:ext cx="61237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뒤로가기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704152" y="2353702"/>
            <a:ext cx="1110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접수번호 </a:t>
            </a:r>
            <a:r>
              <a:rPr lang="en-US" altLang="ko-KR" sz="800" dirty="0" smtClean="0"/>
              <a:t>1</a:t>
            </a:r>
            <a:endParaRPr lang="en-US" altLang="ko-KR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957427" y="2355049"/>
            <a:ext cx="1110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회차</a:t>
            </a:r>
            <a:r>
              <a:rPr lang="ko-KR" altLang="en-US" sz="800" dirty="0" smtClean="0"/>
              <a:t> 면접번호 </a:t>
            </a:r>
            <a:r>
              <a:rPr lang="en-US" altLang="ko-KR" sz="800" dirty="0" smtClean="0"/>
              <a:t>1</a:t>
            </a:r>
            <a:endParaRPr lang="en-US" altLang="ko-KR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33576" y="249806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3576" y="19391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3576" y="221616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3576" y="276156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3576" y="301302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3576" y="326238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141" name="직사각형 140"/>
          <p:cNvSpPr/>
          <p:nvPr/>
        </p:nvSpPr>
        <p:spPr>
          <a:xfrm>
            <a:off x="90460" y="3503771"/>
            <a:ext cx="1501781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35496" y="350622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577" y="375460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grpSp>
        <p:nvGrpSpPr>
          <p:cNvPr id="220" name="그룹 219"/>
          <p:cNvGrpSpPr/>
          <p:nvPr/>
        </p:nvGrpSpPr>
        <p:grpSpPr>
          <a:xfrm>
            <a:off x="1676806" y="2761564"/>
            <a:ext cx="240772" cy="215444"/>
            <a:chOff x="290448" y="1693374"/>
            <a:chExt cx="240772" cy="215444"/>
          </a:xfrm>
        </p:grpSpPr>
        <p:sp>
          <p:nvSpPr>
            <p:cNvPr id="221" name="타원 22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90448" y="169337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0" name="직사각형 139"/>
          <p:cNvSpPr/>
          <p:nvPr/>
        </p:nvSpPr>
        <p:spPr>
          <a:xfrm>
            <a:off x="2709885" y="1916833"/>
            <a:ext cx="1006762" cy="1949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2763455" y="1904980"/>
            <a:ext cx="100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면접평가문</a:t>
            </a:r>
            <a:r>
              <a:rPr lang="ko-KR" altLang="en-US" sz="900" dirty="0"/>
              <a:t>항</a:t>
            </a:r>
          </a:p>
        </p:txBody>
      </p:sp>
      <p:sp>
        <p:nvSpPr>
          <p:cNvPr id="144" name="직사각형 143"/>
          <p:cNvSpPr/>
          <p:nvPr/>
        </p:nvSpPr>
        <p:spPr>
          <a:xfrm>
            <a:off x="1763688" y="1916832"/>
            <a:ext cx="946197" cy="19195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1803045" y="1902024"/>
            <a:ext cx="793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면접평가</a:t>
            </a:r>
            <a:endParaRPr lang="ko-KR" altLang="en-US" sz="900" dirty="0"/>
          </a:p>
        </p:txBody>
      </p:sp>
      <p:grpSp>
        <p:nvGrpSpPr>
          <p:cNvPr id="211" name="그룹 210"/>
          <p:cNvGrpSpPr/>
          <p:nvPr/>
        </p:nvGrpSpPr>
        <p:grpSpPr>
          <a:xfrm>
            <a:off x="3577528" y="1896385"/>
            <a:ext cx="240772" cy="215444"/>
            <a:chOff x="290448" y="1693374"/>
            <a:chExt cx="240772" cy="215444"/>
          </a:xfrm>
        </p:grpSpPr>
        <p:sp>
          <p:nvSpPr>
            <p:cNvPr id="212" name="타원 2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90448" y="169337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1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033383"/>
              </p:ext>
            </p:extLst>
          </p:nvPr>
        </p:nvGraphicFramePr>
        <p:xfrm>
          <a:off x="48344" y="44624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062033"/>
                <a:gridCol w="10620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SS-RC-04-02-05</a:t>
                      </a:r>
                      <a:endParaRPr lang="ko-KR" altLang="en-US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160610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학생조회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면접평가문항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면접평가문항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96008" y="1772816"/>
            <a:ext cx="4752528" cy="468052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941328"/>
              </p:ext>
            </p:extLst>
          </p:nvPr>
        </p:nvGraphicFramePr>
        <p:xfrm>
          <a:off x="6492552" y="44625"/>
          <a:ext cx="2615952" cy="321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339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33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면접평가문항 탭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평가문항 문제 및 체크된 보기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6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체크한 보기를 수정할 수 있는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면접대상자 리스트 화면으로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12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0676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대상자의 면접 평가문항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83840" y="1772816"/>
            <a:ext cx="1512168" cy="468052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83840" y="1340768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704152" y="1455643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105" name="TextBox 104"/>
          <p:cNvSpPr txBox="1"/>
          <p:nvPr/>
        </p:nvSpPr>
        <p:spPr>
          <a:xfrm>
            <a:off x="2073916" y="1461526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106" name="TextBox 105"/>
          <p:cNvSpPr txBox="1"/>
          <p:nvPr/>
        </p:nvSpPr>
        <p:spPr>
          <a:xfrm>
            <a:off x="2476488" y="1456764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110" name="TextBox 109"/>
          <p:cNvSpPr txBox="1"/>
          <p:nvPr/>
        </p:nvSpPr>
        <p:spPr>
          <a:xfrm>
            <a:off x="2859672" y="1456764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111" name="TextBox 110"/>
          <p:cNvSpPr txBox="1"/>
          <p:nvPr/>
        </p:nvSpPr>
        <p:spPr>
          <a:xfrm>
            <a:off x="3299259" y="146117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112" name="TextBox 111"/>
          <p:cNvSpPr txBox="1"/>
          <p:nvPr/>
        </p:nvSpPr>
        <p:spPr>
          <a:xfrm>
            <a:off x="3664062" y="1465732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13" name="TextBox 112"/>
          <p:cNvSpPr txBox="1"/>
          <p:nvPr/>
        </p:nvSpPr>
        <p:spPr>
          <a:xfrm>
            <a:off x="4206785" y="1472175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542447" y="14704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942560" y="1465732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58982" y="147153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824521" y="1466849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75" name="직사각형 74"/>
          <p:cNvSpPr/>
          <p:nvPr/>
        </p:nvSpPr>
        <p:spPr>
          <a:xfrm>
            <a:off x="1596008" y="1772816"/>
            <a:ext cx="4752528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749155" y="2108785"/>
            <a:ext cx="446473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845981" y="2091427"/>
            <a:ext cx="1134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면접 평가문항 등록</a:t>
            </a:r>
            <a:endParaRPr lang="en-US" altLang="ko-KR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749155" y="2556810"/>
            <a:ext cx="1110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평</a:t>
            </a:r>
            <a:r>
              <a:rPr lang="ko-KR" altLang="en-US" sz="800" dirty="0"/>
              <a:t>가</a:t>
            </a:r>
            <a:r>
              <a:rPr lang="ko-KR" altLang="en-US" sz="800" dirty="0" smtClean="0"/>
              <a:t>문항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2083245" y="2780928"/>
            <a:ext cx="832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 smtClean="0"/>
              <a:t>매우좋음</a:t>
            </a:r>
            <a:endParaRPr lang="en-US" altLang="ko-KR" sz="800" dirty="0"/>
          </a:p>
        </p:txBody>
      </p:sp>
      <p:sp>
        <p:nvSpPr>
          <p:cNvPr id="82" name="타원 81"/>
          <p:cNvSpPr/>
          <p:nvPr/>
        </p:nvSpPr>
        <p:spPr>
          <a:xfrm>
            <a:off x="2016915" y="2849067"/>
            <a:ext cx="62890" cy="87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924947" y="2881596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987824" y="2817781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 smtClean="0"/>
              <a:t>좋음</a:t>
            </a:r>
            <a:endParaRPr lang="en-US" altLang="ko-KR" sz="800" dirty="0"/>
          </a:p>
        </p:txBody>
      </p:sp>
      <p:sp>
        <p:nvSpPr>
          <p:cNvPr id="85" name="타원 84"/>
          <p:cNvSpPr/>
          <p:nvPr/>
        </p:nvSpPr>
        <p:spPr>
          <a:xfrm>
            <a:off x="3594599" y="285976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627009" y="2795954"/>
            <a:ext cx="120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보통</a:t>
            </a:r>
            <a:endParaRPr lang="en-US" altLang="ko-KR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4355976" y="2785252"/>
            <a:ext cx="868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약간 불량</a:t>
            </a:r>
            <a:endParaRPr lang="en-US" altLang="ko-KR" sz="800" dirty="0"/>
          </a:p>
        </p:txBody>
      </p:sp>
      <p:sp>
        <p:nvSpPr>
          <p:cNvPr id="88" name="타원 87"/>
          <p:cNvSpPr/>
          <p:nvPr/>
        </p:nvSpPr>
        <p:spPr>
          <a:xfrm>
            <a:off x="4293099" y="2860540"/>
            <a:ext cx="48029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740024" y="2955523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101580" y="3183965"/>
            <a:ext cx="75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92" name="타원 91"/>
          <p:cNvSpPr/>
          <p:nvPr/>
        </p:nvSpPr>
        <p:spPr>
          <a:xfrm>
            <a:off x="2007784" y="3247780"/>
            <a:ext cx="62890" cy="87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2915816" y="328030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946554" y="3216494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95" name="타원 94"/>
          <p:cNvSpPr/>
          <p:nvPr/>
        </p:nvSpPr>
        <p:spPr>
          <a:xfrm>
            <a:off x="3585468" y="3258482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3617878" y="3194667"/>
            <a:ext cx="120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4386792" y="3195438"/>
            <a:ext cx="83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98" name="타원 97"/>
          <p:cNvSpPr/>
          <p:nvPr/>
        </p:nvSpPr>
        <p:spPr>
          <a:xfrm>
            <a:off x="4283968" y="3259253"/>
            <a:ext cx="48029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741012" y="3387571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2102568" y="3616013"/>
            <a:ext cx="757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01" name="타원 100"/>
          <p:cNvSpPr/>
          <p:nvPr/>
        </p:nvSpPr>
        <p:spPr>
          <a:xfrm>
            <a:off x="2008772" y="3679828"/>
            <a:ext cx="62890" cy="87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2916804" y="3712357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2947542" y="3648542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08" name="타원 107"/>
          <p:cNvSpPr/>
          <p:nvPr/>
        </p:nvSpPr>
        <p:spPr>
          <a:xfrm>
            <a:off x="3586456" y="3690530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3618866" y="3626715"/>
            <a:ext cx="9235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87780" y="3627486"/>
            <a:ext cx="837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19" name="타원 118"/>
          <p:cNvSpPr/>
          <p:nvPr/>
        </p:nvSpPr>
        <p:spPr>
          <a:xfrm>
            <a:off x="4284956" y="3691301"/>
            <a:ext cx="48029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1740024" y="3819619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101580" y="4048061"/>
            <a:ext cx="75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22" name="타원 121"/>
          <p:cNvSpPr/>
          <p:nvPr/>
        </p:nvSpPr>
        <p:spPr>
          <a:xfrm>
            <a:off x="2007784" y="4111876"/>
            <a:ext cx="62890" cy="87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2915816" y="4144405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2946554" y="4080590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25" name="타원 124"/>
          <p:cNvSpPr/>
          <p:nvPr/>
        </p:nvSpPr>
        <p:spPr>
          <a:xfrm>
            <a:off x="3585468" y="4122578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3617878" y="4058763"/>
            <a:ext cx="1209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86792" y="4059534"/>
            <a:ext cx="83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28" name="타원 127"/>
          <p:cNvSpPr/>
          <p:nvPr/>
        </p:nvSpPr>
        <p:spPr>
          <a:xfrm>
            <a:off x="4283968" y="4123349"/>
            <a:ext cx="48029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1741012" y="4251667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102568" y="4480109"/>
            <a:ext cx="8132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31" name="타원 130"/>
          <p:cNvSpPr/>
          <p:nvPr/>
        </p:nvSpPr>
        <p:spPr>
          <a:xfrm>
            <a:off x="2008772" y="4543924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2916804" y="4576453"/>
            <a:ext cx="62890" cy="87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947542" y="4512638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34" name="타원 133"/>
          <p:cNvSpPr/>
          <p:nvPr/>
        </p:nvSpPr>
        <p:spPr>
          <a:xfrm>
            <a:off x="3586456" y="4554626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3618866" y="4490811"/>
            <a:ext cx="9235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387780" y="4491582"/>
            <a:ext cx="837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37" name="타원 136"/>
          <p:cNvSpPr/>
          <p:nvPr/>
        </p:nvSpPr>
        <p:spPr>
          <a:xfrm>
            <a:off x="4284956" y="4555397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1740024" y="4683715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6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39" name="TextBox 138"/>
          <p:cNvSpPr txBox="1"/>
          <p:nvPr/>
        </p:nvSpPr>
        <p:spPr>
          <a:xfrm>
            <a:off x="2101580" y="4912157"/>
            <a:ext cx="814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82" name="타원 181"/>
          <p:cNvSpPr/>
          <p:nvPr/>
        </p:nvSpPr>
        <p:spPr>
          <a:xfrm>
            <a:off x="2007784" y="4975972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915816" y="5008501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2946554" y="4922859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85" name="타원 184"/>
          <p:cNvSpPr/>
          <p:nvPr/>
        </p:nvSpPr>
        <p:spPr>
          <a:xfrm>
            <a:off x="3585468" y="4986674"/>
            <a:ext cx="62890" cy="87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3617878" y="4922859"/>
            <a:ext cx="813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187" name="TextBox 186"/>
          <p:cNvSpPr txBox="1"/>
          <p:nvPr/>
        </p:nvSpPr>
        <p:spPr>
          <a:xfrm>
            <a:off x="4386792" y="4941168"/>
            <a:ext cx="83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88" name="타원 187"/>
          <p:cNvSpPr/>
          <p:nvPr/>
        </p:nvSpPr>
        <p:spPr>
          <a:xfrm>
            <a:off x="4283968" y="4987445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1740024" y="5092452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7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90" name="TextBox 189"/>
          <p:cNvSpPr txBox="1"/>
          <p:nvPr/>
        </p:nvSpPr>
        <p:spPr>
          <a:xfrm>
            <a:off x="2101580" y="5320894"/>
            <a:ext cx="75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191" name="타원 190"/>
          <p:cNvSpPr/>
          <p:nvPr/>
        </p:nvSpPr>
        <p:spPr>
          <a:xfrm>
            <a:off x="2007784" y="538470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2915816" y="5417238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2946554" y="5331596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194" name="타원 193"/>
          <p:cNvSpPr/>
          <p:nvPr/>
        </p:nvSpPr>
        <p:spPr>
          <a:xfrm>
            <a:off x="3585468" y="5395411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/>
          <p:cNvSpPr txBox="1"/>
          <p:nvPr/>
        </p:nvSpPr>
        <p:spPr>
          <a:xfrm>
            <a:off x="3617879" y="5331596"/>
            <a:ext cx="674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4431365" y="5320894"/>
            <a:ext cx="83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197" name="타원 196"/>
          <p:cNvSpPr/>
          <p:nvPr/>
        </p:nvSpPr>
        <p:spPr>
          <a:xfrm>
            <a:off x="4283968" y="5396182"/>
            <a:ext cx="62890" cy="87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1740024" y="5524500"/>
            <a:ext cx="166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평가문항 </a:t>
            </a:r>
            <a:r>
              <a:rPr lang="en-US" altLang="ko-KR" sz="800" dirty="0" smtClean="0"/>
              <a:t>8</a:t>
            </a:r>
            <a:r>
              <a:rPr lang="ko-KR" altLang="en-US" sz="800" dirty="0" smtClean="0"/>
              <a:t>번</a:t>
            </a:r>
            <a:endParaRPr lang="en-US" altLang="ko-KR" sz="800" dirty="0"/>
          </a:p>
        </p:txBody>
      </p:sp>
      <p:sp>
        <p:nvSpPr>
          <p:cNvPr id="199" name="TextBox 198"/>
          <p:cNvSpPr txBox="1"/>
          <p:nvPr/>
        </p:nvSpPr>
        <p:spPr>
          <a:xfrm>
            <a:off x="2101580" y="5752942"/>
            <a:ext cx="75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err="1"/>
              <a:t>매우좋음</a:t>
            </a:r>
            <a:endParaRPr lang="en-US" altLang="ko-KR" sz="800" dirty="0"/>
          </a:p>
        </p:txBody>
      </p:sp>
      <p:sp>
        <p:nvSpPr>
          <p:cNvPr id="200" name="타원 199"/>
          <p:cNvSpPr/>
          <p:nvPr/>
        </p:nvSpPr>
        <p:spPr>
          <a:xfrm>
            <a:off x="2007784" y="5816757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2915816" y="5849286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/>
          <p:cNvSpPr txBox="1"/>
          <p:nvPr/>
        </p:nvSpPr>
        <p:spPr>
          <a:xfrm>
            <a:off x="2946554" y="5763644"/>
            <a:ext cx="85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</a:t>
            </a:r>
            <a:r>
              <a:rPr lang="ko-KR" altLang="en-US" sz="800" dirty="0"/>
              <a:t> 좋음</a:t>
            </a:r>
            <a:endParaRPr lang="en-US" altLang="ko-KR" sz="800" dirty="0"/>
          </a:p>
        </p:txBody>
      </p:sp>
      <p:sp>
        <p:nvSpPr>
          <p:cNvPr id="203" name="타원 202"/>
          <p:cNvSpPr/>
          <p:nvPr/>
        </p:nvSpPr>
        <p:spPr>
          <a:xfrm>
            <a:off x="3585468" y="582745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3635896" y="5763644"/>
            <a:ext cx="61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</a:t>
            </a:r>
            <a:r>
              <a:rPr lang="ko-KR" altLang="en-US" sz="800" dirty="0"/>
              <a:t> 보통</a:t>
            </a:r>
            <a:endParaRPr lang="en-US" altLang="ko-KR" sz="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4426006" y="5763644"/>
            <a:ext cx="898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약간 불량</a:t>
            </a:r>
            <a:endParaRPr lang="en-US" altLang="ko-KR" sz="800" dirty="0"/>
          </a:p>
        </p:txBody>
      </p:sp>
      <p:sp>
        <p:nvSpPr>
          <p:cNvPr id="206" name="타원 205"/>
          <p:cNvSpPr/>
          <p:nvPr/>
        </p:nvSpPr>
        <p:spPr>
          <a:xfrm>
            <a:off x="4283968" y="5828230"/>
            <a:ext cx="62890" cy="87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>
            <a:off x="5110005" y="6237312"/>
            <a:ext cx="3980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4860032" y="6253092"/>
            <a:ext cx="240772" cy="215444"/>
            <a:chOff x="290448" y="1693374"/>
            <a:chExt cx="240772" cy="215444"/>
          </a:xfrm>
        </p:grpSpPr>
        <p:sp>
          <p:nvSpPr>
            <p:cNvPr id="209" name="타원 20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90448" y="169337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5420576" y="2739499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52" name="타원 151"/>
          <p:cNvSpPr/>
          <p:nvPr/>
        </p:nvSpPr>
        <p:spPr>
          <a:xfrm>
            <a:off x="5364088" y="2811507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5418561" y="3167167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54" name="타원 153"/>
          <p:cNvSpPr/>
          <p:nvPr/>
        </p:nvSpPr>
        <p:spPr>
          <a:xfrm>
            <a:off x="5362073" y="3239175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5418561" y="3582808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56" name="타원 155"/>
          <p:cNvSpPr/>
          <p:nvPr/>
        </p:nvSpPr>
        <p:spPr>
          <a:xfrm>
            <a:off x="5362073" y="3654816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5418561" y="4048061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58" name="타원 157"/>
          <p:cNvSpPr/>
          <p:nvPr/>
        </p:nvSpPr>
        <p:spPr>
          <a:xfrm>
            <a:off x="5362073" y="412006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5418561" y="4490811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60" name="타원 159"/>
          <p:cNvSpPr/>
          <p:nvPr/>
        </p:nvSpPr>
        <p:spPr>
          <a:xfrm>
            <a:off x="5362073" y="4562819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5418561" y="4971075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62" name="타원 161"/>
          <p:cNvSpPr/>
          <p:nvPr/>
        </p:nvSpPr>
        <p:spPr>
          <a:xfrm>
            <a:off x="5362073" y="5043083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5418561" y="5397330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64" name="타원 163"/>
          <p:cNvSpPr/>
          <p:nvPr/>
        </p:nvSpPr>
        <p:spPr>
          <a:xfrm>
            <a:off x="5362073" y="5469338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5418561" y="5763644"/>
            <a:ext cx="811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매우 불량</a:t>
            </a:r>
            <a:endParaRPr lang="en-US" altLang="ko-KR" sz="800" dirty="0"/>
          </a:p>
        </p:txBody>
      </p:sp>
      <p:sp>
        <p:nvSpPr>
          <p:cNvPr id="166" name="타원 165"/>
          <p:cNvSpPr/>
          <p:nvPr/>
        </p:nvSpPr>
        <p:spPr>
          <a:xfrm>
            <a:off x="5362073" y="5835652"/>
            <a:ext cx="62890" cy="87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5592379" y="6237312"/>
            <a:ext cx="61237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뒤로가기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704152" y="2353702"/>
            <a:ext cx="1110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접수번호 </a:t>
            </a:r>
            <a:r>
              <a:rPr lang="en-US" altLang="ko-KR" sz="800" dirty="0" smtClean="0"/>
              <a:t>1</a:t>
            </a:r>
            <a:endParaRPr lang="en-US" altLang="ko-KR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957427" y="2355049"/>
            <a:ext cx="1110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회차</a:t>
            </a:r>
            <a:r>
              <a:rPr lang="ko-KR" altLang="en-US" sz="800" dirty="0" smtClean="0"/>
              <a:t> 면접번호 </a:t>
            </a:r>
            <a:r>
              <a:rPr lang="en-US" altLang="ko-KR" sz="800" dirty="0" smtClean="0"/>
              <a:t>1</a:t>
            </a:r>
            <a:endParaRPr lang="en-US" altLang="ko-KR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33576" y="249806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3576" y="19391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3576" y="221616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3576" y="276156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3576" y="301302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3576" y="326238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141" name="직사각형 140"/>
          <p:cNvSpPr/>
          <p:nvPr/>
        </p:nvSpPr>
        <p:spPr>
          <a:xfrm>
            <a:off x="90460" y="3503771"/>
            <a:ext cx="1501781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33576" y="350622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577" y="375460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grpSp>
        <p:nvGrpSpPr>
          <p:cNvPr id="220" name="그룹 219"/>
          <p:cNvGrpSpPr/>
          <p:nvPr/>
        </p:nvGrpSpPr>
        <p:grpSpPr>
          <a:xfrm>
            <a:off x="1676806" y="2761564"/>
            <a:ext cx="240772" cy="215444"/>
            <a:chOff x="290448" y="1693374"/>
            <a:chExt cx="240772" cy="215444"/>
          </a:xfrm>
        </p:grpSpPr>
        <p:sp>
          <p:nvSpPr>
            <p:cNvPr id="221" name="타원 22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90448" y="169337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9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53261" y="4083208"/>
            <a:ext cx="1494403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18891"/>
              </p:ext>
            </p:extLst>
          </p:nvPr>
        </p:nvGraphicFramePr>
        <p:xfrm>
          <a:off x="9247" y="27464"/>
          <a:ext cx="6372198" cy="973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520670"/>
                <a:gridCol w="603396"/>
                <a:gridCol w="1062033"/>
              </a:tblGrid>
              <a:tr h="392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pc="-3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SS-RC-05-00-01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160610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지원자 리스트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794562"/>
              </p:ext>
            </p:extLst>
          </p:nvPr>
        </p:nvGraphicFramePr>
        <p:xfrm>
          <a:off x="6443663" y="3117"/>
          <a:ext cx="26159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메인화면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홈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년도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몇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리스트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중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합격자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예비 합격자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페이징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현재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다음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버튼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일괄 합격 여부 및 취소 상태를 저장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년도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회차별로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면접 합격자를 확인 및 합격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예비 등록을 할 수 있는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5" y="1988840"/>
            <a:ext cx="151216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면접평가 </a:t>
            </a:r>
            <a:r>
              <a:rPr lang="ko-KR" altLang="en-US" sz="900" dirty="0" err="1" smtClean="0"/>
              <a:t>메인화면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079194" y="5918873"/>
            <a:ext cx="259504" cy="230832"/>
          </a:xfrm>
          <a:prstGeom prst="rect">
            <a:avLst/>
          </a:prstGeom>
          <a:solidFill>
            <a:srgbClr val="EAEA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338403" y="5918873"/>
            <a:ext cx="240177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2097532" y="591887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856002"/>
              </p:ext>
            </p:extLst>
          </p:nvPr>
        </p:nvGraphicFramePr>
        <p:xfrm>
          <a:off x="1714548" y="3023780"/>
          <a:ext cx="4226729" cy="27786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29718"/>
                <a:gridCol w="915566"/>
                <a:gridCol w="864096"/>
                <a:gridCol w="576064"/>
                <a:gridCol w="648072"/>
                <a:gridCol w="793213"/>
              </a:tblGrid>
              <a:tr h="235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이름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전화번호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이메일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면접 점수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면접 합격</a:t>
                      </a:r>
                    </a:p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최종합격 여부</a:t>
                      </a:r>
                      <a:endParaRPr lang="ko-KR" altLang="en-US" sz="700" dirty="0"/>
                    </a:p>
                  </a:txBody>
                  <a:tcPr/>
                </a:tc>
              </a:tr>
              <a:tr h="20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</a:tr>
              <a:tr h="233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</a:tr>
              <a:tr h="207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</a:tr>
              <a:tr h="16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</a:tr>
              <a:tr h="197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</a:tr>
              <a:tr h="224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XXX-XXXX-XXXX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XXX@XXX.COM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O/X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5451300" y="5934639"/>
            <a:ext cx="438646" cy="21448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464427" y="5918293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저장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617286" y="2327801"/>
            <a:ext cx="240772" cy="215444"/>
            <a:chOff x="292829" y="1695755"/>
            <a:chExt cx="240772" cy="215444"/>
          </a:xfrm>
        </p:grpSpPr>
        <p:sp>
          <p:nvSpPr>
            <p:cNvPr id="103" name="타원 10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5149132" y="5952790"/>
            <a:ext cx="240772" cy="215444"/>
            <a:chOff x="292829" y="1695755"/>
            <a:chExt cx="240772" cy="215444"/>
          </a:xfrm>
        </p:grpSpPr>
        <p:sp>
          <p:nvSpPr>
            <p:cNvPr id="106" name="타원 10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1769319" y="5949860"/>
            <a:ext cx="240772" cy="215444"/>
            <a:chOff x="292829" y="1695755"/>
            <a:chExt cx="240772" cy="215444"/>
          </a:xfrm>
        </p:grpSpPr>
        <p:sp>
          <p:nvSpPr>
            <p:cNvPr id="109" name="타원 10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21378" y="4113366"/>
            <a:ext cx="240772" cy="215444"/>
            <a:chOff x="292829" y="1695755"/>
            <a:chExt cx="240772" cy="215444"/>
          </a:xfrm>
        </p:grpSpPr>
        <p:sp>
          <p:nvSpPr>
            <p:cNvPr id="90" name="타원 8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79" name="TextBox 78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80" name="TextBox 79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81" name="TextBox 80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82" name="TextBox 81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83" name="TextBox 82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101" name="직사각형 100"/>
          <p:cNvSpPr/>
          <p:nvPr/>
        </p:nvSpPr>
        <p:spPr>
          <a:xfrm>
            <a:off x="1547664" y="1988840"/>
            <a:ext cx="4752527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1643809" y="2870687"/>
            <a:ext cx="240772" cy="215444"/>
            <a:chOff x="292829" y="1695755"/>
            <a:chExt cx="240772" cy="215444"/>
          </a:xfrm>
        </p:grpSpPr>
        <p:sp>
          <p:nvSpPr>
            <p:cNvPr id="65" name="타원 6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16258"/>
              </p:ext>
            </p:extLst>
          </p:nvPr>
        </p:nvGraphicFramePr>
        <p:xfrm>
          <a:off x="1731502" y="2474447"/>
          <a:ext cx="4234791" cy="396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64118"/>
                <a:gridCol w="277067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년도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회차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XXXX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XX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41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53261" y="4083208"/>
            <a:ext cx="1494403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63218"/>
              </p:ext>
            </p:extLst>
          </p:nvPr>
        </p:nvGraphicFramePr>
        <p:xfrm>
          <a:off x="9247" y="27464"/>
          <a:ext cx="6372198" cy="973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520670"/>
                <a:gridCol w="603396"/>
                <a:gridCol w="1062033"/>
              </a:tblGrid>
              <a:tr h="392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pc="-3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SS-RC-05-00-02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160610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지원자 상세 정보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763061"/>
              </p:ext>
            </p:extLst>
          </p:nvPr>
        </p:nvGraphicFramePr>
        <p:xfrm>
          <a:off x="6443663" y="3117"/>
          <a:ext cx="26159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상세 정보 탭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상세 정보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합격 등록 및 취소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화면으로 돌아가기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지원자의 정보를 상세하게 볼 수 있게 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5" y="1988840"/>
            <a:ext cx="151216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면접평가 </a:t>
            </a:r>
            <a:r>
              <a:rPr lang="ko-KR" altLang="en-US" sz="900" dirty="0" err="1" smtClean="0"/>
              <a:t>메인화면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543851" y="2985195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323108" y="5960105"/>
            <a:ext cx="655656" cy="230832"/>
            <a:chOff x="5451298" y="5918293"/>
            <a:chExt cx="438648" cy="230832"/>
          </a:xfrm>
        </p:grpSpPr>
        <p:sp>
          <p:nvSpPr>
            <p:cNvPr id="62" name="직사각형 61"/>
            <p:cNvSpPr/>
            <p:nvPr/>
          </p:nvSpPr>
          <p:spPr>
            <a:xfrm>
              <a:off x="5451300" y="5934639"/>
              <a:ext cx="438646" cy="21448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51298" y="5918293"/>
              <a:ext cx="4386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1"/>
                  </a:solidFill>
                </a:rPr>
                <a:t>뒤로가기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535422" y="2523683"/>
            <a:ext cx="240772" cy="215444"/>
            <a:chOff x="292829" y="1695755"/>
            <a:chExt cx="240772" cy="215444"/>
          </a:xfrm>
        </p:grpSpPr>
        <p:sp>
          <p:nvSpPr>
            <p:cNvPr id="90" name="타원 8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79" name="TextBox 78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80" name="TextBox 79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81" name="TextBox 80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82" name="TextBox 81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83" name="TextBox 82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101" name="직사각형 100"/>
          <p:cNvSpPr/>
          <p:nvPr/>
        </p:nvSpPr>
        <p:spPr>
          <a:xfrm>
            <a:off x="1547664" y="1988840"/>
            <a:ext cx="4752527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918511"/>
              </p:ext>
            </p:extLst>
          </p:nvPr>
        </p:nvGraphicFramePr>
        <p:xfrm>
          <a:off x="1724428" y="2715299"/>
          <a:ext cx="4234792" cy="198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8250"/>
                <a:gridCol w="936104"/>
                <a:gridCol w="820126"/>
                <a:gridCol w="935156"/>
                <a:gridCol w="93515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기초정보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과정 인지도 설문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선수 지식 평가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사전 인성 평가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면접 평가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741574" y="5960105"/>
            <a:ext cx="438646" cy="230832"/>
            <a:chOff x="4868308" y="5927413"/>
            <a:chExt cx="438646" cy="230832"/>
          </a:xfrm>
        </p:grpSpPr>
        <p:sp>
          <p:nvSpPr>
            <p:cNvPr id="61" name="직사각형 60"/>
            <p:cNvSpPr/>
            <p:nvPr/>
          </p:nvSpPr>
          <p:spPr>
            <a:xfrm>
              <a:off x="4868308" y="5943759"/>
              <a:ext cx="438646" cy="21448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81435" y="5927413"/>
              <a:ext cx="4242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</a:rPr>
                <a:t>합격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735074" y="3092917"/>
            <a:ext cx="4231219" cy="2628473"/>
            <a:chOff x="1735074" y="3092917"/>
            <a:chExt cx="4231219" cy="2628473"/>
          </a:xfrm>
        </p:grpSpPr>
        <p:sp>
          <p:nvSpPr>
            <p:cNvPr id="5" name="직사각형 4"/>
            <p:cNvSpPr/>
            <p:nvPr/>
          </p:nvSpPr>
          <p:spPr>
            <a:xfrm>
              <a:off x="1735074" y="3092917"/>
              <a:ext cx="4231219" cy="2628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2672387" y="3425311"/>
              <a:ext cx="1529422" cy="233478"/>
              <a:chOff x="2782982" y="3191847"/>
              <a:chExt cx="1529422" cy="233478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782982" y="3191847"/>
                <a:ext cx="701330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접수번호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3484312" y="3197713"/>
                <a:ext cx="828092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4202130" y="3428251"/>
              <a:ext cx="1529422" cy="230538"/>
              <a:chOff x="2782982" y="3197713"/>
              <a:chExt cx="1529422" cy="230538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782982" y="3200639"/>
                <a:ext cx="701330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이름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3484312" y="3197713"/>
                <a:ext cx="828092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2672708" y="4040235"/>
              <a:ext cx="1713049" cy="228071"/>
              <a:chOff x="2782982" y="3200180"/>
              <a:chExt cx="1535856" cy="228071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2782982" y="3200639"/>
                <a:ext cx="763080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주민등록번호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546062" y="3200180"/>
                <a:ext cx="772776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4201809" y="3655863"/>
              <a:ext cx="1529422" cy="233478"/>
              <a:chOff x="2782982" y="3200639"/>
              <a:chExt cx="1529422" cy="233478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782982" y="3200639"/>
                <a:ext cx="701330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비밀번호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3484312" y="3206505"/>
                <a:ext cx="828092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2674227" y="3655863"/>
              <a:ext cx="1527903" cy="233464"/>
              <a:chOff x="2782982" y="3191847"/>
              <a:chExt cx="1527903" cy="233464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2782982" y="3191847"/>
                <a:ext cx="701330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아이디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3482793" y="3197699"/>
                <a:ext cx="828092" cy="227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7" name="그룹 136"/>
          <p:cNvGrpSpPr/>
          <p:nvPr/>
        </p:nvGrpSpPr>
        <p:grpSpPr>
          <a:xfrm>
            <a:off x="4486513" y="5887264"/>
            <a:ext cx="240772" cy="215444"/>
            <a:chOff x="292829" y="1695755"/>
            <a:chExt cx="240772" cy="215444"/>
          </a:xfrm>
        </p:grpSpPr>
        <p:sp>
          <p:nvSpPr>
            <p:cNvPr id="138" name="타원 13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5131459" y="5852383"/>
            <a:ext cx="240772" cy="215444"/>
            <a:chOff x="292829" y="1695755"/>
            <a:chExt cx="240772" cy="215444"/>
          </a:xfrm>
        </p:grpSpPr>
        <p:sp>
          <p:nvSpPr>
            <p:cNvPr id="141" name="타원 14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805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53261" y="4083208"/>
            <a:ext cx="1494403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83436"/>
              </p:ext>
            </p:extLst>
          </p:nvPr>
        </p:nvGraphicFramePr>
        <p:xfrm>
          <a:off x="9247" y="27464"/>
          <a:ext cx="6372198" cy="973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520670"/>
                <a:gridCol w="603396"/>
                <a:gridCol w="1062033"/>
              </a:tblGrid>
              <a:tr h="392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pc="-3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SS-RC-05-00-03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160610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지원자 설문 상세 정보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29395"/>
              </p:ext>
            </p:extLst>
          </p:nvPr>
        </p:nvGraphicFramePr>
        <p:xfrm>
          <a:off x="6443663" y="3117"/>
          <a:ext cx="2615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설문 정보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총평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지원자의 정보를 상세하게 볼 수 있게 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5" y="1988840"/>
            <a:ext cx="151216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면접평가 </a:t>
            </a:r>
            <a:r>
              <a:rPr lang="ko-KR" altLang="en-US" sz="900" dirty="0" err="1" smtClean="0"/>
              <a:t>메인화면</a:t>
            </a:r>
            <a:endParaRPr lang="ko-KR" altLang="en-US" sz="900" dirty="0"/>
          </a:p>
        </p:txBody>
      </p:sp>
      <p:grpSp>
        <p:nvGrpSpPr>
          <p:cNvPr id="2" name="그룹 1"/>
          <p:cNvGrpSpPr/>
          <p:nvPr/>
        </p:nvGrpSpPr>
        <p:grpSpPr>
          <a:xfrm>
            <a:off x="5323108" y="5960105"/>
            <a:ext cx="655656" cy="230832"/>
            <a:chOff x="5451298" y="5918293"/>
            <a:chExt cx="438648" cy="230832"/>
          </a:xfrm>
        </p:grpSpPr>
        <p:sp>
          <p:nvSpPr>
            <p:cNvPr id="62" name="직사각형 61"/>
            <p:cNvSpPr/>
            <p:nvPr/>
          </p:nvSpPr>
          <p:spPr>
            <a:xfrm>
              <a:off x="5451300" y="5934639"/>
              <a:ext cx="438646" cy="21448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51298" y="5918293"/>
              <a:ext cx="4386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1"/>
                  </a:solidFill>
                </a:rPr>
                <a:t>뒤로가기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542450" y="2893534"/>
            <a:ext cx="240772" cy="215444"/>
            <a:chOff x="292829" y="1695755"/>
            <a:chExt cx="240772" cy="215444"/>
          </a:xfrm>
        </p:grpSpPr>
        <p:sp>
          <p:nvSpPr>
            <p:cNvPr id="90" name="타원 8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79" name="TextBox 78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80" name="TextBox 79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81" name="TextBox 80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82" name="TextBox 81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83" name="TextBox 82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101" name="직사각형 100"/>
          <p:cNvSpPr/>
          <p:nvPr/>
        </p:nvSpPr>
        <p:spPr>
          <a:xfrm>
            <a:off x="1547664" y="1988840"/>
            <a:ext cx="4752527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862964"/>
              </p:ext>
            </p:extLst>
          </p:nvPr>
        </p:nvGraphicFramePr>
        <p:xfrm>
          <a:off x="1724428" y="2715299"/>
          <a:ext cx="4234792" cy="198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8250"/>
                <a:gridCol w="936104"/>
                <a:gridCol w="820126"/>
                <a:gridCol w="935156"/>
                <a:gridCol w="93515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기초정보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과정 인지도 설문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선수 지식 평가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사전 인성 평가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면접 평가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741574" y="5960105"/>
            <a:ext cx="438646" cy="230832"/>
            <a:chOff x="4868308" y="5927413"/>
            <a:chExt cx="438646" cy="230832"/>
          </a:xfrm>
        </p:grpSpPr>
        <p:sp>
          <p:nvSpPr>
            <p:cNvPr id="61" name="직사각형 60"/>
            <p:cNvSpPr/>
            <p:nvPr/>
          </p:nvSpPr>
          <p:spPr>
            <a:xfrm>
              <a:off x="4868308" y="5943759"/>
              <a:ext cx="438646" cy="21448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81435" y="5927413"/>
              <a:ext cx="4242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</a:rPr>
                <a:t>합격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765823"/>
              </p:ext>
            </p:extLst>
          </p:nvPr>
        </p:nvGraphicFramePr>
        <p:xfrm>
          <a:off x="1711161" y="3189927"/>
          <a:ext cx="4255132" cy="4931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0599"/>
                <a:gridCol w="936104"/>
                <a:gridCol w="1080120"/>
                <a:gridCol w="1538309"/>
              </a:tblGrid>
              <a:tr h="2465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접수 번호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지원자 명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담당자 명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/>
                </a:tc>
              </a:tr>
              <a:tr h="24659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42102" y="392144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총평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742102" y="4224156"/>
            <a:ext cx="4224191" cy="122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" name="그룹 99"/>
          <p:cNvGrpSpPr/>
          <p:nvPr/>
        </p:nvGrpSpPr>
        <p:grpSpPr>
          <a:xfrm>
            <a:off x="1557974" y="3921447"/>
            <a:ext cx="240772" cy="215444"/>
            <a:chOff x="292829" y="1695755"/>
            <a:chExt cx="240772" cy="215444"/>
          </a:xfrm>
        </p:grpSpPr>
        <p:sp>
          <p:nvSpPr>
            <p:cNvPr id="102" name="타원 10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85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직사각형 144"/>
          <p:cNvSpPr/>
          <p:nvPr/>
        </p:nvSpPr>
        <p:spPr>
          <a:xfrm>
            <a:off x="35496" y="2221952"/>
            <a:ext cx="1536165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180120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313893"/>
                <a:gridCol w="81017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페이지 및 좌측 메뉴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47664" y="1988840"/>
            <a:ext cx="4752528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8923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좌측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스케줄 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서류전형관리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전형 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관리 좌측 메뉴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화면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 전형에 대한 통계를 한눈에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확인할수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메임 페이지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원형 통계와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막대 통계들이 있음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12168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/>
          <p:cNvGrpSpPr/>
          <p:nvPr/>
        </p:nvGrpSpPr>
        <p:grpSpPr>
          <a:xfrm>
            <a:off x="108938" y="2246674"/>
            <a:ext cx="240772" cy="215444"/>
            <a:chOff x="292829" y="1695755"/>
            <a:chExt cx="240772" cy="215444"/>
          </a:xfrm>
        </p:grpSpPr>
        <p:sp>
          <p:nvSpPr>
            <p:cNvPr id="96" name="타원 9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103365" y="2510958"/>
            <a:ext cx="240772" cy="215444"/>
            <a:chOff x="292829" y="1695755"/>
            <a:chExt cx="240772" cy="215444"/>
          </a:xfrm>
        </p:grpSpPr>
        <p:sp>
          <p:nvSpPr>
            <p:cNvPr id="99" name="타원 9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108939" y="2801437"/>
            <a:ext cx="240772" cy="234654"/>
            <a:chOff x="292829" y="1695755"/>
            <a:chExt cx="240772" cy="215444"/>
          </a:xfrm>
        </p:grpSpPr>
        <p:sp>
          <p:nvSpPr>
            <p:cNvPr id="102" name="타원 10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05672" y="3059455"/>
            <a:ext cx="240772" cy="215444"/>
            <a:chOff x="292829" y="1695755"/>
            <a:chExt cx="240772" cy="197807"/>
          </a:xfrm>
        </p:grpSpPr>
        <p:sp>
          <p:nvSpPr>
            <p:cNvPr id="37" name="타원 3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03312" y="3314230"/>
            <a:ext cx="240772" cy="215444"/>
            <a:chOff x="292829" y="1695755"/>
            <a:chExt cx="240772" cy="197807"/>
          </a:xfrm>
        </p:grpSpPr>
        <p:sp>
          <p:nvSpPr>
            <p:cNvPr id="41" name="타원 4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03312" y="3579196"/>
            <a:ext cx="240772" cy="215444"/>
            <a:chOff x="292829" y="1695755"/>
            <a:chExt cx="240772" cy="217588"/>
          </a:xfrm>
        </p:grpSpPr>
        <p:sp>
          <p:nvSpPr>
            <p:cNvPr id="44" name="타원 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03312" y="3815416"/>
            <a:ext cx="240772" cy="215444"/>
            <a:chOff x="292829" y="1695755"/>
            <a:chExt cx="240772" cy="217588"/>
          </a:xfrm>
        </p:grpSpPr>
        <p:sp>
          <p:nvSpPr>
            <p:cNvPr id="47" name="타원 4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95692" y="4077072"/>
            <a:ext cx="240772" cy="215444"/>
            <a:chOff x="285209" y="1695755"/>
            <a:chExt cx="240772" cy="217588"/>
          </a:xfrm>
        </p:grpSpPr>
        <p:sp>
          <p:nvSpPr>
            <p:cNvPr id="51" name="타원 5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520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547664" y="2238357"/>
            <a:ext cx="296876" cy="215444"/>
            <a:chOff x="267981" y="1695755"/>
            <a:chExt cx="296876" cy="217588"/>
          </a:xfrm>
        </p:grpSpPr>
        <p:sp>
          <p:nvSpPr>
            <p:cNvPr id="54" name="타원 5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7981" y="1695755"/>
              <a:ext cx="296876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" name="타원 5"/>
          <p:cNvSpPr/>
          <p:nvPr/>
        </p:nvSpPr>
        <p:spPr>
          <a:xfrm>
            <a:off x="1968720" y="2492896"/>
            <a:ext cx="800219" cy="8002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2979693" y="2478128"/>
            <a:ext cx="800219" cy="8002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4059813" y="2484765"/>
            <a:ext cx="800219" cy="8002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076056" y="2478127"/>
            <a:ext cx="800219" cy="8002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192288" y="3677608"/>
            <a:ext cx="1443608" cy="1047536"/>
            <a:chOff x="2195736" y="3965640"/>
            <a:chExt cx="1443608" cy="1047536"/>
          </a:xfrm>
        </p:grpSpPr>
        <p:sp>
          <p:nvSpPr>
            <p:cNvPr id="7" name="직사각형 6"/>
            <p:cNvSpPr/>
            <p:nvPr/>
          </p:nvSpPr>
          <p:spPr>
            <a:xfrm>
              <a:off x="2195736" y="4005144"/>
              <a:ext cx="72008" cy="1008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348136" y="4211170"/>
              <a:ext cx="72008" cy="8019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500536" y="4103448"/>
              <a:ext cx="72008" cy="9097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652936" y="4005064"/>
              <a:ext cx="72008" cy="1008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805336" y="4070980"/>
              <a:ext cx="72008" cy="9421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957736" y="4211170"/>
              <a:ext cx="72008" cy="8019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110136" y="4542038"/>
              <a:ext cx="72008" cy="4710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262536" y="4211170"/>
              <a:ext cx="72008" cy="8019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414936" y="4347978"/>
              <a:ext cx="72008" cy="6651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567336" y="3965640"/>
              <a:ext cx="72008" cy="10475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208512" y="3717112"/>
            <a:ext cx="1443608" cy="1008032"/>
            <a:chOff x="2195736" y="4005144"/>
            <a:chExt cx="1443608" cy="1008032"/>
          </a:xfrm>
        </p:grpSpPr>
        <p:sp>
          <p:nvSpPr>
            <p:cNvPr id="76" name="직사각형 75"/>
            <p:cNvSpPr/>
            <p:nvPr/>
          </p:nvSpPr>
          <p:spPr>
            <a:xfrm>
              <a:off x="2195736" y="4869160"/>
              <a:ext cx="72008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348136" y="4777566"/>
              <a:ext cx="72008" cy="23552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500536" y="4680536"/>
              <a:ext cx="72008" cy="3326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652936" y="4596368"/>
              <a:ext cx="72008" cy="4167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805336" y="4509160"/>
              <a:ext cx="72008" cy="5039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957736" y="4388716"/>
              <a:ext cx="72008" cy="6243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110136" y="4318892"/>
              <a:ext cx="72008" cy="6942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262536" y="4293176"/>
              <a:ext cx="72008" cy="7199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414936" y="4211170"/>
              <a:ext cx="72008" cy="8019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567336" y="4005144"/>
              <a:ext cx="72008" cy="1008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851229" y="2242964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기수별모집현황</a:t>
            </a:r>
            <a:endParaRPr lang="en-US" altLang="ko-KR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771800" y="2246864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기수별과정인지도</a:t>
            </a:r>
            <a:endParaRPr lang="en-US" altLang="ko-KR" sz="9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905924" y="212356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기수별선행학습정도</a:t>
            </a:r>
            <a:endParaRPr lang="en-US" altLang="ko-KR" sz="900" dirty="0" smtClean="0"/>
          </a:p>
          <a:p>
            <a:r>
              <a:rPr lang="ko-KR" altLang="en-US" sz="900" dirty="0" smtClean="0"/>
              <a:t>평가결</a:t>
            </a:r>
            <a:r>
              <a:rPr lang="ko-KR" altLang="en-US" sz="900" dirty="0"/>
              <a:t>과</a:t>
            </a:r>
            <a:endParaRPr lang="en-US" altLang="ko-KR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220072" y="21697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인성평가</a:t>
            </a:r>
            <a:endParaRPr lang="en-US" altLang="ko-KR" sz="900" dirty="0"/>
          </a:p>
        </p:txBody>
      </p:sp>
      <p:sp>
        <p:nvSpPr>
          <p:cNvPr id="122" name="TextBox 121"/>
          <p:cNvSpPr txBox="1"/>
          <p:nvPr/>
        </p:nvSpPr>
        <p:spPr>
          <a:xfrm>
            <a:off x="4194464" y="479715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연령별</a:t>
            </a:r>
            <a:endParaRPr lang="en-US" altLang="ko-KR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343961" y="479715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학력별</a:t>
            </a:r>
            <a:endParaRPr lang="en-US" altLang="ko-KR" sz="9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601072" y="5308828"/>
            <a:ext cx="1658016" cy="1000492"/>
            <a:chOff x="1601072" y="5308828"/>
            <a:chExt cx="1658016" cy="1000492"/>
          </a:xfrm>
        </p:grpSpPr>
        <p:sp>
          <p:nvSpPr>
            <p:cNvPr id="10" name="직사각형 9"/>
            <p:cNvSpPr/>
            <p:nvPr/>
          </p:nvSpPr>
          <p:spPr>
            <a:xfrm>
              <a:off x="2018220" y="5308828"/>
              <a:ext cx="863296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019376" y="5453608"/>
              <a:ext cx="1239712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019376" y="5589240"/>
              <a:ext cx="863296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019376" y="5741640"/>
              <a:ext cx="863296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019376" y="5894040"/>
              <a:ext cx="863296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601072" y="5380836"/>
              <a:ext cx="4924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205</a:t>
              </a:r>
              <a:r>
                <a:rPr lang="ko-KR" altLang="en-US" sz="900" dirty="0" smtClean="0"/>
                <a:t>호</a:t>
              </a:r>
              <a:endParaRPr lang="en-US" altLang="ko-KR" sz="9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040649" y="6078488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취업률</a:t>
              </a:r>
              <a:endParaRPr lang="en-US" altLang="ko-KR" sz="900" dirty="0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3872708" y="5229200"/>
            <a:ext cx="1658016" cy="1000492"/>
            <a:chOff x="1601072" y="5308828"/>
            <a:chExt cx="1658016" cy="1000492"/>
          </a:xfrm>
        </p:grpSpPr>
        <p:sp>
          <p:nvSpPr>
            <p:cNvPr id="127" name="직사각형 126"/>
            <p:cNvSpPr/>
            <p:nvPr/>
          </p:nvSpPr>
          <p:spPr>
            <a:xfrm>
              <a:off x="2018220" y="5308828"/>
              <a:ext cx="259460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019376" y="5453608"/>
              <a:ext cx="1239712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019376" y="5575880"/>
              <a:ext cx="294308" cy="853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2019376" y="5741640"/>
              <a:ext cx="226618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019376" y="5894040"/>
              <a:ext cx="45719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601072" y="5380836"/>
              <a:ext cx="4924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205</a:t>
              </a:r>
              <a:r>
                <a:rPr lang="ko-KR" altLang="en-US" sz="900" dirty="0" smtClean="0"/>
                <a:t>호</a:t>
              </a:r>
              <a:endParaRPr lang="en-US" altLang="ko-KR" sz="9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040649" y="6078488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외모</a:t>
              </a:r>
              <a:endParaRPr lang="en-US" altLang="ko-KR" sz="9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134" name="TextBox 133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135" name="TextBox 134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136" name="TextBox 135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137" name="TextBox 136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138" name="TextBox 137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39" name="TextBox 138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40" name="TextBox 139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42" name="TextBox 141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43" name="TextBox 142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</p:spTree>
    <p:extLst>
      <p:ext uri="{BB962C8B-B14F-4D97-AF65-F5344CB8AC3E}">
        <p14:creationId xmlns:p14="http://schemas.microsoft.com/office/powerpoint/2010/main" val="41407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496" y="2492896"/>
            <a:ext cx="1536165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60311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313893"/>
                <a:gridCol w="81017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상담스케줄관리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71661" y="1988840"/>
            <a:ext cx="4728532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98993"/>
              </p:ext>
            </p:extLst>
          </p:nvPr>
        </p:nvGraphicFramePr>
        <p:xfrm>
          <a:off x="6444208" y="1568"/>
          <a:ext cx="2615952" cy="6192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이전달 버튼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다음달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주간일정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월간일정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하루 일정 버튼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Json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데이터를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달력에 넣어준다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날짜를 클릭하면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모달창이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출력된다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등록된 일정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을 누르면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 보기 및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상담내용 수정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버튼이 출력된다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등록된 상담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스케쥴이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출력되고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요일별로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상담 내역 건수가 조회된다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상담예약 버튼을 누르면 상담이 등록된다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36165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1780312" y="2008692"/>
            <a:ext cx="240772" cy="215444"/>
            <a:chOff x="292829" y="1695755"/>
            <a:chExt cx="240772" cy="215444"/>
          </a:xfrm>
        </p:grpSpPr>
        <p:sp>
          <p:nvSpPr>
            <p:cNvPr id="60" name="타원 5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7" name="TextBox 96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8" name="TextBox 97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9" name="TextBox 98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00" name="TextBox 99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01" name="TextBox 100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03" name="TextBox 102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2" name="TextBox 111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108" name="직사각형 107"/>
          <p:cNvSpPr/>
          <p:nvPr/>
        </p:nvSpPr>
        <p:spPr>
          <a:xfrm>
            <a:off x="1715434" y="2229058"/>
            <a:ext cx="4368733" cy="40802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1715434" y="2229058"/>
            <a:ext cx="4368733" cy="31298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1780312" y="2224136"/>
            <a:ext cx="342289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2123728" y="2227947"/>
            <a:ext cx="368638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2492365" y="2227947"/>
            <a:ext cx="527201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773376" y="225248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◀</a:t>
            </a:r>
            <a:endParaRPr lang="ko-KR" altLang="en-US" sz="1100" dirty="0"/>
          </a:p>
        </p:txBody>
      </p:sp>
      <p:sp>
        <p:nvSpPr>
          <p:cNvPr id="128" name="TextBox 127"/>
          <p:cNvSpPr txBox="1"/>
          <p:nvPr/>
        </p:nvSpPr>
        <p:spPr>
          <a:xfrm>
            <a:off x="2133093" y="224829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▶</a:t>
            </a:r>
            <a:endParaRPr lang="ko-KR" altLang="en-US" sz="11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089404" y="2262014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month</a:t>
            </a:r>
            <a:endParaRPr lang="ko-KR" altLang="en-US" sz="900" dirty="0"/>
          </a:p>
        </p:txBody>
      </p:sp>
      <p:sp>
        <p:nvSpPr>
          <p:cNvPr id="130" name="직사각형 129"/>
          <p:cNvSpPr/>
          <p:nvPr/>
        </p:nvSpPr>
        <p:spPr>
          <a:xfrm>
            <a:off x="5580112" y="2227947"/>
            <a:ext cx="40761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5076056" y="2227947"/>
            <a:ext cx="50405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18716" y="2271539"/>
            <a:ext cx="369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day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4572000" y="2227947"/>
            <a:ext cx="50405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4597844" y="2271539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week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529554" y="227153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today</a:t>
            </a:r>
            <a:endParaRPr lang="ko-KR" altLang="en-US" sz="9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54239"/>
              </p:ext>
            </p:extLst>
          </p:nvPr>
        </p:nvGraphicFramePr>
        <p:xfrm>
          <a:off x="1773376" y="2891612"/>
          <a:ext cx="4194253" cy="3273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179"/>
                <a:gridCol w="599179"/>
                <a:gridCol w="599179"/>
                <a:gridCol w="599179"/>
                <a:gridCol w="599179"/>
                <a:gridCol w="599179"/>
                <a:gridCol w="5991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Sun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Tue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Wed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Thu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Fri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Sat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</a:tr>
              <a:tr h="67299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5" name="TextBox 174"/>
          <p:cNvSpPr txBox="1"/>
          <p:nvPr/>
        </p:nvSpPr>
        <p:spPr>
          <a:xfrm>
            <a:off x="2905266" y="262051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June 2016</a:t>
            </a:r>
            <a:endParaRPr lang="en-US" altLang="ko-KR" sz="1200" dirty="0"/>
          </a:p>
        </p:txBody>
      </p:sp>
      <p:sp>
        <p:nvSpPr>
          <p:cNvPr id="137" name="직사각형 136"/>
          <p:cNvSpPr/>
          <p:nvPr/>
        </p:nvSpPr>
        <p:spPr>
          <a:xfrm>
            <a:off x="2960589" y="3267073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정호성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3560290" y="3840858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이성준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3560290" y="4001287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정강훈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4159991" y="4437112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김현식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2960589" y="5085184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성연몽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4175653" y="3289752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김선도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2360888" y="4437112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한국희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4163630" y="5661248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황재하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4164290" y="5822426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문익수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4158441" y="5983604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이우철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4159991" y="5085184"/>
            <a:ext cx="599701" cy="1611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지인규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86" name="그룹 185"/>
          <p:cNvGrpSpPr/>
          <p:nvPr/>
        </p:nvGrpSpPr>
        <p:grpSpPr>
          <a:xfrm>
            <a:off x="2168611" y="2008503"/>
            <a:ext cx="240772" cy="215444"/>
            <a:chOff x="292829" y="1695755"/>
            <a:chExt cx="240772" cy="215444"/>
          </a:xfrm>
        </p:grpSpPr>
        <p:sp>
          <p:nvSpPr>
            <p:cNvPr id="187" name="타원 18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4643605" y="2008503"/>
            <a:ext cx="240772" cy="215444"/>
            <a:chOff x="292829" y="1695755"/>
            <a:chExt cx="240772" cy="215444"/>
          </a:xfrm>
        </p:grpSpPr>
        <p:sp>
          <p:nvSpPr>
            <p:cNvPr id="190" name="타원 18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5190252" y="1998365"/>
            <a:ext cx="240772" cy="215444"/>
            <a:chOff x="292829" y="1695755"/>
            <a:chExt cx="240772" cy="215444"/>
          </a:xfrm>
        </p:grpSpPr>
        <p:sp>
          <p:nvSpPr>
            <p:cNvPr id="193" name="타원 19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5682836" y="1994564"/>
            <a:ext cx="240772" cy="215444"/>
            <a:chOff x="292829" y="1695755"/>
            <a:chExt cx="240772" cy="215444"/>
          </a:xfrm>
        </p:grpSpPr>
        <p:sp>
          <p:nvSpPr>
            <p:cNvPr id="196" name="타원 19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1775694" y="2633844"/>
            <a:ext cx="240772" cy="215444"/>
            <a:chOff x="292829" y="1695755"/>
            <a:chExt cx="240772" cy="215444"/>
          </a:xfrm>
        </p:grpSpPr>
        <p:sp>
          <p:nvSpPr>
            <p:cNvPr id="199" name="타원 19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2409168" y="3860698"/>
            <a:ext cx="240772" cy="215444"/>
            <a:chOff x="292829" y="1695755"/>
            <a:chExt cx="240772" cy="215444"/>
          </a:xfrm>
        </p:grpSpPr>
        <p:sp>
          <p:nvSpPr>
            <p:cNvPr id="202" name="타원 20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2258969" y="4409979"/>
            <a:ext cx="240772" cy="215444"/>
            <a:chOff x="292829" y="1695755"/>
            <a:chExt cx="240772" cy="215444"/>
          </a:xfrm>
        </p:grpSpPr>
        <p:sp>
          <p:nvSpPr>
            <p:cNvPr id="205" name="타원 20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3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496" y="2492896"/>
            <a:ext cx="1536165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5498" y="1556792"/>
            <a:ext cx="6264694" cy="4896544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4" name="표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59704"/>
              </p:ext>
            </p:extLst>
          </p:nvPr>
        </p:nvGraphicFramePr>
        <p:xfrm>
          <a:off x="1773376" y="2891612"/>
          <a:ext cx="4194253" cy="3273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179"/>
                <a:gridCol w="599179"/>
                <a:gridCol w="599179"/>
                <a:gridCol w="599179"/>
                <a:gridCol w="599179"/>
                <a:gridCol w="599179"/>
                <a:gridCol w="5991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Sun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Tue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Wed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Thu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Fri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Sat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</a:tr>
              <a:tr h="67299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175572" y="2934544"/>
            <a:ext cx="3216610" cy="2438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407616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313893"/>
                <a:gridCol w="81017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SS-RC-02-00-02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상담예약 등록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71661" y="1988840"/>
            <a:ext cx="4728532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87590"/>
              </p:ext>
            </p:extLst>
          </p:nvPr>
        </p:nvGraphicFramePr>
        <p:xfrm>
          <a:off x="6444208" y="1568"/>
          <a:ext cx="2615952" cy="6254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스케쥴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들록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창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이외엔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음영처리됨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닫기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달력에서 누른 날짜를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가져오고 날짜를 클릭하면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 picker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창이 나옴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선택하세요를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누르면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리스트가 나옴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선택하세요를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누르면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교직원 리스트가 출력됨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칸에 글을 타이핑하면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검색이 된다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교직원 리스트가 출력된다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번도 동일하다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저장 버튼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달력에서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날자를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누르면 해당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날자를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가져오고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날짜를 변경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상담교수를 검색해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스케쥴을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등록하는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창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36165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64249" y="2530996"/>
            <a:ext cx="240772" cy="215444"/>
            <a:chOff x="292829" y="1695755"/>
            <a:chExt cx="240772" cy="215444"/>
          </a:xfrm>
        </p:grpSpPr>
        <p:sp>
          <p:nvSpPr>
            <p:cNvPr id="60" name="타원 5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1715434" y="2229058"/>
            <a:ext cx="4368733" cy="40802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715434" y="2229058"/>
            <a:ext cx="4368733" cy="31298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780312" y="2224136"/>
            <a:ext cx="342289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316677" y="2934544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상담스케줄 </a:t>
            </a:r>
            <a:r>
              <a:rPr lang="ko-KR" altLang="en-US" sz="900" dirty="0" err="1" smtClean="0"/>
              <a:t>모달</a:t>
            </a:r>
            <a:r>
              <a:rPr lang="ko-KR" altLang="en-US" sz="900" dirty="0" smtClean="0"/>
              <a:t> 창</a:t>
            </a:r>
            <a:endParaRPr lang="ko-KR" alt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2468348" y="3936845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지원자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7" name="TextBox 96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8" name="TextBox 97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9" name="TextBox 98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00" name="TextBox 99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01" name="TextBox 100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03" name="TextBox 102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2" name="TextBox 111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123" name="TextBox 122"/>
          <p:cNvSpPr txBox="1"/>
          <p:nvPr/>
        </p:nvSpPr>
        <p:spPr>
          <a:xfrm>
            <a:off x="2361560" y="3645024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상담날짜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347900" y="4224877"/>
            <a:ext cx="712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상담교수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125" name="직사각형 124"/>
          <p:cNvSpPr/>
          <p:nvPr/>
        </p:nvSpPr>
        <p:spPr>
          <a:xfrm>
            <a:off x="3045008" y="3979172"/>
            <a:ext cx="1199408" cy="18850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667439" y="5035183"/>
            <a:ext cx="421965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</a:t>
            </a:r>
            <a:r>
              <a:rPr lang="ko-KR" altLang="en-US" sz="800" dirty="0"/>
              <a:t>장</a:t>
            </a:r>
          </a:p>
        </p:txBody>
      </p:sp>
      <p:grpSp>
        <p:nvGrpSpPr>
          <p:cNvPr id="129" name="그룹 128"/>
          <p:cNvGrpSpPr/>
          <p:nvPr/>
        </p:nvGrpSpPr>
        <p:grpSpPr>
          <a:xfrm>
            <a:off x="4394215" y="5007153"/>
            <a:ext cx="240772" cy="215444"/>
            <a:chOff x="292829" y="1695755"/>
            <a:chExt cx="240772" cy="215444"/>
          </a:xfrm>
        </p:grpSpPr>
        <p:sp>
          <p:nvSpPr>
            <p:cNvPr id="130" name="타원 12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2123728" y="2227947"/>
            <a:ext cx="368638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492365" y="2227947"/>
            <a:ext cx="527201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73376" y="225248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◀</a:t>
            </a:r>
            <a:endParaRPr lang="ko-KR" altLang="en-US" sz="1100" dirty="0"/>
          </a:p>
        </p:txBody>
      </p:sp>
      <p:sp>
        <p:nvSpPr>
          <p:cNvPr id="133" name="직사각형 132"/>
          <p:cNvSpPr/>
          <p:nvPr/>
        </p:nvSpPr>
        <p:spPr>
          <a:xfrm>
            <a:off x="2212084" y="3192922"/>
            <a:ext cx="3160147" cy="2180293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133093" y="224829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▶</a:t>
            </a:r>
            <a:endParaRPr lang="ko-KR" alt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5089404" y="2262014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month</a:t>
            </a:r>
            <a:endParaRPr lang="ko-KR" altLang="en-US" sz="900" dirty="0"/>
          </a:p>
        </p:txBody>
      </p:sp>
      <p:sp>
        <p:nvSpPr>
          <p:cNvPr id="74" name="직사각형 73"/>
          <p:cNvSpPr/>
          <p:nvPr/>
        </p:nvSpPr>
        <p:spPr>
          <a:xfrm>
            <a:off x="5580112" y="2227947"/>
            <a:ext cx="40761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076056" y="2227947"/>
            <a:ext cx="50405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5618716" y="2271539"/>
            <a:ext cx="369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day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4572000" y="2227947"/>
            <a:ext cx="50405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597844" y="2271539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week</a:t>
            </a:r>
            <a:endParaRPr lang="ko-KR" altLang="en-US" sz="900" dirty="0"/>
          </a:p>
        </p:txBody>
      </p:sp>
      <p:sp>
        <p:nvSpPr>
          <p:cNvPr id="93" name="TextBox 92"/>
          <p:cNvSpPr txBox="1"/>
          <p:nvPr/>
        </p:nvSpPr>
        <p:spPr>
          <a:xfrm>
            <a:off x="2529554" y="227153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today</a:t>
            </a:r>
            <a:endParaRPr lang="ko-KR" altLang="en-US" sz="900" dirty="0"/>
          </a:p>
        </p:txBody>
      </p:sp>
      <p:sp>
        <p:nvSpPr>
          <p:cNvPr id="104" name="직사각형 103"/>
          <p:cNvSpPr/>
          <p:nvPr/>
        </p:nvSpPr>
        <p:spPr>
          <a:xfrm>
            <a:off x="2361560" y="3266266"/>
            <a:ext cx="987095" cy="16198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045008" y="4267204"/>
            <a:ext cx="1199408" cy="18850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041686" y="3688695"/>
            <a:ext cx="1199408" cy="18850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374185" y="3270126"/>
            <a:ext cx="2858512" cy="161986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68399" y="3232026"/>
            <a:ext cx="9387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상담스케줄 등록</a:t>
            </a:r>
            <a:endParaRPr lang="ko-KR" altLang="en-US" sz="9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004048" y="3232026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endParaRPr lang="ko-KR" altLang="en-US" sz="9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087408" y="3667531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2016-06-10</a:t>
            </a:r>
            <a:endParaRPr lang="ko-KR" altLang="en-US" sz="9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926402" y="3952144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 </a:t>
            </a:r>
            <a:r>
              <a:rPr lang="ko-KR" altLang="en-US" sz="1100" dirty="0"/>
              <a:t>▼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926402" y="4239407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 </a:t>
            </a:r>
            <a:r>
              <a:rPr lang="ko-KR" altLang="en-US" sz="1100" dirty="0"/>
              <a:t>▼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3048895" y="4644214"/>
            <a:ext cx="1199408" cy="470671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048895" y="4455709"/>
            <a:ext cx="1199408" cy="18850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087932" y="4644875"/>
            <a:ext cx="53091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김주식</a:t>
            </a:r>
            <a:endParaRPr lang="en-US" altLang="ko-KR" sz="900" dirty="0" smtClean="0"/>
          </a:p>
          <a:p>
            <a:r>
              <a:rPr lang="ko-KR" altLang="en-US" sz="900" dirty="0" err="1" smtClean="0"/>
              <a:t>김형응</a:t>
            </a:r>
            <a:endParaRPr lang="en-US" altLang="ko-KR" sz="900" dirty="0" smtClean="0"/>
          </a:p>
          <a:p>
            <a:r>
              <a:rPr lang="ko-KR" altLang="en-US" sz="900" dirty="0" smtClean="0"/>
              <a:t>하재관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.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endParaRPr lang="ko-KR" altLang="en-US" sz="9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078248" y="4528658"/>
            <a:ext cx="109832" cy="83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/>
          <p:cNvGrpSpPr/>
          <p:nvPr/>
        </p:nvGrpSpPr>
        <p:grpSpPr>
          <a:xfrm>
            <a:off x="4027057" y="4469055"/>
            <a:ext cx="120386" cy="129908"/>
            <a:chOff x="292829" y="1695755"/>
            <a:chExt cx="199652" cy="215444"/>
          </a:xfrm>
        </p:grpSpPr>
        <p:sp>
          <p:nvSpPr>
            <p:cNvPr id="119" name="타원 11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92829" y="1695755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3064986" y="3967533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선택하세요</a:t>
            </a:r>
            <a:endParaRPr lang="ko-KR" alt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064986" y="4252603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선택하세요</a:t>
            </a:r>
            <a:endParaRPr lang="ko-KR" altLang="en-US" sz="900" dirty="0"/>
          </a:p>
        </p:txBody>
      </p:sp>
      <p:grpSp>
        <p:nvGrpSpPr>
          <p:cNvPr id="140" name="그룹 139"/>
          <p:cNvGrpSpPr/>
          <p:nvPr/>
        </p:nvGrpSpPr>
        <p:grpSpPr>
          <a:xfrm>
            <a:off x="2175572" y="2944069"/>
            <a:ext cx="240772" cy="215444"/>
            <a:chOff x="292829" y="1695755"/>
            <a:chExt cx="240772" cy="215444"/>
          </a:xfrm>
        </p:grpSpPr>
        <p:sp>
          <p:nvSpPr>
            <p:cNvPr id="141" name="타원 14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4835284" y="3239536"/>
            <a:ext cx="240772" cy="215444"/>
            <a:chOff x="292829" y="1695755"/>
            <a:chExt cx="240772" cy="215444"/>
          </a:xfrm>
        </p:grpSpPr>
        <p:sp>
          <p:nvSpPr>
            <p:cNvPr id="144" name="타원 1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2222801" y="3677607"/>
            <a:ext cx="240772" cy="215444"/>
            <a:chOff x="292829" y="1695755"/>
            <a:chExt cx="240772" cy="215444"/>
          </a:xfrm>
        </p:grpSpPr>
        <p:sp>
          <p:nvSpPr>
            <p:cNvPr id="147" name="타원 14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2227613" y="3975227"/>
            <a:ext cx="240772" cy="215444"/>
            <a:chOff x="292829" y="1695755"/>
            <a:chExt cx="240772" cy="215444"/>
          </a:xfrm>
        </p:grpSpPr>
        <p:sp>
          <p:nvSpPr>
            <p:cNvPr id="150" name="타원 14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2239169" y="4240138"/>
            <a:ext cx="240772" cy="215444"/>
            <a:chOff x="292829" y="1695755"/>
            <a:chExt cx="240772" cy="215444"/>
          </a:xfrm>
        </p:grpSpPr>
        <p:sp>
          <p:nvSpPr>
            <p:cNvPr id="156" name="타원 15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3779414" y="4420936"/>
            <a:ext cx="240772" cy="215444"/>
            <a:chOff x="292829" y="1695755"/>
            <a:chExt cx="240772" cy="215444"/>
          </a:xfrm>
        </p:grpSpPr>
        <p:sp>
          <p:nvSpPr>
            <p:cNvPr id="159" name="타원 15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2939568" y="4646625"/>
            <a:ext cx="240772" cy="215444"/>
            <a:chOff x="292829" y="1695755"/>
            <a:chExt cx="240772" cy="215444"/>
          </a:xfrm>
        </p:grpSpPr>
        <p:sp>
          <p:nvSpPr>
            <p:cNvPr id="162" name="타원 16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14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496" y="2492896"/>
            <a:ext cx="1536165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5498" y="1556792"/>
            <a:ext cx="6264694" cy="4896544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4" name="표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607824"/>
              </p:ext>
            </p:extLst>
          </p:nvPr>
        </p:nvGraphicFramePr>
        <p:xfrm>
          <a:off x="1773376" y="2891612"/>
          <a:ext cx="4194253" cy="3273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179"/>
                <a:gridCol w="599179"/>
                <a:gridCol w="599179"/>
                <a:gridCol w="599179"/>
                <a:gridCol w="599179"/>
                <a:gridCol w="599179"/>
                <a:gridCol w="5991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Sun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Tue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Wed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Thu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Fri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Sat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</a:tr>
              <a:tr h="67299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175572" y="2934544"/>
            <a:ext cx="3216610" cy="2438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40086"/>
              </p:ext>
            </p:extLst>
          </p:nvPr>
        </p:nvGraphicFramePr>
        <p:xfrm>
          <a:off x="0" y="9188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313893"/>
                <a:gridCol w="81017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SS-RC-02-00-03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상담스케줄 수정페이지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71661" y="1988840"/>
            <a:ext cx="4728532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34073"/>
              </p:ext>
            </p:extLst>
          </p:nvPr>
        </p:nvGraphicFramePr>
        <p:xfrm>
          <a:off x="6444208" y="1568"/>
          <a:ext cx="2615952" cy="6192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스케쥴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수정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창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이외엔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음영처리됨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닫기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상담날짜를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출력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지원자 명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입력한 상담교수 출력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내용을 입력할 수  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총평을 등록할 수 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달력에서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날자를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누르면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상세 내용을 가져 온다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36165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715434" y="2229058"/>
            <a:ext cx="4368733" cy="40802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715434" y="2229058"/>
            <a:ext cx="4368733" cy="31298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780312" y="2224136"/>
            <a:ext cx="342289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316677" y="2934544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상담스케줄 수정 창</a:t>
            </a:r>
            <a:endParaRPr lang="ko-KR" alt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2468348" y="3936845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지원자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7" name="TextBox 96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8" name="TextBox 97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9" name="TextBox 98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100" name="TextBox 99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01" name="TextBox 100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03" name="TextBox 102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2" name="TextBox 111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123" name="TextBox 122"/>
          <p:cNvSpPr txBox="1"/>
          <p:nvPr/>
        </p:nvSpPr>
        <p:spPr>
          <a:xfrm>
            <a:off x="2361560" y="3645024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상담날짜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347900" y="4224877"/>
            <a:ext cx="712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상담교수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125" name="직사각형 124"/>
          <p:cNvSpPr/>
          <p:nvPr/>
        </p:nvSpPr>
        <p:spPr>
          <a:xfrm>
            <a:off x="3045008" y="3979172"/>
            <a:ext cx="1199408" cy="18850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667439" y="5035183"/>
            <a:ext cx="421965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삭제</a:t>
            </a:r>
            <a:endParaRPr lang="ko-KR" altLang="en-US" sz="800" dirty="0"/>
          </a:p>
        </p:txBody>
      </p:sp>
      <p:grpSp>
        <p:nvGrpSpPr>
          <p:cNvPr id="129" name="그룹 128"/>
          <p:cNvGrpSpPr/>
          <p:nvPr/>
        </p:nvGrpSpPr>
        <p:grpSpPr>
          <a:xfrm>
            <a:off x="4413265" y="5007153"/>
            <a:ext cx="240772" cy="215444"/>
            <a:chOff x="292829" y="1695755"/>
            <a:chExt cx="240772" cy="215444"/>
          </a:xfrm>
        </p:grpSpPr>
        <p:sp>
          <p:nvSpPr>
            <p:cNvPr id="130" name="타원 12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2123728" y="2227947"/>
            <a:ext cx="368638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492365" y="2227947"/>
            <a:ext cx="527201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73376" y="225248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◀</a:t>
            </a:r>
            <a:endParaRPr lang="ko-KR" altLang="en-US" sz="1100" dirty="0"/>
          </a:p>
        </p:txBody>
      </p:sp>
      <p:sp>
        <p:nvSpPr>
          <p:cNvPr id="133" name="직사각형 132"/>
          <p:cNvSpPr/>
          <p:nvPr/>
        </p:nvSpPr>
        <p:spPr>
          <a:xfrm>
            <a:off x="2212084" y="3192922"/>
            <a:ext cx="3160147" cy="2180293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133093" y="224829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▶</a:t>
            </a:r>
            <a:endParaRPr lang="ko-KR" alt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5089404" y="2262014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month</a:t>
            </a:r>
            <a:endParaRPr lang="ko-KR" altLang="en-US" sz="900" dirty="0"/>
          </a:p>
        </p:txBody>
      </p:sp>
      <p:sp>
        <p:nvSpPr>
          <p:cNvPr id="74" name="직사각형 73"/>
          <p:cNvSpPr/>
          <p:nvPr/>
        </p:nvSpPr>
        <p:spPr>
          <a:xfrm>
            <a:off x="5580112" y="2227947"/>
            <a:ext cx="40761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076056" y="2227947"/>
            <a:ext cx="50405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5618716" y="2271539"/>
            <a:ext cx="369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day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4572000" y="2227947"/>
            <a:ext cx="504056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597844" y="2271539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week</a:t>
            </a:r>
            <a:endParaRPr lang="ko-KR" altLang="en-US" sz="900" dirty="0"/>
          </a:p>
        </p:txBody>
      </p:sp>
      <p:sp>
        <p:nvSpPr>
          <p:cNvPr id="93" name="TextBox 92"/>
          <p:cNvSpPr txBox="1"/>
          <p:nvPr/>
        </p:nvSpPr>
        <p:spPr>
          <a:xfrm>
            <a:off x="2529554" y="227153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today</a:t>
            </a:r>
            <a:endParaRPr lang="ko-KR" altLang="en-US" sz="900" dirty="0"/>
          </a:p>
        </p:txBody>
      </p:sp>
      <p:sp>
        <p:nvSpPr>
          <p:cNvPr id="104" name="직사각형 103"/>
          <p:cNvSpPr/>
          <p:nvPr/>
        </p:nvSpPr>
        <p:spPr>
          <a:xfrm>
            <a:off x="2361560" y="3266266"/>
            <a:ext cx="987095" cy="16198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045008" y="4267204"/>
            <a:ext cx="1199408" cy="18850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041686" y="3688695"/>
            <a:ext cx="1199408" cy="18850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374185" y="3270126"/>
            <a:ext cx="2858512" cy="161986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68399" y="3232026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상담스케줄 수정</a:t>
            </a:r>
            <a:endParaRPr lang="ko-KR" altLang="en-US" sz="9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004048" y="3232026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endParaRPr lang="ko-KR" altLang="en-US" sz="9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087408" y="3667531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2016-06-10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064986" y="396753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이상대</a:t>
            </a:r>
            <a:endParaRPr lang="ko-KR" alt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064986" y="425260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김주식</a:t>
            </a:r>
            <a:endParaRPr lang="ko-KR" altLang="en-US" sz="900" dirty="0"/>
          </a:p>
        </p:txBody>
      </p:sp>
      <p:grpSp>
        <p:nvGrpSpPr>
          <p:cNvPr id="140" name="그룹 139"/>
          <p:cNvGrpSpPr/>
          <p:nvPr/>
        </p:nvGrpSpPr>
        <p:grpSpPr>
          <a:xfrm>
            <a:off x="2175572" y="2944069"/>
            <a:ext cx="240772" cy="215444"/>
            <a:chOff x="292829" y="1695755"/>
            <a:chExt cx="240772" cy="215444"/>
          </a:xfrm>
        </p:grpSpPr>
        <p:sp>
          <p:nvSpPr>
            <p:cNvPr id="141" name="타원 14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4835284" y="3239536"/>
            <a:ext cx="240772" cy="215444"/>
            <a:chOff x="292829" y="1695755"/>
            <a:chExt cx="240772" cy="215444"/>
          </a:xfrm>
        </p:grpSpPr>
        <p:sp>
          <p:nvSpPr>
            <p:cNvPr id="144" name="타원 1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2222801" y="3677607"/>
            <a:ext cx="240772" cy="215444"/>
            <a:chOff x="292829" y="1695755"/>
            <a:chExt cx="240772" cy="215444"/>
          </a:xfrm>
        </p:grpSpPr>
        <p:sp>
          <p:nvSpPr>
            <p:cNvPr id="147" name="타원 14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2227613" y="3975227"/>
            <a:ext cx="240772" cy="215444"/>
            <a:chOff x="292829" y="1695755"/>
            <a:chExt cx="240772" cy="215444"/>
          </a:xfrm>
        </p:grpSpPr>
        <p:sp>
          <p:nvSpPr>
            <p:cNvPr id="150" name="타원 14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2239169" y="4240138"/>
            <a:ext cx="240772" cy="215444"/>
            <a:chOff x="292829" y="1695755"/>
            <a:chExt cx="240772" cy="215444"/>
          </a:xfrm>
        </p:grpSpPr>
        <p:sp>
          <p:nvSpPr>
            <p:cNvPr id="156" name="타원 15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2235788" y="4468561"/>
            <a:ext cx="240772" cy="215444"/>
            <a:chOff x="292829" y="1695755"/>
            <a:chExt cx="240772" cy="215444"/>
          </a:xfrm>
        </p:grpSpPr>
        <p:sp>
          <p:nvSpPr>
            <p:cNvPr id="159" name="타원 15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2237101" y="4697161"/>
            <a:ext cx="240772" cy="215444"/>
            <a:chOff x="292829" y="1695755"/>
            <a:chExt cx="240772" cy="215444"/>
          </a:xfrm>
        </p:grpSpPr>
        <p:sp>
          <p:nvSpPr>
            <p:cNvPr id="120" name="타원 11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2344485" y="4492409"/>
            <a:ext cx="737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상담내용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128" name="직사각형 127"/>
          <p:cNvSpPr/>
          <p:nvPr/>
        </p:nvSpPr>
        <p:spPr>
          <a:xfrm>
            <a:off x="3059954" y="4534736"/>
            <a:ext cx="1199408" cy="18850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059954" y="4794524"/>
            <a:ext cx="1199408" cy="188505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355131" y="4708140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     총평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061679" y="4513572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자바란 무엇인가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045008" y="4784999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참 잘했어요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pSp>
        <p:nvGrpSpPr>
          <p:cNvPr id="152" name="그룹 151"/>
          <p:cNvGrpSpPr/>
          <p:nvPr/>
        </p:nvGrpSpPr>
        <p:grpSpPr>
          <a:xfrm>
            <a:off x="3767916" y="5006306"/>
            <a:ext cx="240772" cy="215444"/>
            <a:chOff x="292829" y="1695755"/>
            <a:chExt cx="240772" cy="215444"/>
          </a:xfrm>
        </p:grpSpPr>
        <p:sp>
          <p:nvSpPr>
            <p:cNvPr id="153" name="타원 15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3994509" y="5035183"/>
            <a:ext cx="421965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5005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36240" y="2787064"/>
            <a:ext cx="1501780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48611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06523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34911" y="2060848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지원자 관리 </a:t>
            </a:r>
            <a:r>
              <a:rPr lang="ko-KR" altLang="en-US" sz="900" dirty="0" err="1" smtClean="0"/>
              <a:t>메인화면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07504" y="2834441"/>
            <a:ext cx="240772" cy="215444"/>
            <a:chOff x="292829" y="1695755"/>
            <a:chExt cx="240772" cy="215444"/>
          </a:xfrm>
        </p:grpSpPr>
        <p:sp>
          <p:nvSpPr>
            <p:cNvPr id="73" name="타원 7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1524266" y="2577366"/>
            <a:ext cx="240772" cy="215444"/>
            <a:chOff x="292829" y="1695755"/>
            <a:chExt cx="240772" cy="215444"/>
          </a:xfrm>
        </p:grpSpPr>
        <p:sp>
          <p:nvSpPr>
            <p:cNvPr id="103" name="타원 10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18673" y="378904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1" name="TextBox 90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64" name="직사각형 63"/>
          <p:cNvSpPr/>
          <p:nvPr/>
        </p:nvSpPr>
        <p:spPr>
          <a:xfrm>
            <a:off x="1752660" y="2569682"/>
            <a:ext cx="4043476" cy="20511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752660" y="2750458"/>
            <a:ext cx="4043476" cy="56483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095060" y="2967875"/>
            <a:ext cx="984931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017669" y="2967875"/>
            <a:ext cx="770355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691680" y="2924944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년</a:t>
            </a:r>
            <a:r>
              <a:rPr lang="ko-KR" altLang="en-US" sz="900" dirty="0"/>
              <a:t>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43664" y="2924944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회차</a:t>
            </a:r>
            <a:endParaRPr lang="en-US" altLang="ko-KR" sz="9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2071767" y="294216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선</a:t>
            </a:r>
            <a:r>
              <a:rPr lang="ko-KR" altLang="en-US" sz="900" dirty="0"/>
              <a:t>택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027364" y="293803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선</a:t>
            </a:r>
            <a:r>
              <a:rPr lang="ko-KR" altLang="en-US" sz="900" dirty="0"/>
              <a:t>택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34939" y="2538150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교육 </a:t>
            </a:r>
            <a:r>
              <a:rPr lang="ko-KR" altLang="en-US" sz="900" dirty="0" err="1" smtClean="0"/>
              <a:t>회차</a:t>
            </a:r>
            <a:r>
              <a:rPr lang="ko-KR" altLang="en-US" sz="900" dirty="0" smtClean="0"/>
              <a:t> 목록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1756682" y="3437933"/>
            <a:ext cx="4043476" cy="2254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756682" y="3639030"/>
            <a:ext cx="4043476" cy="56483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767123" y="3408198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지원자 리스트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3044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36240" y="2780928"/>
            <a:ext cx="1501780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68096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941219"/>
              </p:ext>
            </p:extLst>
          </p:nvPr>
        </p:nvGraphicFramePr>
        <p:xfrm>
          <a:off x="6444208" y="2540"/>
          <a:ext cx="261595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대상 지원자 리스트 출력화면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선택된 연도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선택 테이블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출력된 지원자 리스트를 특정 키워드를 통한 검색 기능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리스트 출력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페이징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서류합격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지원자들 대상 면접일정 등록을 위한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면접평가 </a:t>
            </a:r>
            <a:r>
              <a:rPr lang="ko-KR" altLang="en-US" sz="900" dirty="0" err="1" smtClean="0"/>
              <a:t>메인화면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026448" y="5227779"/>
            <a:ext cx="259504" cy="230832"/>
          </a:xfrm>
          <a:prstGeom prst="rect">
            <a:avLst/>
          </a:prstGeom>
          <a:solidFill>
            <a:srgbClr val="EAEA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285657" y="5227779"/>
            <a:ext cx="240177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2037258" y="522777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4640304" y="3356432"/>
            <a:ext cx="765229" cy="1996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468326" y="3367073"/>
            <a:ext cx="396813" cy="199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458984" y="333591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524266" y="2577366"/>
            <a:ext cx="240772" cy="215444"/>
            <a:chOff x="292829" y="1695755"/>
            <a:chExt cx="240772" cy="215444"/>
          </a:xfrm>
        </p:grpSpPr>
        <p:sp>
          <p:nvSpPr>
            <p:cNvPr id="103" name="타원 10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338166" y="3356992"/>
            <a:ext cx="240772" cy="215444"/>
            <a:chOff x="292829" y="1695755"/>
            <a:chExt cx="240772" cy="215444"/>
          </a:xfrm>
        </p:grpSpPr>
        <p:sp>
          <p:nvSpPr>
            <p:cNvPr id="109" name="타원 10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425406" y="3782948"/>
            <a:ext cx="112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91" name="TextBox 90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92" name="TextBox 91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93" name="TextBox 92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94" name="TextBox 93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95" name="TextBox 94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96" name="TextBox 95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114" name="TextBox 113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117" name="TextBox 116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66" name="직사각형 65"/>
          <p:cNvSpPr/>
          <p:nvPr/>
        </p:nvSpPr>
        <p:spPr>
          <a:xfrm>
            <a:off x="1752660" y="2750458"/>
            <a:ext cx="4043476" cy="56483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095060" y="2967875"/>
            <a:ext cx="984931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017669" y="2967875"/>
            <a:ext cx="770355" cy="1794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691680" y="2924944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년</a:t>
            </a:r>
            <a:r>
              <a:rPr lang="ko-KR" altLang="en-US" sz="900" dirty="0"/>
              <a:t>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43664" y="2924944"/>
            <a:ext cx="424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회차</a:t>
            </a:r>
            <a:endParaRPr lang="en-US" altLang="ko-KR" sz="9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2286044" y="2924944"/>
            <a:ext cx="629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2016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4302268" y="2942163"/>
            <a:ext cx="629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grpSp>
        <p:nvGrpSpPr>
          <p:cNvPr id="77" name="그룹 76"/>
          <p:cNvGrpSpPr/>
          <p:nvPr/>
        </p:nvGrpSpPr>
        <p:grpSpPr>
          <a:xfrm>
            <a:off x="1748372" y="5229200"/>
            <a:ext cx="240772" cy="215444"/>
            <a:chOff x="292829" y="1695755"/>
            <a:chExt cx="240772" cy="215444"/>
          </a:xfrm>
        </p:grpSpPr>
        <p:sp>
          <p:nvSpPr>
            <p:cNvPr id="78" name="타원 7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342369"/>
              </p:ext>
            </p:extLst>
          </p:nvPr>
        </p:nvGraphicFramePr>
        <p:xfrm>
          <a:off x="1705788" y="3604631"/>
          <a:ext cx="4464454" cy="14074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5"/>
                <a:gridCol w="936104"/>
                <a:gridCol w="936104"/>
                <a:gridCol w="648072"/>
                <a:gridCol w="1080079"/>
              </a:tblGrid>
              <a:tr h="1512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면접지원자명</a:t>
                      </a:r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전화번호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EMAIL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합격점수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합격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불합격</a:t>
                      </a:r>
                      <a:endParaRPr lang="ko-KR" altLang="en-US" sz="800" dirty="0"/>
                    </a:p>
                  </a:txBody>
                  <a:tcPr/>
                </a:tc>
              </a:tr>
              <a:tr h="2186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김선도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010-1111-1111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ab@naver.com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</a:tr>
              <a:tr h="1220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이성준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010-1111-1111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ab@naver.com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</a:tr>
              <a:tr h="1246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정강훈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010-1111-1111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ab@naver.com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</a:tr>
              <a:tr h="1273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정호성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010-1111-1111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ab@naver.com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</a:tr>
              <a:tr h="1300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한국희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010-1111-1111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ab@naver.com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4723330" y="5316785"/>
            <a:ext cx="893961" cy="199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744298" y="5301208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면접정보등록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3861" y="5316785"/>
            <a:ext cx="646331" cy="19759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642377" y="530120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754236" y="5097650"/>
            <a:ext cx="240772" cy="215444"/>
            <a:chOff x="292829" y="1695755"/>
            <a:chExt cx="240772" cy="215444"/>
          </a:xfrm>
        </p:grpSpPr>
        <p:sp>
          <p:nvSpPr>
            <p:cNvPr id="89" name="타원 8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652120" y="5104491"/>
            <a:ext cx="240772" cy="215444"/>
            <a:chOff x="292829" y="1695755"/>
            <a:chExt cx="240772" cy="215444"/>
          </a:xfrm>
        </p:grpSpPr>
        <p:sp>
          <p:nvSpPr>
            <p:cNvPr id="99" name="타원 9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1511888" y="3674609"/>
            <a:ext cx="240772" cy="215444"/>
            <a:chOff x="292829" y="1695755"/>
            <a:chExt cx="240772" cy="215444"/>
          </a:xfrm>
        </p:grpSpPr>
        <p:sp>
          <p:nvSpPr>
            <p:cNvPr id="112" name="타원 1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1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496" y="2780928"/>
            <a:ext cx="1512167" cy="281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지원자 관리</a:t>
            </a:r>
            <a:endParaRPr lang="en-US" altLang="ko-KR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08309"/>
              </p:ext>
            </p:extLst>
          </p:nvPr>
        </p:nvGraphicFramePr>
        <p:xfrm>
          <a:off x="0" y="-7746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01925"/>
                <a:gridCol w="522141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SS-RC-03-00-03</a:t>
                      </a: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47663" y="1988840"/>
            <a:ext cx="475252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715671"/>
              </p:ext>
            </p:extLst>
          </p:nvPr>
        </p:nvGraphicFramePr>
        <p:xfrm>
          <a:off x="6444208" y="9188"/>
          <a:ext cx="2615952" cy="404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95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기초정보 출력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지원자 관리 기초정보 화면 출력 탭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기초정보 리스트 출력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지원자 지원자가 응시한 각 설문 점수 결과 출력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출력된 지원자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정보를 선택하여 상세정보를 확인하는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5496" y="1988840"/>
            <a:ext cx="1512169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727582" y="1664047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모집전형</a:t>
            </a:r>
            <a:endParaRPr lang="ko-KR" altLang="en-US" sz="700" b="1" spc="-150" dirty="0"/>
          </a:p>
        </p:txBody>
      </p:sp>
      <p:sp>
        <p:nvSpPr>
          <p:cNvPr id="50" name="TextBox 49"/>
          <p:cNvSpPr txBox="1"/>
          <p:nvPr/>
        </p:nvSpPr>
        <p:spPr>
          <a:xfrm>
            <a:off x="2097346" y="1669930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학사관리</a:t>
            </a:r>
            <a:endParaRPr lang="ko-KR" altLang="en-US" sz="700" b="1" spc="-150" dirty="0"/>
          </a:p>
        </p:txBody>
      </p:sp>
      <p:sp>
        <p:nvSpPr>
          <p:cNvPr id="51" name="TextBox 50"/>
          <p:cNvSpPr txBox="1"/>
          <p:nvPr/>
        </p:nvSpPr>
        <p:spPr>
          <a:xfrm>
            <a:off x="2499918" y="1665168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학급관리</a:t>
            </a:r>
            <a:endParaRPr lang="ko-KR" altLang="en-US" sz="700" b="1" spc="-150" dirty="0"/>
          </a:p>
        </p:txBody>
      </p:sp>
      <p:sp>
        <p:nvSpPr>
          <p:cNvPr id="52" name="TextBox 51"/>
          <p:cNvSpPr txBox="1"/>
          <p:nvPr/>
        </p:nvSpPr>
        <p:spPr>
          <a:xfrm>
            <a:off x="2883102" y="1665168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교직원관리</a:t>
            </a:r>
            <a:endParaRPr lang="ko-KR" altLang="en-US" sz="700" b="1" spc="-150" dirty="0"/>
          </a:p>
        </p:txBody>
      </p:sp>
      <p:sp>
        <p:nvSpPr>
          <p:cNvPr id="53" name="TextBox 52"/>
          <p:cNvSpPr txBox="1"/>
          <p:nvPr/>
        </p:nvSpPr>
        <p:spPr>
          <a:xfrm>
            <a:off x="3322689" y="1669575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업무지원</a:t>
            </a:r>
            <a:endParaRPr lang="ko-KR" altLang="en-US" sz="700" b="1" spc="-150" dirty="0"/>
          </a:p>
        </p:txBody>
      </p:sp>
      <p:sp>
        <p:nvSpPr>
          <p:cNvPr id="54" name="TextBox 53"/>
          <p:cNvSpPr txBox="1"/>
          <p:nvPr/>
        </p:nvSpPr>
        <p:spPr>
          <a:xfrm>
            <a:off x="3687492" y="1674136"/>
            <a:ext cx="628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취업</a:t>
            </a:r>
            <a:r>
              <a:rPr lang="en-US" altLang="ko-KR" sz="700" b="1" spc="-150" dirty="0" smtClean="0"/>
              <a:t>/</a:t>
            </a:r>
            <a:r>
              <a:rPr lang="ko-KR" altLang="en-US" sz="700" b="1" spc="-150" dirty="0" smtClean="0"/>
              <a:t>이직지원</a:t>
            </a:r>
            <a:endParaRPr lang="ko-KR" altLang="en-US" sz="700" b="1" spc="-150" dirty="0"/>
          </a:p>
        </p:txBody>
      </p:sp>
      <p:sp>
        <p:nvSpPr>
          <p:cNvPr id="55" name="TextBox 54"/>
          <p:cNvSpPr txBox="1"/>
          <p:nvPr/>
        </p:nvSpPr>
        <p:spPr>
          <a:xfrm>
            <a:off x="4230215" y="1680579"/>
            <a:ext cx="449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err="1" smtClean="0"/>
              <a:t>MyMenu</a:t>
            </a:r>
            <a:endParaRPr lang="ko-KR" altLang="en-US" sz="700" b="1" spc="-150" dirty="0"/>
          </a:p>
        </p:txBody>
      </p:sp>
      <p:sp>
        <p:nvSpPr>
          <p:cNvPr id="67" name="TextBox 66"/>
          <p:cNvSpPr txBox="1"/>
          <p:nvPr/>
        </p:nvSpPr>
        <p:spPr>
          <a:xfrm>
            <a:off x="4565877" y="1678899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커뮤니</a:t>
            </a:r>
            <a:r>
              <a:rPr lang="ko-KR" altLang="en-US" sz="700" b="1" spc="-150" dirty="0"/>
              <a:t>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65990" y="1674136"/>
            <a:ext cx="478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SMS/</a:t>
            </a:r>
            <a:r>
              <a:rPr lang="ko-KR" altLang="en-US" sz="700" b="1" spc="-150" dirty="0" smtClean="0"/>
              <a:t>메일</a:t>
            </a:r>
            <a:endParaRPr lang="ko-KR" altLang="en-US" sz="700" b="1" spc="-150" dirty="0"/>
          </a:p>
        </p:txBody>
      </p:sp>
      <p:sp>
        <p:nvSpPr>
          <p:cNvPr id="69" name="TextBox 68"/>
          <p:cNvSpPr txBox="1"/>
          <p:nvPr/>
        </p:nvSpPr>
        <p:spPr>
          <a:xfrm>
            <a:off x="5382412" y="1679941"/>
            <a:ext cx="4667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pc="-150" dirty="0" smtClean="0"/>
              <a:t>기본설정</a:t>
            </a:r>
            <a:endParaRPr lang="ko-KR" altLang="en-US" sz="700" b="1" spc="-150" dirty="0"/>
          </a:p>
        </p:txBody>
      </p:sp>
      <p:sp>
        <p:nvSpPr>
          <p:cNvPr id="70" name="TextBox 69"/>
          <p:cNvSpPr txBox="1"/>
          <p:nvPr/>
        </p:nvSpPr>
        <p:spPr>
          <a:xfrm>
            <a:off x="5847951" y="1675253"/>
            <a:ext cx="3802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-150" dirty="0" smtClean="0"/>
              <a:t>O </a:t>
            </a:r>
            <a:r>
              <a:rPr lang="en-US" altLang="ko-KR" sz="700" b="1" spc="-150" dirty="0" err="1" smtClean="0"/>
              <a:t>O</a:t>
            </a:r>
            <a:r>
              <a:rPr lang="en-US" altLang="ko-KR" sz="700" b="1" spc="-150" dirty="0" smtClean="0"/>
              <a:t> </a:t>
            </a:r>
            <a:r>
              <a:rPr lang="ko-KR" altLang="en-US" sz="700" b="1" spc="-150" dirty="0" smtClean="0"/>
              <a:t>님</a:t>
            </a:r>
            <a:endParaRPr lang="ko-KR" altLang="en-US" sz="700" b="1" spc="-150" dirty="0"/>
          </a:p>
        </p:txBody>
      </p:sp>
      <p:sp>
        <p:nvSpPr>
          <p:cNvPr id="42" name="TextBox 41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상담스케줄관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서류전형관리</a:t>
            </a:r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면접전형관리</a:t>
            </a:r>
            <a:endParaRPr lang="en-US" altLang="ko-KR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면접위원위촉</a:t>
            </a:r>
            <a:endParaRPr lang="en-US" altLang="ko-KR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면접평가</a:t>
            </a:r>
            <a:endParaRPr lang="en-US" altLang="ko-KR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최종합격자 관리</a:t>
            </a:r>
            <a:endParaRPr lang="en-US" altLang="ko-KR" sz="12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1641936" y="2095942"/>
            <a:ext cx="240772" cy="258454"/>
            <a:chOff x="292829" y="1695755"/>
            <a:chExt cx="240772" cy="215444"/>
          </a:xfrm>
        </p:grpSpPr>
        <p:sp>
          <p:nvSpPr>
            <p:cNvPr id="61" name="타원 6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1765038" y="2871643"/>
            <a:ext cx="799102" cy="1965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436096" y="6037634"/>
            <a:ext cx="655266" cy="199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453011" y="60212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뒤로가기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540126" y="2871642"/>
            <a:ext cx="240772" cy="215444"/>
            <a:chOff x="292829" y="1695755"/>
            <a:chExt cx="240772" cy="215444"/>
          </a:xfrm>
        </p:grpSpPr>
        <p:sp>
          <p:nvSpPr>
            <p:cNvPr id="87" name="타원 8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763687" y="3064612"/>
            <a:ext cx="4274379" cy="2668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555776" y="2871643"/>
            <a:ext cx="1000310" cy="1973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2555776" y="2840544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과정인지도설문</a:t>
            </a:r>
            <a:endParaRPr lang="ko-KR" altLang="en-US" sz="9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907704" y="2118048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지원자 기초정보</a:t>
            </a:r>
            <a:endParaRPr lang="ko-KR" altLang="en-US" sz="900" dirty="0"/>
          </a:p>
        </p:txBody>
      </p:sp>
      <p:grpSp>
        <p:nvGrpSpPr>
          <p:cNvPr id="113" name="그룹 112"/>
          <p:cNvGrpSpPr/>
          <p:nvPr/>
        </p:nvGrpSpPr>
        <p:grpSpPr>
          <a:xfrm>
            <a:off x="5627372" y="5805264"/>
            <a:ext cx="240772" cy="215444"/>
            <a:chOff x="292829" y="1695755"/>
            <a:chExt cx="240772" cy="215444"/>
          </a:xfrm>
        </p:grpSpPr>
        <p:sp>
          <p:nvSpPr>
            <p:cNvPr id="114" name="타원 1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795128" y="2871642"/>
            <a:ext cx="704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기초정</a:t>
            </a:r>
            <a:r>
              <a:rPr lang="ko-KR" altLang="en-US" sz="900" dirty="0"/>
              <a:t>보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572000" y="2864711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사전인성평</a:t>
            </a:r>
            <a:r>
              <a:rPr lang="ko-KR" altLang="en-US" sz="900" dirty="0"/>
              <a:t>가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3556086" y="2871642"/>
            <a:ext cx="1000310" cy="1973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4565877" y="2871710"/>
            <a:ext cx="1000310" cy="1973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3556795" y="2863948"/>
            <a:ext cx="103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선수지식평가</a:t>
            </a:r>
            <a:endParaRPr lang="ko-KR" altLang="en-US" sz="900" dirty="0"/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204298"/>
              </p:ext>
            </p:extLst>
          </p:nvPr>
        </p:nvGraphicFramePr>
        <p:xfrm>
          <a:off x="1828867" y="3133661"/>
          <a:ext cx="4190119" cy="76319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54901"/>
                <a:gridCol w="1008112"/>
                <a:gridCol w="1191545"/>
                <a:gridCol w="1335561"/>
              </a:tblGrid>
              <a:tr h="25293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기초정보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79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접수번호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이름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전화번호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이메일</a:t>
                      </a:r>
                      <a:endParaRPr lang="ko-KR" altLang="en-US" sz="700" dirty="0"/>
                    </a:p>
                  </a:txBody>
                  <a:tcPr/>
                </a:tc>
              </a:tr>
              <a:tr h="234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왕건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010-0000-1234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gogo@naver.com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697813"/>
              </p:ext>
            </p:extLst>
          </p:nvPr>
        </p:nvGraphicFramePr>
        <p:xfrm>
          <a:off x="1796646" y="4398933"/>
          <a:ext cx="4241420" cy="75825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2943"/>
                <a:gridCol w="1588256"/>
                <a:gridCol w="1780221"/>
              </a:tblGrid>
              <a:tr h="22553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각 설문 점수 평가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93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과정인지도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선수지식평가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사전인성평가</a:t>
                      </a:r>
                      <a:endParaRPr lang="ko-KR" altLang="en-US" sz="700" dirty="0"/>
                    </a:p>
                  </a:txBody>
                  <a:tcPr/>
                </a:tc>
              </a:tr>
              <a:tr h="244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3" name="그룹 122"/>
          <p:cNvGrpSpPr/>
          <p:nvPr/>
        </p:nvGrpSpPr>
        <p:grpSpPr>
          <a:xfrm>
            <a:off x="1554356" y="4509120"/>
            <a:ext cx="240772" cy="215444"/>
            <a:chOff x="292829" y="1695755"/>
            <a:chExt cx="240772" cy="215444"/>
          </a:xfrm>
        </p:grpSpPr>
        <p:sp>
          <p:nvSpPr>
            <p:cNvPr id="124" name="타원 12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1547664" y="3286509"/>
            <a:ext cx="240772" cy="215444"/>
            <a:chOff x="292829" y="1695755"/>
            <a:chExt cx="240772" cy="215444"/>
          </a:xfrm>
        </p:grpSpPr>
        <p:sp>
          <p:nvSpPr>
            <p:cNvPr id="127" name="타원 12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942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3533</Words>
  <Application>Microsoft Office PowerPoint</Application>
  <PresentationFormat>화면 슬라이드 쇼(4:3)</PresentationFormat>
  <Paragraphs>1928</Paragraphs>
  <Slides>24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man</cp:lastModifiedBy>
  <cp:revision>464</cp:revision>
  <dcterms:created xsi:type="dcterms:W3CDTF">2016-02-22T11:51:01Z</dcterms:created>
  <dcterms:modified xsi:type="dcterms:W3CDTF">2016-09-06T02:33:52Z</dcterms:modified>
</cp:coreProperties>
</file>