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18"/>
  </p:notesMasterIdLst>
  <p:sldIdLst>
    <p:sldId id="256" r:id="rId3"/>
    <p:sldId id="257" r:id="rId4"/>
    <p:sldId id="258" r:id="rId5"/>
    <p:sldId id="267" r:id="rId6"/>
    <p:sldId id="268" r:id="rId7"/>
    <p:sldId id="269" r:id="rId8"/>
    <p:sldId id="270" r:id="rId9"/>
    <p:sldId id="260" r:id="rId10"/>
    <p:sldId id="259" r:id="rId11"/>
    <p:sldId id="271" r:id="rId12"/>
    <p:sldId id="272" r:id="rId13"/>
    <p:sldId id="273" r:id="rId14"/>
    <p:sldId id="274" r:id="rId15"/>
    <p:sldId id="275" r:id="rId16"/>
    <p:sldId id="276" r:id="rId17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9404" autoAdjust="0"/>
    <p:restoredTop sz="98109" autoAdjust="0"/>
  </p:normalViewPr>
  <p:slideViewPr>
    <p:cSldViewPr>
      <p:cViewPr>
        <p:scale>
          <a:sx n="66" d="100"/>
          <a:sy n="66" d="100"/>
        </p:scale>
        <p:origin x="-312" y="1200"/>
      </p:cViewPr>
      <p:guideLst>
        <p:guide orient="horz" pos="443"/>
        <p:guide orient="horz" pos="5888"/>
        <p:guide orient="horz" pos="852"/>
        <p:guide pos="2160"/>
        <p:guide pos="391"/>
        <p:guide pos="39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29AE2-03EA-452A-9500-E4E29AE46F4F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08EC3-E3AE-4D59-AECD-C88174ED7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709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8350" y="2072682"/>
            <a:ext cx="5221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ko-KR" altLang="en-US" sz="3200" spc="300">
                <a:solidFill>
                  <a:schemeClr val="tx1">
                    <a:alpha val="99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44460" y="3800873"/>
            <a:ext cx="296908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ctr">
              <a:buNone/>
              <a:defRPr lang="ko-KR" altLang="en-US" sz="1800">
                <a:solidFill>
                  <a:schemeClr val="tx1">
                    <a:alpha val="99000"/>
                  </a:schemeClr>
                </a:solidFill>
                <a:latin typeface="+mj-ea"/>
                <a:ea typeface="+mj-ea"/>
              </a:defRPr>
            </a:lvl1pPr>
          </a:lstStyle>
          <a:p>
            <a:pPr marL="0" lvl="0" algn="ctr">
              <a:lnSpc>
                <a:spcPct val="150000"/>
              </a:lnSpc>
            </a:pPr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620714" y="3008784"/>
            <a:ext cx="5616575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991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2996952" y="9345612"/>
            <a:ext cx="864096" cy="363185"/>
          </a:xfrm>
        </p:spPr>
        <p:txBody>
          <a:bodyPr/>
          <a:lstStyle/>
          <a:p>
            <a:fld id="{BACAB63F-75CA-4AB0-AADB-E1D9EC20F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701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0714" y="920554"/>
            <a:ext cx="5616575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lvl1pPr algn="ctr">
              <a:defRPr lang="ko-KR" altLang="en-US" sz="1400" spc="0">
                <a:solidFill>
                  <a:schemeClr val="tx1">
                    <a:alpha val="99000"/>
                  </a:schemeClr>
                </a:solidFill>
                <a:latin typeface="Rix고딕 B" pitchFamily="18" charset="-127"/>
                <a:ea typeface="Rix고딕 B" pitchFamily="18" charset="-127"/>
                <a:cs typeface="+mn-cs"/>
              </a:defRPr>
            </a:lvl1pPr>
          </a:lstStyle>
          <a:p>
            <a:pPr marL="0"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00809" y="1280592"/>
            <a:ext cx="3456384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996952" y="9503293"/>
            <a:ext cx="864096" cy="363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BACAB63F-75CA-4AB0-AADB-E1D9EC20F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785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0714" y="920554"/>
            <a:ext cx="5616575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lvl1pPr algn="l">
              <a:defRPr lang="ko-KR" altLang="en-US" sz="1400" spc="0">
                <a:solidFill>
                  <a:schemeClr val="tx1">
                    <a:alpha val="99000"/>
                  </a:schemeClr>
                </a:solidFill>
                <a:latin typeface="Rix고딕 B" pitchFamily="18" charset="-127"/>
                <a:ea typeface="Rix고딕 B" pitchFamily="18" charset="-127"/>
                <a:cs typeface="+mn-cs"/>
              </a:defRPr>
            </a:lvl1pPr>
          </a:lstStyle>
          <a:p>
            <a:pPr marL="0"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996952" y="9503293"/>
            <a:ext cx="864096" cy="363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BACAB63F-75CA-4AB0-AADB-E1D9EC20F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439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996952" y="9503293"/>
            <a:ext cx="864096" cy="363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BACAB63F-75CA-4AB0-AADB-E1D9EC20F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992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996952" y="9345612"/>
            <a:ext cx="864096" cy="363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BACAB63F-75CA-4AB0-AADB-E1D9EC20F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98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20714" y="707521"/>
            <a:ext cx="5616575" cy="1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04479" y="441896"/>
            <a:ext cx="1227828" cy="215444"/>
          </a:xfrm>
          <a:prstGeom prst="rect">
            <a:avLst/>
          </a:prstGeom>
          <a:noFill/>
        </p:spPr>
        <p:txBody>
          <a:bodyPr wrap="none" rIns="72000" rtlCol="0">
            <a:spAutoFit/>
          </a:bodyPr>
          <a:lstStyle/>
          <a:p>
            <a:pPr algn="r"/>
            <a:r>
              <a:rPr lang="ko-KR" altLang="en-US" sz="800" spc="0" dirty="0" smtClean="0">
                <a:solidFill>
                  <a:schemeClr val="tx1">
                    <a:alpha val="99000"/>
                  </a:schemeClr>
                </a:solidFill>
                <a:latin typeface="+mn-ea"/>
                <a:ea typeface="+mn-ea"/>
              </a:rPr>
              <a:t>설계클래스 다이어그램</a:t>
            </a:r>
            <a:endParaRPr lang="ko-KR" altLang="en-US" sz="800" spc="0" dirty="0">
              <a:solidFill>
                <a:schemeClr val="tx1">
                  <a:alpha val="99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996952" y="9503293"/>
            <a:ext cx="864096" cy="363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BACAB63F-75CA-4AB0-AADB-E1D9EC20F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13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3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001108" y="2072682"/>
            <a:ext cx="4855817" cy="584775"/>
          </a:xfrm>
        </p:spPr>
        <p:txBody>
          <a:bodyPr/>
          <a:lstStyle/>
          <a:p>
            <a:r>
              <a:rPr lang="ko-KR" altLang="en-US" dirty="0" smtClean="0"/>
              <a:t>설계클래스 다이어그램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759592" y="3800874"/>
            <a:ext cx="1338828" cy="701731"/>
          </a:xfrm>
        </p:spPr>
        <p:txBody>
          <a:bodyPr/>
          <a:lstStyle/>
          <a:p>
            <a:r>
              <a:rPr lang="ko-KR" altLang="en-US" dirty="0" smtClean="0"/>
              <a:t>프로젝트명</a:t>
            </a:r>
            <a:endParaRPr lang="en-US" altLang="ko-KR" dirty="0" smtClean="0"/>
          </a:p>
          <a:p>
            <a:r>
              <a:rPr lang="ko-KR" altLang="en-US" dirty="0" smtClean="0"/>
              <a:t>버전 </a:t>
            </a:r>
            <a:r>
              <a:rPr lang="en-US" altLang="ko-KR" dirty="0" smtClean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211125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 smtClean="0">
                <a:latin typeface="+mn-ea"/>
                <a:ea typeface="+mn-ea"/>
              </a:rPr>
              <a:t>업무명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2996953" y="9503293"/>
            <a:ext cx="864096" cy="363185"/>
          </a:xfrm>
        </p:spPr>
        <p:txBody>
          <a:bodyPr/>
          <a:lstStyle/>
          <a:p>
            <a:fld id="{BACAB63F-75CA-4AB0-AADB-E1D9EC20F0D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20689" y="1352601"/>
            <a:ext cx="5616575" cy="33361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400" kern="1200" spc="0">
                <a:solidFill>
                  <a:schemeClr val="tx1">
                    <a:alpha val="99000"/>
                  </a:schemeClr>
                </a:solidFill>
                <a:latin typeface="Rix고딕 B" pitchFamily="18" charset="-127"/>
                <a:ea typeface="Rix고딕 B" pitchFamily="18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  <a:ea typeface="+mn-ea"/>
              </a:rPr>
              <a:t>1.1 </a:t>
            </a:r>
            <a:r>
              <a:rPr lang="en-US" altLang="ko-KR" sz="1200" b="1" dirty="0" smtClean="0">
                <a:latin typeface="+mn-ea"/>
                <a:ea typeface="+mn-ea"/>
              </a:rPr>
              <a:t>VO</a:t>
            </a:r>
            <a:endParaRPr lang="en-US" altLang="ko-KR" sz="1200" b="1" dirty="0" smtClean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0689" y="2144688"/>
            <a:ext cx="5616575" cy="72025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20688" y="1775540"/>
            <a:ext cx="5616575" cy="33233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400" kern="1200" spc="0">
                <a:solidFill>
                  <a:schemeClr val="tx1">
                    <a:alpha val="99000"/>
                  </a:schemeClr>
                </a:solidFill>
                <a:latin typeface="Rix고딕 B" pitchFamily="18" charset="-127"/>
                <a:ea typeface="Rix고딕 B" pitchFamily="18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n-ea"/>
                <a:ea typeface="+mn-ea"/>
              </a:rPr>
              <a:t>1.1.1 </a:t>
            </a:r>
            <a:r>
              <a:rPr lang="en-US" altLang="ko-KR" sz="1200" dirty="0" smtClean="0">
                <a:latin typeface="+mn-ea"/>
              </a:rPr>
              <a:t>VO</a:t>
            </a:r>
            <a:r>
              <a:rPr lang="ko-KR" altLang="en-US" sz="1200" dirty="0" smtClean="0">
                <a:latin typeface="+mn-ea"/>
              </a:rPr>
              <a:t>정의</a:t>
            </a:r>
            <a:endParaRPr lang="en-US" altLang="ko-KR" sz="1200" dirty="0" smtClean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2" y="2144688"/>
            <a:ext cx="5832647" cy="720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06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 smtClean="0">
                <a:latin typeface="+mn-ea"/>
                <a:ea typeface="+mn-ea"/>
              </a:rPr>
              <a:t>업무명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2996953" y="9503293"/>
            <a:ext cx="864096" cy="363185"/>
          </a:xfrm>
        </p:spPr>
        <p:txBody>
          <a:bodyPr/>
          <a:lstStyle/>
          <a:p>
            <a:fld id="{BACAB63F-75CA-4AB0-AADB-E1D9EC20F0D8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20689" y="1352601"/>
            <a:ext cx="5616575" cy="33361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400" kern="1200" spc="0">
                <a:solidFill>
                  <a:schemeClr val="tx1">
                    <a:alpha val="99000"/>
                  </a:schemeClr>
                </a:solidFill>
                <a:latin typeface="Rix고딕 B" pitchFamily="18" charset="-127"/>
                <a:ea typeface="Rix고딕 B" pitchFamily="18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  <a:ea typeface="+mn-ea"/>
              </a:rPr>
              <a:t>1.1 </a:t>
            </a:r>
            <a:r>
              <a:rPr lang="ko-KR" altLang="en-US" sz="1200" b="1" dirty="0" smtClean="0">
                <a:latin typeface="+mn-ea"/>
                <a:ea typeface="+mn-ea"/>
              </a:rPr>
              <a:t>비디오 파일 정의</a:t>
            </a:r>
            <a:endParaRPr lang="en-US" altLang="ko-KR" sz="1200" b="1" dirty="0" smtClean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0689" y="2144688"/>
            <a:ext cx="5616575" cy="72025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20688" y="1775540"/>
            <a:ext cx="5616575" cy="33233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400" kern="1200" spc="0">
                <a:solidFill>
                  <a:schemeClr val="tx1">
                    <a:alpha val="99000"/>
                  </a:schemeClr>
                </a:solidFill>
                <a:latin typeface="Rix고딕 B" pitchFamily="18" charset="-127"/>
                <a:ea typeface="Rix고딕 B" pitchFamily="18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n-ea"/>
                <a:ea typeface="+mn-ea"/>
              </a:rPr>
              <a:t>1.1.1 </a:t>
            </a:r>
            <a:r>
              <a:rPr lang="ko-KR" altLang="en-US" sz="1200" dirty="0" smtClean="0">
                <a:latin typeface="+mn-ea"/>
              </a:rPr>
              <a:t>비디오 파일</a:t>
            </a:r>
            <a:endParaRPr lang="en-US" altLang="ko-KR" sz="1200" dirty="0" smtClean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458" y="2144688"/>
            <a:ext cx="2693052" cy="720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06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 smtClean="0">
                <a:latin typeface="+mn-ea"/>
                <a:ea typeface="+mn-ea"/>
              </a:rPr>
              <a:t>업무명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2996953" y="9503293"/>
            <a:ext cx="864096" cy="363185"/>
          </a:xfrm>
        </p:spPr>
        <p:txBody>
          <a:bodyPr/>
          <a:lstStyle/>
          <a:p>
            <a:fld id="{BACAB63F-75CA-4AB0-AADB-E1D9EC20F0D8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20689" y="1352601"/>
            <a:ext cx="5616575" cy="33361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400" kern="1200" spc="0">
                <a:solidFill>
                  <a:schemeClr val="tx1">
                    <a:alpha val="99000"/>
                  </a:schemeClr>
                </a:solidFill>
                <a:latin typeface="Rix고딕 B" pitchFamily="18" charset="-127"/>
                <a:ea typeface="Rix고딕 B" pitchFamily="18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  <a:ea typeface="+mn-ea"/>
              </a:rPr>
              <a:t>1.1 </a:t>
            </a:r>
            <a:r>
              <a:rPr lang="ko-KR" altLang="en-US" sz="1200" b="1" dirty="0" smtClean="0">
                <a:latin typeface="+mn-ea"/>
                <a:ea typeface="+mn-ea"/>
              </a:rPr>
              <a:t>회원가입</a:t>
            </a:r>
            <a:endParaRPr lang="en-US" altLang="ko-KR" sz="1200" b="1" dirty="0" smtClean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0689" y="2144688"/>
            <a:ext cx="5616575" cy="72025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20688" y="1775540"/>
            <a:ext cx="5616575" cy="33361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400" kern="1200" spc="0">
                <a:solidFill>
                  <a:schemeClr val="tx1">
                    <a:alpha val="99000"/>
                  </a:schemeClr>
                </a:solidFill>
                <a:latin typeface="Rix고딕 B" pitchFamily="18" charset="-127"/>
                <a:ea typeface="Rix고딕 B" pitchFamily="18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n-ea"/>
                <a:ea typeface="+mn-ea"/>
              </a:rPr>
              <a:t>1.1.1 </a:t>
            </a:r>
            <a:r>
              <a:rPr lang="ko-KR" altLang="en-US" sz="1200" b="1" dirty="0" smtClean="0">
                <a:latin typeface="+mn-ea"/>
                <a:ea typeface="+mn-ea"/>
              </a:rPr>
              <a:t>회원가입</a:t>
            </a:r>
            <a:endParaRPr lang="en-US" altLang="ko-KR" sz="1200" b="1" dirty="0" smtClean="0">
              <a:latin typeface="+mn-ea"/>
              <a:ea typeface="+mn-ea"/>
            </a:endParaRPr>
          </a:p>
        </p:txBody>
      </p:sp>
      <p:pic>
        <p:nvPicPr>
          <p:cNvPr id="4102" name="Picture 6" descr="C:\Users\sec\Desktop\signinDiagra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2144688"/>
            <a:ext cx="5616600" cy="720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06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 smtClean="0">
                <a:latin typeface="+mn-ea"/>
                <a:ea typeface="+mn-ea"/>
              </a:rPr>
              <a:t>업무명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2996953" y="9503293"/>
            <a:ext cx="864096" cy="363185"/>
          </a:xfrm>
        </p:spPr>
        <p:txBody>
          <a:bodyPr/>
          <a:lstStyle/>
          <a:p>
            <a:fld id="{BACAB63F-75CA-4AB0-AADB-E1D9EC20F0D8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20689" y="1352601"/>
            <a:ext cx="5616575" cy="33361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400" kern="1200" spc="0">
                <a:solidFill>
                  <a:schemeClr val="tx1">
                    <a:alpha val="99000"/>
                  </a:schemeClr>
                </a:solidFill>
                <a:latin typeface="Rix고딕 B" pitchFamily="18" charset="-127"/>
                <a:ea typeface="Rix고딕 B" pitchFamily="18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  <a:ea typeface="+mn-ea"/>
              </a:rPr>
              <a:t>1.1 </a:t>
            </a:r>
            <a:r>
              <a:rPr lang="ko-KR" altLang="en-US" sz="1200" dirty="0" smtClean="0">
                <a:latin typeface="+mn-ea"/>
              </a:rPr>
              <a:t>관리자 업무</a:t>
            </a:r>
            <a:endParaRPr lang="en-US" altLang="ko-KR" sz="1200" b="1" dirty="0" smtClean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0689" y="2144688"/>
            <a:ext cx="5616575" cy="72025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20688" y="1775540"/>
            <a:ext cx="5616575" cy="33361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400" kern="1200" spc="0">
                <a:solidFill>
                  <a:schemeClr val="tx1">
                    <a:alpha val="99000"/>
                  </a:schemeClr>
                </a:solidFill>
                <a:latin typeface="Rix고딕 B" pitchFamily="18" charset="-127"/>
                <a:ea typeface="Rix고딕 B" pitchFamily="18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n-ea"/>
                <a:ea typeface="+mn-ea"/>
              </a:rPr>
              <a:t>1.1.1 </a:t>
            </a:r>
            <a:r>
              <a:rPr lang="ko-KR" altLang="en-US" sz="1200" dirty="0" smtClean="0">
                <a:latin typeface="+mn-ea"/>
              </a:rPr>
              <a:t>관리자 업무</a:t>
            </a:r>
            <a:endParaRPr lang="en-US" altLang="ko-KR" sz="1200" b="1" dirty="0" smtClean="0">
              <a:latin typeface="+mn-ea"/>
              <a:ea typeface="+mn-ea"/>
            </a:endParaRPr>
          </a:p>
        </p:txBody>
      </p:sp>
      <p:pic>
        <p:nvPicPr>
          <p:cNvPr id="5123" name="Picture 3" descr="C:\Users\sec\Desktop\adminDiagra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9" y="2144688"/>
            <a:ext cx="5616574" cy="720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59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 smtClean="0">
                <a:latin typeface="+mn-ea"/>
                <a:ea typeface="+mn-ea"/>
              </a:rPr>
              <a:t>알고리</a:t>
            </a:r>
            <a:r>
              <a:rPr lang="ko-KR" altLang="en-US" dirty="0">
                <a:latin typeface="+mn-ea"/>
                <a:ea typeface="+mn-ea"/>
              </a:rPr>
              <a:t>즘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2996953" y="9503293"/>
            <a:ext cx="864096" cy="363185"/>
          </a:xfrm>
        </p:spPr>
        <p:txBody>
          <a:bodyPr/>
          <a:lstStyle/>
          <a:p>
            <a:fld id="{BACAB63F-75CA-4AB0-AADB-E1D9EC20F0D8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20687" y="1352601"/>
            <a:ext cx="5616575" cy="33361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400" kern="1200" spc="0">
                <a:solidFill>
                  <a:schemeClr val="tx1">
                    <a:alpha val="99000"/>
                  </a:schemeClr>
                </a:solidFill>
                <a:latin typeface="Rix고딕 B" pitchFamily="18" charset="-127"/>
                <a:ea typeface="Rix고딕 B" pitchFamily="18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  <a:ea typeface="+mn-ea"/>
              </a:rPr>
              <a:t>1.1 </a:t>
            </a:r>
            <a:r>
              <a:rPr lang="ko-KR" altLang="en-US" sz="1200" dirty="0" smtClean="0">
                <a:latin typeface="+mn-ea"/>
              </a:rPr>
              <a:t>알고리</a:t>
            </a:r>
            <a:r>
              <a:rPr lang="ko-KR" altLang="en-US" sz="1200" dirty="0">
                <a:latin typeface="+mn-ea"/>
              </a:rPr>
              <a:t>즘</a:t>
            </a:r>
            <a:endParaRPr lang="en-US" altLang="ko-KR" sz="1200" b="1" dirty="0" smtClean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0689" y="2144688"/>
            <a:ext cx="5616575" cy="72025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20688" y="1775540"/>
            <a:ext cx="5616575" cy="33361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400" kern="1200" spc="0">
                <a:solidFill>
                  <a:schemeClr val="tx1">
                    <a:alpha val="99000"/>
                  </a:schemeClr>
                </a:solidFill>
                <a:latin typeface="Rix고딕 B" pitchFamily="18" charset="-127"/>
                <a:ea typeface="Rix고딕 B" pitchFamily="18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n-ea"/>
                <a:ea typeface="+mn-ea"/>
              </a:rPr>
              <a:t>1.1.1 </a:t>
            </a:r>
            <a:r>
              <a:rPr lang="ko-KR" altLang="en-US" sz="1200" dirty="0" smtClean="0">
                <a:latin typeface="+mn-ea"/>
              </a:rPr>
              <a:t>알고리</a:t>
            </a:r>
            <a:r>
              <a:rPr lang="ko-KR" altLang="en-US" sz="1200" dirty="0">
                <a:latin typeface="+mn-ea"/>
              </a:rPr>
              <a:t>즘</a:t>
            </a:r>
            <a:endParaRPr lang="en-US" altLang="ko-KR" sz="1200" b="1" dirty="0" smtClean="0">
              <a:latin typeface="+mn-ea"/>
              <a:ea typeface="+mn-ea"/>
            </a:endParaRPr>
          </a:p>
        </p:txBody>
      </p:sp>
      <p:pic>
        <p:nvPicPr>
          <p:cNvPr id="6146" name="Picture 2" descr="C:\Users\sec\Desktop\algorismDiagra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29" y="2109157"/>
            <a:ext cx="5738099" cy="723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59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 smtClean="0">
                <a:latin typeface="+mn-ea"/>
                <a:ea typeface="+mn-ea"/>
              </a:rPr>
              <a:t>고객센터</a:t>
            </a:r>
            <a:r>
              <a:rPr lang="en-US" altLang="ko-KR" dirty="0" smtClean="0">
                <a:latin typeface="+mn-ea"/>
                <a:ea typeface="+mn-ea"/>
              </a:rPr>
              <a:t>		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2996953" y="9503293"/>
            <a:ext cx="864096" cy="363185"/>
          </a:xfrm>
        </p:spPr>
        <p:txBody>
          <a:bodyPr/>
          <a:lstStyle/>
          <a:p>
            <a:fld id="{BACAB63F-75CA-4AB0-AADB-E1D9EC20F0D8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20689" y="1352601"/>
            <a:ext cx="5616575" cy="33361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400" kern="1200" spc="0">
                <a:solidFill>
                  <a:schemeClr val="tx1">
                    <a:alpha val="99000"/>
                  </a:schemeClr>
                </a:solidFill>
                <a:latin typeface="Rix고딕 B" pitchFamily="18" charset="-127"/>
                <a:ea typeface="Rix고딕 B" pitchFamily="18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  <a:ea typeface="+mn-ea"/>
              </a:rPr>
              <a:t>1.1 </a:t>
            </a:r>
            <a:r>
              <a:rPr lang="ko-KR" altLang="en-US" sz="1200" dirty="0" smtClean="0">
                <a:latin typeface="+mn-ea"/>
              </a:rPr>
              <a:t>고객센</a:t>
            </a:r>
            <a:r>
              <a:rPr lang="ko-KR" altLang="en-US" sz="1200" dirty="0">
                <a:latin typeface="+mn-ea"/>
              </a:rPr>
              <a:t>터</a:t>
            </a:r>
            <a:endParaRPr lang="en-US" altLang="ko-KR" sz="1200" b="1" dirty="0" smtClean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0689" y="2144688"/>
            <a:ext cx="5616575" cy="72025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20688" y="1775540"/>
            <a:ext cx="5616575" cy="33361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400" kern="1200" spc="0">
                <a:solidFill>
                  <a:schemeClr val="tx1">
                    <a:alpha val="99000"/>
                  </a:schemeClr>
                </a:solidFill>
                <a:latin typeface="Rix고딕 B" pitchFamily="18" charset="-127"/>
                <a:ea typeface="Rix고딕 B" pitchFamily="18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n-ea"/>
                <a:ea typeface="+mn-ea"/>
              </a:rPr>
              <a:t>1.1.1 </a:t>
            </a:r>
            <a:r>
              <a:rPr lang="ko-KR" altLang="en-US" sz="1200" dirty="0" smtClean="0">
                <a:latin typeface="+mn-ea"/>
              </a:rPr>
              <a:t>고객센</a:t>
            </a:r>
            <a:r>
              <a:rPr lang="ko-KR" altLang="en-US" sz="1200" dirty="0">
                <a:latin typeface="+mn-ea"/>
              </a:rPr>
              <a:t>터</a:t>
            </a:r>
            <a:endParaRPr lang="en-US" altLang="ko-KR" sz="1200" b="1" dirty="0" smtClean="0">
              <a:latin typeface="+mn-ea"/>
              <a:ea typeface="+mn-ea"/>
            </a:endParaRPr>
          </a:p>
        </p:txBody>
      </p:sp>
      <p:pic>
        <p:nvPicPr>
          <p:cNvPr id="7170" name="Picture 2" descr="C:\Users\sec\Desktop\questionDiagra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2144688"/>
            <a:ext cx="5616575" cy="720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59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검 토 이 </a:t>
            </a:r>
            <a:r>
              <a:rPr lang="ko-KR" altLang="en-US" dirty="0" err="1" smtClean="0">
                <a:latin typeface="+mj-ea"/>
                <a:ea typeface="+mj-ea"/>
              </a:rPr>
              <a:t>력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2996953" y="9503293"/>
            <a:ext cx="864096" cy="363185"/>
          </a:xfrm>
        </p:spPr>
        <p:txBody>
          <a:bodyPr/>
          <a:lstStyle/>
          <a:p>
            <a:fld id="{BACAB63F-75CA-4AB0-AADB-E1D9EC20F0D8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139128"/>
              </p:ext>
            </p:extLst>
          </p:nvPr>
        </p:nvGraphicFramePr>
        <p:xfrm>
          <a:off x="620713" y="1496617"/>
          <a:ext cx="5616575" cy="7787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71"/>
                <a:gridCol w="1080121"/>
                <a:gridCol w="1425753"/>
                <a:gridCol w="1310551"/>
                <a:gridCol w="936079"/>
              </a:tblGrid>
              <a:tr h="370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검토일자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AA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이유준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2017-03-09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이유준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PL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PL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강성진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2017-03-10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강성진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PM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96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제 </a:t>
            </a:r>
            <a:r>
              <a:rPr lang="en-US" altLang="ko-KR" dirty="0" smtClean="0">
                <a:latin typeface="+mj-ea"/>
                <a:ea typeface="+mj-ea"/>
              </a:rPr>
              <a:t>·</a:t>
            </a:r>
            <a:r>
              <a:rPr lang="ko-KR" altLang="en-US" dirty="0" smtClean="0">
                <a:latin typeface="+mj-ea"/>
                <a:ea typeface="+mj-ea"/>
              </a:rPr>
              <a:t> 개 정  이 </a:t>
            </a:r>
            <a:r>
              <a:rPr lang="ko-KR" altLang="en-US" dirty="0" err="1" smtClean="0">
                <a:latin typeface="+mj-ea"/>
                <a:ea typeface="+mj-ea"/>
              </a:rPr>
              <a:t>력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2996953" y="9503293"/>
            <a:ext cx="864096" cy="363185"/>
          </a:xfrm>
        </p:spPr>
        <p:txBody>
          <a:bodyPr/>
          <a:lstStyle/>
          <a:p>
            <a:fld id="{BACAB63F-75CA-4AB0-AADB-E1D9EC20F0D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515494"/>
              </p:ext>
            </p:extLst>
          </p:nvPr>
        </p:nvGraphicFramePr>
        <p:xfrm>
          <a:off x="620712" y="1496617"/>
          <a:ext cx="5616600" cy="7787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72"/>
                <a:gridCol w="3456384"/>
                <a:gridCol w="1296144"/>
              </a:tblGrid>
              <a:tr h="370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개정번호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개정 페이지 및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개정 일자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작성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2017.03.09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50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클 </a:t>
            </a:r>
            <a:r>
              <a:rPr lang="ko-KR" altLang="en-US" dirty="0" err="1" smtClean="0">
                <a:latin typeface="+mj-ea"/>
                <a:ea typeface="+mj-ea"/>
              </a:rPr>
              <a:t>래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스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I D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2996953" y="9503293"/>
            <a:ext cx="864096" cy="363185"/>
          </a:xfrm>
        </p:spPr>
        <p:txBody>
          <a:bodyPr/>
          <a:lstStyle/>
          <a:p>
            <a:fld id="{BACAB63F-75CA-4AB0-AADB-E1D9EC20F0D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417810"/>
              </p:ext>
            </p:extLst>
          </p:nvPr>
        </p:nvGraphicFramePr>
        <p:xfrm>
          <a:off x="620712" y="1496607"/>
          <a:ext cx="5616600" cy="7704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48"/>
                <a:gridCol w="1728192"/>
                <a:gridCol w="3240360"/>
              </a:tblGrid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구분코드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 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NetworkMethod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effectLst/>
                          <a:latin typeface="굴림"/>
                        </a:rPr>
                        <a:t>RMI</a:t>
                      </a: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연결을 위해 인테페이스를 정의한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ProJavaWorldServer_Stub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effectLst/>
                          <a:latin typeface="굴림"/>
                        </a:rPr>
                        <a:t>RMI</a:t>
                      </a: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연결을 위한 연계클래스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ProJavaWorldServer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클라이언트 실행에 필요한 정보를 처리해주는 서버클래스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ProJavaWorldClient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클라이언트 실행에 필요한 정보를 받아오는 클라이언트클래스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AdminVO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관리자의 데이터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AlgmVO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알고리즘의 데이터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CheckVO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임의의 데이터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MemberVO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회원의 데이터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PostsVO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댓글의 데이터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PrtcVO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자바실습의 데이터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QnAVO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effectLst/>
                          <a:latin typeface="굴림"/>
                        </a:rPr>
                        <a:t>QnA</a:t>
                      </a: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의 데이터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QstVO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문의사항의 데이터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SolVO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문의사항답변의 데이터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StatVO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통계의 데이터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UserAlgmListVO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알고리즘 리스트의 데이터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UserStudyListVO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자바학습의 데이터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VideoVO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비디오의 데이터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VideoFileInfo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비디오 파일의 데이터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SqlMapConfig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effectLst/>
                          <a:latin typeface="굴림"/>
                        </a:rPr>
                        <a:t>ProJavaWorldServer</a:t>
                      </a: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의 메서드와 데이터베이스의 연동 설정을 저장한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Main1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프로그램의 초기화면을 실행하는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Main1Controller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초기화면을 제어하는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LogIn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로그인창을 실행하는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effectLst/>
                          <a:latin typeface="굴림"/>
                        </a:rPr>
                        <a:t>LogInController</a:t>
                      </a:r>
                      <a:endParaRPr lang="en-US" sz="800" b="0" i="0" u="none" strike="noStrike" dirty="0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effectLst/>
                          <a:latin typeface="굴림"/>
                        </a:rPr>
                        <a:t>로그인창을</a:t>
                      </a:r>
                      <a:r>
                        <a:rPr lang="ko-KR" altLang="en-US" sz="800" b="0" i="0" u="none" strike="noStrike" dirty="0">
                          <a:effectLst/>
                          <a:latin typeface="굴림"/>
                        </a:rPr>
                        <a:t> 제어하는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74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클 </a:t>
            </a:r>
            <a:r>
              <a:rPr lang="ko-KR" altLang="en-US" dirty="0" err="1" smtClean="0">
                <a:latin typeface="+mj-ea"/>
                <a:ea typeface="+mj-ea"/>
              </a:rPr>
              <a:t>래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스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I D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2996953" y="9503293"/>
            <a:ext cx="864096" cy="363185"/>
          </a:xfrm>
        </p:spPr>
        <p:txBody>
          <a:bodyPr/>
          <a:lstStyle/>
          <a:p>
            <a:fld id="{BACAB63F-75CA-4AB0-AADB-E1D9EC20F0D8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182933"/>
              </p:ext>
            </p:extLst>
          </p:nvPr>
        </p:nvGraphicFramePr>
        <p:xfrm>
          <a:off x="620712" y="1496607"/>
          <a:ext cx="5616600" cy="7704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48"/>
                <a:gridCol w="1728192"/>
                <a:gridCol w="3240360"/>
              </a:tblGrid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구분코드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 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SearchIdController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아이다찾기창을 제어하는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SearchPw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비밀번호찾기창을 실행하는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SearchPwController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비밀번호찾기창을 제어하는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SignIn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화원가입창을 실행하는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SignController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회원가입창을 제어하는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MailIdSend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회원가입시 인증을 위한 메일을 발송하는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Admin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관리자 초기화면으로 </a:t>
                      </a:r>
                      <a:r>
                        <a:rPr lang="en-US" altLang="ko-KR" sz="800" b="0" i="0" u="none" strike="noStrike">
                          <a:effectLst/>
                          <a:latin typeface="굴림"/>
                        </a:rPr>
                        <a:t>Scene</a:t>
                      </a: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을 교체하는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AdminController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관리자 화면을 제어하고 상단메뉴의 이벤트를 정의한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AdminHomeController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초기화면에서 알고리즘 또는 자바학습 리스트로 이동하기위한 이벤트를 정의한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Admin_ad_Controller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관리자 리스트를 출력하고 제어하는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Admin_ad_detail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관리자의 상세정보를 출력하고 수정</a:t>
                      </a:r>
                      <a:r>
                        <a:rPr lang="en-US" altLang="ko-KR" sz="800" b="0" i="0" u="none" strike="noStrike"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삭제하는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Admin_input_Controller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신규 관리자를 등록하는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algoinfoController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알고리즘의 상세정보로 이동하는 이벤트를 정의한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AlgorismAdminController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알고리즘 리스트를 출력하는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InsertController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알고리즘 신규 문제를 등록하는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UpdateController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알고리즘의 상세정보를 출력하고 수정</a:t>
                      </a:r>
                      <a:r>
                        <a:rPr lang="en-US" altLang="ko-KR" sz="800" b="0" i="0" u="none" strike="noStrike"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삭제하는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JavaAdminRegistController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자바학습 리스트를 출력하고 상세정보이동</a:t>
                      </a:r>
                      <a:r>
                        <a:rPr lang="en-US" altLang="ko-KR" sz="800" b="0" i="0" u="none" strike="noStrike"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자바학습 삭제 이벤트를 정의한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AdminPrtcRegistController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자바실습학습의 신규등록</a:t>
                      </a:r>
                      <a:r>
                        <a:rPr lang="en-US" altLang="ko-KR" sz="800" b="0" i="0" u="none" strike="noStrike"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수정하는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AdminVideoRegisterController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자바동영상학습의 신규등록</a:t>
                      </a:r>
                      <a:r>
                        <a:rPr lang="en-US" altLang="ko-KR" sz="800" b="0" i="0" u="none" strike="noStrike"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수정하는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MemberAdminController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회원의 리스트를 출력하고 제어하는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MemberAdminDetail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회원의 상세정보를 출력하고 회원의 강제탈퇴 이벤트를 정의한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Admin_MakeQnAController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effectLst/>
                          <a:latin typeface="굴림"/>
                        </a:rPr>
                        <a:t>QnA</a:t>
                      </a: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를 신규 등록하는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800" b="0" i="0" u="none" strike="noStrike" dirty="0" err="1">
                          <a:effectLst/>
                          <a:latin typeface="굴림"/>
                        </a:rPr>
                        <a:t>Admin_QnA_detailController</a:t>
                      </a:r>
                      <a:endParaRPr lang="en-US" sz="800" b="0" i="0" u="none" strike="noStrike" dirty="0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effectLst/>
                          <a:latin typeface="굴림"/>
                        </a:rPr>
                        <a:t>QNA</a:t>
                      </a:r>
                      <a:r>
                        <a:rPr lang="ko-KR" altLang="en-US" sz="800" b="0" i="0" u="none" strike="noStrike" dirty="0">
                          <a:effectLst/>
                          <a:latin typeface="굴림"/>
                        </a:rPr>
                        <a:t>의 상세내용을 출력하고 수정</a:t>
                      </a:r>
                      <a:r>
                        <a:rPr lang="en-US" altLang="ko-KR" sz="800" b="0" i="0" u="none" strike="noStrike" dirty="0"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/>
                        </a:rPr>
                        <a:t>삭제하는 이벤트를 정의한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83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클 </a:t>
            </a:r>
            <a:r>
              <a:rPr lang="ko-KR" altLang="en-US" dirty="0" err="1" smtClean="0">
                <a:latin typeface="+mj-ea"/>
                <a:ea typeface="+mj-ea"/>
              </a:rPr>
              <a:t>래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스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I D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2996953" y="9503293"/>
            <a:ext cx="864096" cy="363185"/>
          </a:xfrm>
        </p:spPr>
        <p:txBody>
          <a:bodyPr/>
          <a:lstStyle/>
          <a:p>
            <a:fld id="{BACAB63F-75CA-4AB0-AADB-E1D9EC20F0D8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809890"/>
              </p:ext>
            </p:extLst>
          </p:nvPr>
        </p:nvGraphicFramePr>
        <p:xfrm>
          <a:off x="620712" y="1496607"/>
          <a:ext cx="5616600" cy="7704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48"/>
                <a:gridCol w="1728192"/>
                <a:gridCol w="3240360"/>
              </a:tblGrid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구분코드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 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Admin_QnAController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effectLst/>
                          <a:latin typeface="굴림"/>
                        </a:rPr>
                        <a:t>QnA</a:t>
                      </a: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의 리스트를 출력하고 제어하는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Admin_question_detailController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회원문의사항의 상세내용을 출력하고 답변을 등록</a:t>
                      </a:r>
                      <a:r>
                        <a:rPr lang="en-US" altLang="ko-KR" sz="800" b="0" i="0" u="none" strike="noStrike"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수정하는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Admin_questionController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회원문의사항 리스트를 출력하고 제어하는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Common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회원 초기화면으로 </a:t>
                      </a:r>
                      <a:r>
                        <a:rPr lang="en-US" altLang="ko-KR" sz="800" b="0" i="0" u="none" strike="noStrike">
                          <a:effectLst/>
                          <a:latin typeface="굴림"/>
                        </a:rPr>
                        <a:t>Scene</a:t>
                      </a: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을 교체하는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CommonController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회원 초기화면을 제어하고 상단메뉴의 이벤트를 정의한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MemberUpdate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회원정보수정창을 실행하는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MemberUpdateController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회원정보수정창을 관리하고 회원정보를 출력</a:t>
                      </a:r>
                      <a:r>
                        <a:rPr lang="en-US" altLang="ko-KR" sz="800" b="0" i="0" u="none" strike="noStrike"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수정하는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PRTCListController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알고리즘에 관한 통계와 리스트를 출력하고 제어하는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SolveController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해당 알고리즘으로 이동하는 이벤트를 정의한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JavaAlgmLearningController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알고리즘 학습을 출력하고 제어하는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AlgorismMemController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알고리즘 해답화면을 출력하고 제어하는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AlgorismMemListController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알고리즘 해답의 리스트들을 출력하는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CommentController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알고리즘 해답의 댓글을 출력하고 수정</a:t>
                      </a:r>
                      <a:r>
                        <a:rPr lang="en-US" altLang="ko-KR" sz="800" b="0" i="0" u="none" strike="noStrike"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삭제 이벤트를 정의한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Main3Controller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알고리즘리스트나 자바학습리스트로 이동하는 이벤트를 정의한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Mem_QnA_CallController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effectLst/>
                          <a:latin typeface="굴림"/>
                        </a:rPr>
                        <a:t>QnA </a:t>
                      </a: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리스트를 출력하고 제어하는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Mem_QnA_Controller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effectLst/>
                          <a:latin typeface="굴림"/>
                        </a:rPr>
                        <a:t>QnA </a:t>
                      </a: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의 상세정보를 출력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Mem_QnA_detailController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문의사항 리스트를 출력하고 제어하는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Mem_question_Controller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문의사항을 신규 등록하는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Mem_question_detailController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문의사항의 상세정보를 출력</a:t>
                      </a:r>
                      <a:r>
                        <a:rPr lang="en-US" altLang="ko-KR" sz="800" b="0" i="0" u="none" strike="noStrike"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수정하는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Main4Controller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자바학습 리스트를 출력하고 해당 자바학습으로 이동하는 이벤트를 정의한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JavaQuizLearningController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자바실습학습을 출력하고 제어하는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JavaVideoLearningController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자바동영상학습을 출력하고 제어하는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err="1">
                          <a:effectLst/>
                          <a:latin typeface="굴림"/>
                        </a:rPr>
                        <a:t>CodeEditor</a:t>
                      </a:r>
                      <a:endParaRPr lang="en-US" sz="800" b="0" i="0" u="none" strike="noStrike" dirty="0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effectLst/>
                          <a:latin typeface="굴림"/>
                        </a:rPr>
                        <a:t>알고리즘이나 자바실습의 </a:t>
                      </a:r>
                      <a:r>
                        <a:rPr lang="ko-KR" altLang="en-US" sz="800" b="0" i="0" u="none" strike="noStrike" dirty="0" err="1">
                          <a:effectLst/>
                          <a:latin typeface="굴림"/>
                        </a:rPr>
                        <a:t>코딩창을</a:t>
                      </a:r>
                      <a:r>
                        <a:rPr lang="ko-KR" altLang="en-US" sz="800" b="0" i="0" u="none" strike="noStrike" dirty="0">
                          <a:effectLst/>
                          <a:latin typeface="굴림"/>
                        </a:rPr>
                        <a:t> 제어하는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65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클 </a:t>
            </a:r>
            <a:r>
              <a:rPr lang="ko-KR" altLang="en-US" dirty="0" err="1" smtClean="0">
                <a:latin typeface="+mj-ea"/>
                <a:ea typeface="+mj-ea"/>
              </a:rPr>
              <a:t>래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스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I D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2996953" y="9503293"/>
            <a:ext cx="864096" cy="363185"/>
          </a:xfrm>
        </p:spPr>
        <p:txBody>
          <a:bodyPr/>
          <a:lstStyle/>
          <a:p>
            <a:fld id="{BACAB63F-75CA-4AB0-AADB-E1D9EC20F0D8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953057"/>
              </p:ext>
            </p:extLst>
          </p:nvPr>
        </p:nvGraphicFramePr>
        <p:xfrm>
          <a:off x="620712" y="1496607"/>
          <a:ext cx="5616600" cy="7704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48"/>
                <a:gridCol w="1728192"/>
                <a:gridCol w="3240360"/>
              </a:tblGrid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구분코드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 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err="1">
                          <a:effectLst/>
                          <a:latin typeface="굴림"/>
                        </a:rPr>
                        <a:t>MediaControl</a:t>
                      </a:r>
                      <a:endParaRPr lang="en-US" sz="800" b="0" i="0" u="none" strike="noStrike" dirty="0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effectLst/>
                          <a:latin typeface="굴림"/>
                        </a:rPr>
                        <a:t>동영상학습시</a:t>
                      </a:r>
                      <a:r>
                        <a:rPr lang="ko-KR" altLang="en-US" sz="800" b="0" i="0" u="none" strike="noStrike" dirty="0">
                          <a:effectLst/>
                          <a:latin typeface="굴림"/>
                        </a:rPr>
                        <a:t> 미디어를 재생</a:t>
                      </a:r>
                      <a:r>
                        <a:rPr lang="en-US" altLang="ko-KR" sz="800" b="0" i="0" u="none" strike="noStrike" dirty="0"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/>
                        </a:rPr>
                        <a:t>제어하는 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75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>
                <a:latin typeface="+mn-ea"/>
                <a:ea typeface="+mn-ea"/>
              </a:rPr>
              <a:t>목          차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2996953" y="9503293"/>
            <a:ext cx="864096" cy="363185"/>
          </a:xfrm>
        </p:spPr>
        <p:txBody>
          <a:bodyPr/>
          <a:lstStyle/>
          <a:p>
            <a:fld id="{BACAB63F-75CA-4AB0-AADB-E1D9EC20F0D8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954719" y="1847257"/>
            <a:ext cx="5314796" cy="241980"/>
            <a:chOff x="806642" y="1928664"/>
            <a:chExt cx="5430670" cy="349526"/>
          </a:xfrm>
        </p:grpSpPr>
        <p:sp>
          <p:nvSpPr>
            <p:cNvPr id="30" name="TextBox 29"/>
            <p:cNvSpPr txBox="1"/>
            <p:nvPr/>
          </p:nvSpPr>
          <p:spPr>
            <a:xfrm>
              <a:off x="806642" y="1928664"/>
              <a:ext cx="2503212" cy="3495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36000" rIns="144000" bIns="36000" rtlCol="0">
              <a:spAutoFit/>
            </a:bodyPr>
            <a:lstStyle/>
            <a:p>
              <a:r>
                <a:rPr lang="en-US" altLang="ko-KR" sz="1100" dirty="0" smtClean="0">
                  <a:latin typeface="+mn-ea"/>
                </a:rPr>
                <a:t>1.1 </a:t>
              </a:r>
              <a:r>
                <a:rPr lang="ko-KR" altLang="en-US" sz="1100" dirty="0" smtClean="0">
                  <a:latin typeface="+mn-ea"/>
                </a:rPr>
                <a:t>네트워크</a:t>
              </a:r>
              <a:endParaRPr lang="en-US" altLang="ko-KR" sz="1100" dirty="0" smtClean="0">
                <a:latin typeface="+mn-ea"/>
              </a:endParaRPr>
            </a:p>
          </p:txBody>
        </p:sp>
        <p:cxnSp>
          <p:nvCxnSpPr>
            <p:cNvPr id="31" name="직선 연결선 30"/>
            <p:cNvCxnSpPr>
              <a:stCxn id="30" idx="3"/>
              <a:endCxn id="32" idx="1"/>
            </p:cNvCxnSpPr>
            <p:nvPr/>
          </p:nvCxnSpPr>
          <p:spPr>
            <a:xfrm>
              <a:off x="3309854" y="2103427"/>
              <a:ext cx="2663116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972970" y="1928664"/>
              <a:ext cx="264342" cy="3495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44000" tIns="36000" rIns="36000" bIns="36000" rtlCol="0">
              <a:spAutoFit/>
            </a:bodyPr>
            <a:lstStyle/>
            <a:p>
              <a:pPr algn="r"/>
              <a:r>
                <a:rPr lang="en-US" altLang="ko-KR" sz="1100" dirty="0" smtClean="0">
                  <a:latin typeface="+mn-ea"/>
                </a:rPr>
                <a:t>7</a:t>
              </a:r>
              <a:endParaRPr lang="ko-KR" altLang="en-US" sz="1100" dirty="0">
                <a:latin typeface="+mn-ea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704530" y="1424608"/>
            <a:ext cx="5594704" cy="241980"/>
            <a:chOff x="620688" y="1928664"/>
            <a:chExt cx="5616624" cy="349526"/>
          </a:xfrm>
        </p:grpSpPr>
        <p:sp>
          <p:nvSpPr>
            <p:cNvPr id="74" name="TextBox 73"/>
            <p:cNvSpPr txBox="1"/>
            <p:nvPr/>
          </p:nvSpPr>
          <p:spPr>
            <a:xfrm>
              <a:off x="620688" y="1928664"/>
              <a:ext cx="1534268" cy="3495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144000" bIns="36000" rtlCol="0">
              <a:spAutoFit/>
            </a:bodyPr>
            <a:lstStyle/>
            <a:p>
              <a:r>
                <a:rPr lang="en-US" altLang="ko-KR" sz="1100" b="1" dirty="0" smtClean="0">
                  <a:solidFill>
                    <a:prstClr val="black"/>
                  </a:solidFill>
                  <a:latin typeface="+mn-ea"/>
                </a:rPr>
                <a:t>1. </a:t>
              </a:r>
              <a:r>
                <a:rPr lang="ko-KR" altLang="en-US" sz="1100" b="1" dirty="0" smtClean="0">
                  <a:solidFill>
                    <a:prstClr val="black"/>
                  </a:solidFill>
                  <a:latin typeface="+mn-ea"/>
                </a:rPr>
                <a:t>자바학습 프로그램</a:t>
              </a:r>
              <a:endParaRPr lang="ko-KR" altLang="en-US" sz="1100" b="1" dirty="0">
                <a:solidFill>
                  <a:prstClr val="black"/>
                </a:solidFill>
                <a:latin typeface="+mn-ea"/>
              </a:endParaRPr>
            </a:p>
          </p:txBody>
        </p:sp>
        <p:cxnSp>
          <p:nvCxnSpPr>
            <p:cNvPr id="75" name="직선 연결선 74"/>
            <p:cNvCxnSpPr>
              <a:endCxn id="76" idx="1"/>
            </p:cNvCxnSpPr>
            <p:nvPr/>
          </p:nvCxnSpPr>
          <p:spPr>
            <a:xfrm>
              <a:off x="2143442" y="2103427"/>
              <a:ext cx="3829327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5972769" y="1928664"/>
              <a:ext cx="264543" cy="3495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44000" tIns="36000" rIns="36000" bIns="36000" rtlCol="0">
              <a:spAutoFit/>
            </a:bodyPr>
            <a:lstStyle/>
            <a:p>
              <a:pPr algn="r"/>
              <a:r>
                <a:rPr lang="en-US" altLang="ko-KR" sz="1100" b="1" dirty="0" smtClean="0">
                  <a:solidFill>
                    <a:prstClr val="black"/>
                  </a:solidFill>
                  <a:latin typeface="+mn-ea"/>
                </a:rPr>
                <a:t>7</a:t>
              </a:r>
              <a:endParaRPr lang="ko-KR" altLang="en-US" sz="1100" b="1" dirty="0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54719" y="2136634"/>
            <a:ext cx="244980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144000" bIns="36000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1.2 VO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4719" y="2379475"/>
            <a:ext cx="244980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144000" bIns="36000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1.3 </a:t>
            </a:r>
            <a:r>
              <a:rPr lang="ko-KR" altLang="en-US" sz="1100" dirty="0" smtClean="0">
                <a:latin typeface="+mn-ea"/>
              </a:rPr>
              <a:t>비디오 파일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4719" y="2113366"/>
            <a:ext cx="244980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144000" bIns="36000" rtlCol="0">
            <a:spAutoFit/>
          </a:bodyPr>
          <a:lstStyle/>
          <a:p>
            <a:r>
              <a:rPr lang="en-US" altLang="ko-KR" sz="1100" smtClean="0">
                <a:latin typeface="+mn-ea"/>
              </a:rPr>
              <a:t>1.2 VO</a:t>
            </a:r>
            <a:r>
              <a:rPr lang="ko-KR" altLang="en-US" sz="1100" dirty="0" smtClean="0">
                <a:latin typeface="+mn-ea"/>
              </a:rPr>
              <a:t>정의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54719" y="2645584"/>
            <a:ext cx="244980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144000" bIns="36000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1.4 DB</a:t>
            </a:r>
            <a:r>
              <a:rPr lang="ko-KR" altLang="en-US" sz="1100" dirty="0" smtClean="0">
                <a:latin typeface="+mn-ea"/>
              </a:rPr>
              <a:t>연동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54719" y="3177802"/>
            <a:ext cx="244980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144000" bIns="36000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1.6 </a:t>
            </a:r>
            <a:r>
              <a:rPr lang="ko-KR" altLang="en-US" sz="1100" dirty="0" smtClean="0">
                <a:latin typeface="+mn-ea"/>
              </a:rPr>
              <a:t>로그인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4719" y="2911693"/>
            <a:ext cx="244980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144000" bIns="36000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1.5 </a:t>
            </a:r>
            <a:r>
              <a:rPr lang="ko-KR" altLang="en-US" sz="1100" dirty="0" smtClean="0">
                <a:latin typeface="+mn-ea"/>
              </a:rPr>
              <a:t>초기화면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54719" y="3443911"/>
            <a:ext cx="244980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144000" bIns="36000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1.7 </a:t>
            </a:r>
            <a:r>
              <a:rPr lang="ko-KR" altLang="en-US" sz="1100" dirty="0" smtClean="0">
                <a:latin typeface="+mn-ea"/>
              </a:rPr>
              <a:t>회원가입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54719" y="3976129"/>
            <a:ext cx="244980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144000" bIns="36000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1.9 </a:t>
            </a:r>
            <a:r>
              <a:rPr lang="ko-KR" altLang="en-US" sz="1100" dirty="0" smtClean="0">
                <a:latin typeface="+mn-ea"/>
              </a:rPr>
              <a:t>회원 초기화면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4719" y="3710020"/>
            <a:ext cx="244980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144000" bIns="36000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1,8 </a:t>
            </a:r>
            <a:r>
              <a:rPr lang="ko-KR" altLang="en-US" sz="1100" dirty="0" smtClean="0">
                <a:latin typeface="+mn-ea"/>
              </a:rPr>
              <a:t>관리자 업무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4719" y="4242238"/>
            <a:ext cx="244980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144000" bIns="36000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1.10 </a:t>
            </a:r>
            <a:r>
              <a:rPr lang="ko-KR" altLang="en-US" sz="1100" dirty="0" smtClean="0">
                <a:latin typeface="+mn-ea"/>
              </a:rPr>
              <a:t>회원정보 수정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54719" y="4508347"/>
            <a:ext cx="244980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144000" bIns="36000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1.11 </a:t>
            </a:r>
            <a:r>
              <a:rPr lang="ko-KR" altLang="en-US" sz="1100" dirty="0" smtClean="0">
                <a:latin typeface="+mn-ea"/>
              </a:rPr>
              <a:t>알고리즘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54719" y="4774456"/>
            <a:ext cx="244980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144000" bIns="36000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1.12 </a:t>
            </a:r>
            <a:r>
              <a:rPr lang="ko-KR" altLang="en-US" sz="1100" dirty="0" smtClean="0">
                <a:latin typeface="+mn-ea"/>
              </a:rPr>
              <a:t>과목선택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54719" y="5040565"/>
            <a:ext cx="244980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144000" bIns="36000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1.13 </a:t>
            </a:r>
            <a:r>
              <a:rPr lang="ko-KR" altLang="en-US" sz="1100" dirty="0" smtClean="0">
                <a:latin typeface="+mn-ea"/>
              </a:rPr>
              <a:t>고객센터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54719" y="5306674"/>
            <a:ext cx="244980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144000" bIns="36000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1.14 </a:t>
            </a:r>
            <a:r>
              <a:rPr lang="ko-KR" altLang="en-US" sz="1100" dirty="0" smtClean="0">
                <a:latin typeface="+mn-ea"/>
              </a:rPr>
              <a:t>자바학습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54719" y="5572783"/>
            <a:ext cx="244980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144000" bIns="36000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1.15 </a:t>
            </a:r>
            <a:r>
              <a:rPr lang="ko-KR" altLang="en-US" sz="1100" dirty="0" err="1" smtClean="0">
                <a:latin typeface="+mn-ea"/>
              </a:rPr>
              <a:t>코딩창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54719" y="5838894"/>
            <a:ext cx="244980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144000" bIns="36000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1.16 </a:t>
            </a:r>
            <a:r>
              <a:rPr lang="ko-KR" altLang="en-US" sz="1100" dirty="0" smtClean="0">
                <a:latin typeface="+mn-ea"/>
              </a:rPr>
              <a:t>미디어재생</a:t>
            </a:r>
            <a:endParaRPr lang="en-US" altLang="ko-KR" sz="11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23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 smtClean="0">
                <a:latin typeface="+mn-ea"/>
                <a:ea typeface="+mn-ea"/>
              </a:rPr>
              <a:t>업무명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2996953" y="9503293"/>
            <a:ext cx="864096" cy="363185"/>
          </a:xfrm>
        </p:spPr>
        <p:txBody>
          <a:bodyPr/>
          <a:lstStyle/>
          <a:p>
            <a:fld id="{BACAB63F-75CA-4AB0-AADB-E1D9EC20F0D8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20689" y="1352601"/>
            <a:ext cx="5616575" cy="33361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400" kern="1200" spc="0">
                <a:solidFill>
                  <a:schemeClr val="tx1">
                    <a:alpha val="99000"/>
                  </a:schemeClr>
                </a:solidFill>
                <a:latin typeface="Rix고딕 B" pitchFamily="18" charset="-127"/>
                <a:ea typeface="Rix고딕 B" pitchFamily="18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  <a:ea typeface="+mn-ea"/>
              </a:rPr>
              <a:t>1.1 </a:t>
            </a:r>
            <a:r>
              <a:rPr lang="ko-KR" altLang="en-US" sz="1200" dirty="0">
                <a:latin typeface="+mn-ea"/>
              </a:rPr>
              <a:t>네트워크</a:t>
            </a:r>
            <a:endParaRPr lang="en-US" altLang="ko-KR" sz="1200" b="1" dirty="0" smtClean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0689" y="2144688"/>
            <a:ext cx="5616575" cy="72025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20688" y="1775540"/>
            <a:ext cx="5616575" cy="33361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400" kern="1200" spc="0">
                <a:solidFill>
                  <a:schemeClr val="tx1">
                    <a:alpha val="99000"/>
                  </a:schemeClr>
                </a:solidFill>
                <a:latin typeface="Rix고딕 B" pitchFamily="18" charset="-127"/>
                <a:ea typeface="Rix고딕 B" pitchFamily="18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n-ea"/>
                <a:ea typeface="+mn-ea"/>
              </a:rPr>
              <a:t>1.1.1 </a:t>
            </a:r>
            <a:r>
              <a:rPr lang="ko-KR" altLang="en-US" sz="1200" dirty="0">
                <a:latin typeface="+mn-ea"/>
              </a:rPr>
              <a:t>네트워크</a:t>
            </a:r>
            <a:endParaRPr lang="en-US" altLang="ko-KR" sz="1200" b="1" dirty="0" smtClean="0">
              <a:latin typeface="+mn-ea"/>
              <a:ea typeface="+mn-ea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81" y="2144688"/>
            <a:ext cx="5688608" cy="720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910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6830</TotalTime>
  <Words>720</Words>
  <Application>Microsoft Office PowerPoint</Application>
  <PresentationFormat>A4 용지(210x297mm)</PresentationFormat>
  <Paragraphs>331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17" baseType="lpstr">
      <vt:lpstr>Office 테마</vt:lpstr>
      <vt:lpstr>1_Office 테마</vt:lpstr>
      <vt:lpstr>설계클래스 다이어그램</vt:lpstr>
      <vt:lpstr>검 토 이 력</vt:lpstr>
      <vt:lpstr>제 · 개 정  이 력</vt:lpstr>
      <vt:lpstr>클 래 스 I D</vt:lpstr>
      <vt:lpstr>클 래 스 I D</vt:lpstr>
      <vt:lpstr>클 래 스 I D</vt:lpstr>
      <vt:lpstr>클 래 스 I D</vt:lpstr>
      <vt:lpstr>목          차</vt:lpstr>
      <vt:lpstr>1. 업무명</vt:lpstr>
      <vt:lpstr>1. 업무명</vt:lpstr>
      <vt:lpstr>1. 업무명</vt:lpstr>
      <vt:lpstr>1. 업무명</vt:lpstr>
      <vt:lpstr>1. 업무명</vt:lpstr>
      <vt:lpstr>1. 알고리즘</vt:lpstr>
      <vt:lpstr>1. 고객센터  </vt:lpstr>
    </vt:vector>
  </TitlesOfParts>
  <Company>auney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김호경</dc:creator>
  <cp:lastModifiedBy>sec</cp:lastModifiedBy>
  <cp:revision>375</cp:revision>
  <dcterms:created xsi:type="dcterms:W3CDTF">2011-07-13T09:07:00Z</dcterms:created>
  <dcterms:modified xsi:type="dcterms:W3CDTF">2017-03-15T10:42:48Z</dcterms:modified>
</cp:coreProperties>
</file>