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67" r:id="rId5"/>
    <p:sldId id="266" r:id="rId6"/>
    <p:sldId id="260" r:id="rId7"/>
    <p:sldId id="261" r:id="rId8"/>
    <p:sldId id="262" r:id="rId9"/>
    <p:sldId id="263" r:id="rId10"/>
    <p:sldId id="256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60E1-2E00-4F84-9BEE-DAEFD43F4C4C}" type="datetimeFigureOut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CAE6-1170-47F8-9BB1-D79F740B20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2132856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Log4j</a:t>
            </a:r>
            <a:r>
              <a:rPr lang="ko-KR" altLang="en-US" sz="2000" dirty="0" smtClean="0">
                <a:latin typeface="+mn-ea"/>
              </a:rPr>
              <a:t>는 </a:t>
            </a:r>
            <a:r>
              <a:rPr lang="en-US" altLang="ko-KR" sz="2000" dirty="0" smtClean="0">
                <a:latin typeface="+mn-ea"/>
              </a:rPr>
              <a:t>JAVA</a:t>
            </a:r>
            <a:r>
              <a:rPr lang="ko-KR" altLang="en-US" sz="2000" dirty="0" smtClean="0">
                <a:latin typeface="+mn-ea"/>
              </a:rPr>
              <a:t>를 위한 신뢰할만한 빠르고 유연한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로깅</a:t>
            </a:r>
            <a:r>
              <a:rPr lang="ko-KR" altLang="en-US" sz="2000" dirty="0" smtClean="0">
                <a:latin typeface="+mn-ea"/>
              </a:rPr>
              <a:t> 프레임워크</a:t>
            </a:r>
            <a:endParaRPr lang="ko-KR" altLang="en-US" sz="20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6288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정</a:t>
            </a:r>
            <a:r>
              <a:rPr lang="ko-KR" altLang="en-US" sz="2400" dirty="0"/>
              <a:t>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8233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WHY Logging?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3356992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로그메시지를 </a:t>
            </a:r>
            <a:r>
              <a:rPr lang="ko-KR" altLang="en-US" dirty="0" smtClean="0"/>
              <a:t>소스 코드 안에 </a:t>
            </a:r>
            <a:r>
              <a:rPr lang="ko-KR" altLang="en-US" dirty="0" smtClean="0"/>
              <a:t>삽입하는 것은 디버깅을 위한 가장 </a:t>
            </a:r>
            <a:r>
              <a:rPr lang="ko-KR" altLang="en-US" dirty="0" smtClean="0"/>
              <a:t>단순 무식한 </a:t>
            </a:r>
            <a:r>
              <a:rPr lang="ko-KR" altLang="en-US" dirty="0" smtClean="0"/>
              <a:t>로깅방법이다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별도의 </a:t>
            </a:r>
            <a:r>
              <a:rPr lang="ko-KR" altLang="en-US" dirty="0" smtClean="0"/>
              <a:t>디버깅 툴이 </a:t>
            </a:r>
            <a:r>
              <a:rPr lang="ko-KR" altLang="en-US" dirty="0" smtClean="0"/>
              <a:t>제공되지 않는다면 </a:t>
            </a:r>
            <a:r>
              <a:rPr lang="ko-KR" altLang="en-US" dirty="0" smtClean="0"/>
              <a:t>이 방법이 </a:t>
            </a:r>
            <a:r>
              <a:rPr lang="ko-KR" altLang="en-US" dirty="0" smtClean="0"/>
              <a:t>최선의 방법일 수도 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44233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WHY Log4j?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497600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를 이용하면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 </a:t>
            </a:r>
            <a:r>
              <a:rPr lang="ko-KR" altLang="en-US" dirty="0" err="1" smtClean="0"/>
              <a:t>실행시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실행 코드의 수정 없이 </a:t>
            </a:r>
            <a:r>
              <a:rPr lang="ko-KR" altLang="en-US" dirty="0" smtClean="0"/>
              <a:t>설정파일을 통해서 </a:t>
            </a:r>
            <a:r>
              <a:rPr lang="ko-KR" altLang="en-US" dirty="0" smtClean="0"/>
              <a:t>로깅 작업을 </a:t>
            </a:r>
            <a:r>
              <a:rPr lang="ko-KR" altLang="en-US" dirty="0" smtClean="0"/>
              <a:t>컨트롤 할 수 있다</a:t>
            </a:r>
            <a:r>
              <a:rPr lang="en-US" altLang="ko-KR" dirty="0" smtClean="0"/>
              <a:t>. Log4J</a:t>
            </a:r>
            <a:r>
              <a:rPr lang="ko-KR" altLang="en-US" dirty="0" smtClean="0"/>
              <a:t>의 특별한 기능중 하나는 </a:t>
            </a:r>
            <a:r>
              <a:rPr lang="ko-KR" altLang="en-US" dirty="0" err="1" smtClean="0"/>
              <a:t>로거의</a:t>
            </a:r>
            <a:r>
              <a:rPr lang="ko-KR" altLang="en-US" dirty="0" smtClean="0"/>
              <a:t> 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개념의 사용이다</a:t>
            </a:r>
            <a:r>
              <a:rPr lang="en-US" altLang="ko-KR" dirty="0" smtClean="0"/>
              <a:t>. Logger </a:t>
            </a:r>
            <a:r>
              <a:rPr lang="ko-KR" altLang="en-US" dirty="0" smtClean="0"/>
              <a:t>계층구조를 이용하면 어떤 </a:t>
            </a:r>
            <a:r>
              <a:rPr lang="ko-KR" altLang="en-US" dirty="0" err="1" smtClean="0"/>
              <a:t>로그문을</a:t>
            </a:r>
            <a:r>
              <a:rPr lang="ko-KR" altLang="en-US" dirty="0" smtClean="0"/>
              <a:t> 출력할지 상세하게 컨트롤하기가 무척 쉬워진다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81856"/>
              </p:ext>
            </p:extLst>
          </p:nvPr>
        </p:nvGraphicFramePr>
        <p:xfrm>
          <a:off x="323528" y="1455167"/>
          <a:ext cx="8424936" cy="4111241"/>
        </p:xfrm>
        <a:graphic>
          <a:graphicData uri="http://schemas.openxmlformats.org/drawingml/2006/table">
            <a:tbl>
              <a:tblPr/>
              <a:tblGrid>
                <a:gridCol w="2092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>
                          <a:latin typeface="+mn-lt"/>
                        </a:rPr>
                        <a:t>로그레벨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>
                          <a:latin typeface="+mn-lt"/>
                        </a:rPr>
                        <a:t>설명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>
                          <a:latin typeface="+mn-lt"/>
                        </a:rPr>
                        <a:t>TRACE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log4j1.2.12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신규 추가된 레벨로서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DEBUG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레벨이 너무 광범위한 것을 해결하기 위해서 좀 더 상세한 상태를 나타냄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DEBUG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디버그 용도로 사용한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060574"/>
                  </a:ext>
                </a:extLst>
              </a:tr>
              <a:tr h="7307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INFO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 변경과 같은 </a:t>
                      </a:r>
                      <a:r>
                        <a:rPr lang="ko-KR" altLang="en-US" sz="1800" dirty="0" smtClean="0">
                          <a:latin typeface="+mn-lt"/>
                        </a:rPr>
                        <a:t>정보성 </a:t>
                      </a:r>
                      <a:r>
                        <a:rPr lang="ko-KR" altLang="en-US" sz="1800" dirty="0" smtClean="0">
                          <a:latin typeface="+mn-lt"/>
                        </a:rPr>
                        <a:t>메시지 출력 </a:t>
                      </a:r>
                      <a:r>
                        <a:rPr lang="ko-KR" altLang="en-US" sz="1800" dirty="0" smtClean="0">
                          <a:latin typeface="+mn-lt"/>
                        </a:rPr>
                        <a:t>모드로 </a:t>
                      </a:r>
                      <a:r>
                        <a:rPr lang="ko-KR" altLang="en-US" sz="1800" dirty="0" smtClean="0">
                          <a:latin typeface="+mn-lt"/>
                        </a:rPr>
                        <a:t>일반적으로 많이 사용함</a:t>
                      </a:r>
                      <a:r>
                        <a:rPr lang="en-US" sz="1800" dirty="0" smtClean="0">
                          <a:latin typeface="+mn-lt"/>
                        </a:rPr>
                        <a:t>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WARN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smtClean="0">
                          <a:latin typeface="+mn-lt"/>
                        </a:rPr>
                        <a:t>잠재적인 위험</a:t>
                      </a:r>
                      <a:r>
                        <a:rPr lang="en-US" altLang="ko-KR" sz="1800" dirty="0" smtClean="0">
                          <a:latin typeface="+mn-lt"/>
                        </a:rPr>
                        <a:t>(</a:t>
                      </a:r>
                      <a:r>
                        <a:rPr lang="ko-KR" altLang="en-US" sz="1800" dirty="0" smtClean="0">
                          <a:latin typeface="+mn-lt"/>
                        </a:rPr>
                        <a:t>경고</a:t>
                      </a:r>
                      <a:r>
                        <a:rPr lang="en-US" altLang="ko-KR" sz="1800" dirty="0" smtClean="0">
                          <a:latin typeface="+mn-lt"/>
                        </a:rPr>
                        <a:t>) </a:t>
                      </a:r>
                      <a:r>
                        <a:rPr lang="ko-KR" altLang="en-US" sz="1800" dirty="0" smtClean="0">
                          <a:latin typeface="+mn-lt"/>
                        </a:rPr>
                        <a:t>메시지 출력을 위한 모드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ERROR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dirty="0" smtClean="0">
                          <a:latin typeface="+mn-lt"/>
                        </a:rPr>
                        <a:t>애플리케이션 </a:t>
                      </a:r>
                      <a:r>
                        <a:rPr lang="ko-KR" altLang="en-US" sz="1800" dirty="0" smtClean="0">
                          <a:latin typeface="+mn-lt"/>
                        </a:rPr>
                        <a:t>실행 중 </a:t>
                      </a:r>
                      <a:r>
                        <a:rPr lang="ko-KR" altLang="en-US" sz="1800" dirty="0" smtClean="0">
                          <a:latin typeface="+mn-lt"/>
                        </a:rPr>
                        <a:t>발생하는 에러메시지 출력 모드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7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latin typeface="+mn-lt"/>
                        </a:rPr>
                        <a:t>FATAL</a:t>
                      </a: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아주 심각한 에러가 발생한 상태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시스템적으로 심각한 문제가 발생해서 어플리케이션작동이 불가능할 경우가 해당하는데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일반적으로는 어플리케이션에서는 사용할 일이 없음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156" marR="45156" marT="45156" marB="4515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949280"/>
            <a:ext cx="82089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 dirty="0">
                <a:solidFill>
                  <a:srgbClr val="FF0000"/>
                </a:solidFill>
              </a:rPr>
              <a:t> </a:t>
            </a:r>
            <a:r>
              <a:rPr lang="ko-KR" altLang="en-US" sz="2000" dirty="0" smtClean="0">
                <a:solidFill>
                  <a:srgbClr val="FF0000"/>
                </a:solidFill>
              </a:rPr>
              <a:t>우선순위 </a:t>
            </a:r>
            <a:r>
              <a:rPr lang="en-US" altLang="ko-KR" sz="2000" dirty="0" smtClean="0">
                <a:solidFill>
                  <a:srgbClr val="FF0000"/>
                </a:solidFill>
              </a:rPr>
              <a:t>: </a:t>
            </a:r>
            <a:r>
              <a:rPr lang="en-US" altLang="ko-KR" sz="2000" dirty="0" smtClean="0">
                <a:solidFill>
                  <a:srgbClr val="FF0000"/>
                </a:solidFill>
              </a:rPr>
              <a:t>TRACE &lt; DEBUG </a:t>
            </a:r>
            <a:r>
              <a:rPr lang="en-US" altLang="ko-KR" sz="2000" dirty="0">
                <a:solidFill>
                  <a:srgbClr val="FF0000"/>
                </a:solidFill>
              </a:rPr>
              <a:t>&lt; INFO &lt; WARN &lt; ERROR &lt; </a:t>
            </a:r>
            <a:r>
              <a:rPr lang="en-US" altLang="ko-KR" sz="2000" dirty="0" smtClean="0">
                <a:solidFill>
                  <a:srgbClr val="FF0000"/>
                </a:solidFill>
              </a:rPr>
              <a:t>FATAL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DEBUG </a:t>
            </a:r>
            <a:r>
              <a:rPr lang="ko-KR" altLang="en-US" dirty="0">
                <a:solidFill>
                  <a:srgbClr val="FF0000"/>
                </a:solidFill>
              </a:rPr>
              <a:t>레벨로 했다면 </a:t>
            </a:r>
            <a:r>
              <a:rPr lang="en-US" altLang="ko-KR" dirty="0">
                <a:solidFill>
                  <a:srgbClr val="FF0000"/>
                </a:solidFill>
              </a:rPr>
              <a:t>INFO~FATAL</a:t>
            </a:r>
            <a:r>
              <a:rPr lang="ko-KR" altLang="en-US" dirty="0">
                <a:solidFill>
                  <a:srgbClr val="FF0000"/>
                </a:solidFill>
              </a:rPr>
              <a:t>까지 모두 </a:t>
            </a:r>
            <a:r>
              <a:rPr lang="en-US" altLang="ko-KR" dirty="0">
                <a:solidFill>
                  <a:srgbClr val="FF0000"/>
                </a:solidFill>
              </a:rPr>
              <a:t>logging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ko-KR" altLang="en-US" dirty="0">
                <a:solidFill>
                  <a:srgbClr val="FF0000"/>
                </a:solidFill>
              </a:rPr>
              <a:t>된</a:t>
            </a:r>
            <a:r>
              <a:rPr lang="ko-KR" altLang="en-US" dirty="0" smtClean="0">
                <a:solidFill>
                  <a:srgbClr val="FF0000"/>
                </a:solidFill>
              </a:rPr>
              <a:t>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Log4j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로그레벨</a:t>
            </a:r>
            <a:endParaRPr kumimoji="0" lang="en-US" altLang="ko-K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Log4j 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설정방법</a:t>
            </a:r>
            <a:endParaRPr kumimoji="0" lang="en-US" altLang="ko-K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42088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해당사이트에서 라이브러리파일</a:t>
            </a:r>
            <a:r>
              <a:rPr lang="en-US" altLang="ko-KR" sz="2400" dirty="0" smtClean="0">
                <a:latin typeface="+mn-ea"/>
              </a:rPr>
              <a:t>(.jar)</a:t>
            </a:r>
            <a:r>
              <a:rPr lang="ko-KR" altLang="en-US" sz="2400" dirty="0" smtClean="0">
                <a:latin typeface="+mn-ea"/>
              </a:rPr>
              <a:t> 다운로드 및 설치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dirty="0" smtClean="0">
                <a:latin typeface="+mn-ea"/>
              </a:rPr>
              <a:t> 설정파일</a:t>
            </a:r>
            <a:r>
              <a:rPr lang="en-US" altLang="ko-KR" sz="2400" dirty="0" smtClean="0">
                <a:latin typeface="+mn-ea"/>
              </a:rPr>
              <a:t> (log4j.properties </a:t>
            </a:r>
            <a:r>
              <a:rPr lang="ko-KR" altLang="en-US" sz="2400" dirty="0" smtClean="0">
                <a:latin typeface="+mn-ea"/>
              </a:rPr>
              <a:t>또는 </a:t>
            </a:r>
            <a:r>
              <a:rPr lang="en-US" altLang="ko-KR" sz="2400" dirty="0" smtClean="0">
                <a:latin typeface="+mn-ea"/>
              </a:rPr>
              <a:t>log4j.xml) </a:t>
            </a:r>
            <a:r>
              <a:rPr lang="ko-KR" altLang="en-US" sz="2400" dirty="0" smtClean="0">
                <a:latin typeface="+mn-ea"/>
              </a:rPr>
              <a:t>을 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클래스패스 위치에 생성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2400" dirty="0" smtClean="0">
                <a:latin typeface="+mn-ea"/>
              </a:rPr>
              <a:t> 설정파일의 설정항목을 통해서 </a:t>
            </a:r>
            <a:r>
              <a:rPr lang="ko-KR" altLang="en-US" sz="2400" dirty="0" smtClean="0">
                <a:latin typeface="+mn-ea"/>
              </a:rPr>
              <a:t>로깅 레벨 </a:t>
            </a:r>
            <a:r>
              <a:rPr lang="ko-KR" altLang="en-US" sz="2400" dirty="0" smtClean="0">
                <a:latin typeface="+mn-ea"/>
              </a:rPr>
              <a:t>및 </a:t>
            </a:r>
            <a:r>
              <a:rPr lang="ko-KR" altLang="en-US" sz="2400" dirty="0" smtClean="0">
                <a:latin typeface="+mn-ea"/>
              </a:rPr>
              <a:t>로깅 처리   </a:t>
            </a:r>
            <a:r>
              <a:rPr lang="ko-KR" altLang="en-US" sz="2400" dirty="0" smtClean="0">
                <a:latin typeface="+mn-ea"/>
              </a:rPr>
              <a:t>정보 설정 </a:t>
            </a:r>
            <a:endParaRPr lang="en-US" altLang="ko-KR" sz="24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916832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>Logger 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로깅 정보를 </a:t>
            </a:r>
            <a:r>
              <a:rPr lang="ko-KR" altLang="en-US" sz="2800" dirty="0" smtClean="0">
                <a:latin typeface="+mn-ea"/>
              </a:rPr>
              <a:t>캡쳐</a:t>
            </a:r>
            <a:endParaRPr lang="en-US" altLang="ko-KR" sz="2800" dirty="0" smtClean="0">
              <a:latin typeface="+mn-ea"/>
            </a:endParaRPr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로깅 </a:t>
            </a:r>
            <a:r>
              <a:rPr lang="ko-KR" altLang="en-US" sz="2400" dirty="0" err="1"/>
              <a:t>메세지를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Appender</a:t>
            </a:r>
            <a:r>
              <a:rPr lang="ko-KR" altLang="en-US" sz="2400" dirty="0"/>
              <a:t>에 전달</a:t>
            </a:r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log4J</a:t>
            </a:r>
            <a:r>
              <a:rPr lang="ko-KR" altLang="en-US" sz="2400" dirty="0"/>
              <a:t>의 심장부에 위치</a:t>
            </a:r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개발자가 </a:t>
            </a:r>
            <a:r>
              <a:rPr lang="ko-KR" altLang="en-US" sz="2400" dirty="0"/>
              <a:t>직접 </a:t>
            </a:r>
            <a:r>
              <a:rPr lang="ko-KR" altLang="en-US" sz="2400" dirty="0" err="1"/>
              <a:t>로그출력</a:t>
            </a:r>
            <a:r>
              <a:rPr lang="ko-KR" altLang="en-US" sz="2400" dirty="0"/>
              <a:t> 여부를 런타임에 조정</a:t>
            </a:r>
          </a:p>
          <a:p>
            <a:pPr marL="800100" lvl="1" indent="-342900" fontAlgn="base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logger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로그레벨을</a:t>
            </a:r>
            <a:r>
              <a:rPr lang="ko-KR" altLang="en-US" sz="2400" dirty="0"/>
              <a:t> 가지고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로그의 출력 여부는 </a:t>
            </a:r>
            <a:r>
              <a:rPr lang="ko-KR" altLang="en-US" sz="2400" dirty="0" err="1"/>
              <a:t>로그문의</a:t>
            </a:r>
            <a:r>
              <a:rPr lang="ko-KR" altLang="en-US" sz="2400" dirty="0"/>
              <a:t> 레벨과 </a:t>
            </a:r>
            <a:r>
              <a:rPr lang="ko-KR" altLang="en-US" sz="2400" dirty="0" err="1"/>
              <a:t>로거의</a:t>
            </a:r>
            <a:r>
              <a:rPr lang="ko-KR" altLang="en-US" sz="2400" dirty="0"/>
              <a:t> 레벨을 가지고 </a:t>
            </a:r>
            <a:r>
              <a:rPr lang="ko-KR" altLang="en-US" sz="2400" dirty="0" smtClean="0"/>
              <a:t>결정</a:t>
            </a:r>
            <a:endParaRPr lang="ko-KR" altLang="en-US" sz="24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Log4j </a:t>
            </a:r>
            <a:r>
              <a:rPr lang="ko-KR" altLang="en-US" dirty="0" smtClean="0">
                <a:latin typeface="+mj-ea"/>
                <a:ea typeface="+mj-ea"/>
              </a:rPr>
              <a:t>주요 구성 요소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916832"/>
            <a:ext cx="849694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b="1" dirty="0" err="1" smtClean="0">
                <a:latin typeface="+mn-ea"/>
              </a:rPr>
              <a:t>Appender</a:t>
            </a:r>
            <a:r>
              <a:rPr lang="en-US" altLang="ko-KR" sz="2800" b="1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다양한 목적지로 </a:t>
            </a:r>
            <a:r>
              <a:rPr lang="ko-KR" altLang="en-US" sz="2800" dirty="0" smtClean="0">
                <a:latin typeface="+mn-ea"/>
              </a:rPr>
              <a:t>로깅 정보를 출력</a:t>
            </a:r>
            <a:endParaRPr lang="en-US" altLang="ko-KR" sz="2800" dirty="0" smtClean="0">
              <a:latin typeface="+mn-ea"/>
            </a:endParaRPr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로그의 </a:t>
            </a:r>
            <a:r>
              <a:rPr lang="ko-KR" altLang="en-US" sz="2400" dirty="0" err="1"/>
              <a:t>출력위치를</a:t>
            </a:r>
            <a:r>
              <a:rPr lang="ko-KR" altLang="en-US" sz="2400" dirty="0"/>
              <a:t> 결정</a:t>
            </a:r>
            <a:r>
              <a:rPr lang="en-US" altLang="ko-KR" sz="2400" dirty="0"/>
              <a:t>(</a:t>
            </a:r>
            <a:r>
              <a:rPr lang="ko-KR" altLang="en-US" sz="2400" dirty="0"/>
              <a:t>파일</a:t>
            </a:r>
            <a:r>
              <a:rPr lang="en-US" altLang="ko-KR" sz="2400" dirty="0"/>
              <a:t>, </a:t>
            </a:r>
            <a:r>
              <a:rPr lang="ko-KR" altLang="en-US" sz="2400" dirty="0"/>
              <a:t>콘솔</a:t>
            </a:r>
            <a:r>
              <a:rPr lang="en-US" altLang="ko-KR" sz="2400" dirty="0"/>
              <a:t>, DB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742950" lvl="1" indent="-285750" fontAlgn="base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log4J </a:t>
            </a:r>
            <a:r>
              <a:rPr lang="en-US" altLang="ko-KR" sz="2400" dirty="0"/>
              <a:t>API</a:t>
            </a:r>
            <a:r>
              <a:rPr lang="ko-KR" altLang="en-US" sz="2400" dirty="0"/>
              <a:t>문서의 </a:t>
            </a:r>
            <a:r>
              <a:rPr lang="en-US" altLang="ko-KR" sz="2400" dirty="0" err="1"/>
              <a:t>XXXAppender</a:t>
            </a:r>
            <a:r>
              <a:rPr lang="ko-KR" altLang="en-US" sz="2400" dirty="0"/>
              <a:t>로 끝나는 클래스들의 이름을 보면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출력 위치를 </a:t>
            </a:r>
            <a:r>
              <a:rPr lang="ko-KR" altLang="en-US" sz="2400" dirty="0"/>
              <a:t>어느 정도 </a:t>
            </a:r>
            <a:r>
              <a:rPr lang="ko-KR" altLang="en-US" sz="2400" dirty="0" smtClean="0"/>
              <a:t>짐작 가능하다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+mn-ea"/>
              </a:rPr>
              <a:t>ConsoleAppender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FileAppender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JDBCAppender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JMSAppender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SMTPAppender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SocketAppender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 smtClean="0">
                <a:latin typeface="+mn-ea"/>
              </a:rPr>
              <a:t>SyslogAppender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Log4j </a:t>
            </a:r>
            <a:r>
              <a:rPr lang="ko-KR" altLang="en-US" dirty="0" smtClean="0">
                <a:latin typeface="+mj-ea"/>
                <a:ea typeface="+mj-ea"/>
              </a:rPr>
              <a:t>주요 구성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5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87813"/>
              </p:ext>
            </p:extLst>
          </p:nvPr>
        </p:nvGraphicFramePr>
        <p:xfrm>
          <a:off x="323528" y="1417638"/>
          <a:ext cx="8496943" cy="4822698"/>
        </p:xfrm>
        <a:graphic>
          <a:graphicData uri="http://schemas.openxmlformats.org/drawingml/2006/table">
            <a:tbl>
              <a:tblPr/>
              <a:tblGrid>
                <a:gridCol w="2753207">
                  <a:extLst>
                    <a:ext uri="{9D8B030D-6E8A-4147-A177-3AD203B41FA5}">
                      <a16:colId xmlns:a16="http://schemas.microsoft.com/office/drawing/2014/main" val="397061441"/>
                    </a:ext>
                  </a:extLst>
                </a:gridCol>
                <a:gridCol w="5743736">
                  <a:extLst>
                    <a:ext uri="{9D8B030D-6E8A-4147-A177-3AD203B41FA5}">
                      <a16:colId xmlns:a16="http://schemas.microsoft.com/office/drawing/2014/main" val="1809592317"/>
                    </a:ext>
                  </a:extLst>
                </a:gridCol>
              </a:tblGrid>
              <a:tr h="4739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ConsoleAppender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org.apache.log4j.ConsoleAppender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콘솔에 로그 메시지 출력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847255"/>
                  </a:ext>
                </a:extLst>
              </a:tr>
              <a:tr h="4739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 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FileAppender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org.apache.log4j.FileAppender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파일에 로그 메시지 기록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40696"/>
                  </a:ext>
                </a:extLst>
              </a:tr>
              <a:tr h="6771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RollingFileAppender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org.apache.log4j.RollingFileAppender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39700" marR="0" indent="-1397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파일 크기가 일정 수준 이상이 되면 기존 파일을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백업 파일로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바꾸고 처음부터 기록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002598"/>
                  </a:ext>
                </a:extLst>
              </a:tr>
              <a:tr h="4739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DailyRollingFileAppender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org.apache.log4j.DailyRollingFileAppender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일정 기간  단위로 로그 파일을 생성하고 기록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798995"/>
                  </a:ext>
                </a:extLst>
              </a:tr>
              <a:tr h="6771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 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JDBCAppender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org.apache.log4j.jdbc.JDBCAppender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49860" marR="0" indent="-14986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DB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 로그를 출력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하위에 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Driver, URL, User, Password,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Sql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같은 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parameter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정의할 수 있음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71062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 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SMTPAppender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 메시지를 이메일로 전송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774446"/>
                  </a:ext>
                </a:extLst>
              </a:tr>
              <a:tr h="2707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 </a:t>
                      </a:r>
                      <a:r>
                        <a:rPr 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NTEventAppender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윈도우 시스템 이벤트 로그로 메시지 전송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49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6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916832"/>
            <a:ext cx="84969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800" b="1" dirty="0" smtClean="0">
                <a:latin typeface="+mn-ea"/>
              </a:rPr>
              <a:t>layouts 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로깅 정보를 위한 다양한 </a:t>
            </a:r>
            <a:r>
              <a:rPr lang="ko-KR" altLang="en-US" sz="2800" dirty="0" smtClean="0">
                <a:latin typeface="+mn-ea"/>
              </a:rPr>
              <a:t>출력 포맷 구성</a:t>
            </a:r>
            <a:endParaRPr lang="en-US" altLang="ko-KR" sz="28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/>
              <a:t>Appender</a:t>
            </a:r>
            <a:r>
              <a:rPr lang="ko-KR" altLang="en-US" sz="2400" dirty="0"/>
              <a:t>가 어디에 출력할 것인지 결정했다면 어떤 형식으로 출력할 것이지 출력 </a:t>
            </a:r>
            <a:r>
              <a:rPr lang="en-US" altLang="ko-KR" sz="2400" dirty="0"/>
              <a:t>layout</a:t>
            </a:r>
            <a:r>
              <a:rPr lang="ko-KR" altLang="en-US" sz="2400" dirty="0"/>
              <a:t>을 결정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2800" dirty="0" smtClean="0">
              <a:latin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Log4j </a:t>
            </a:r>
            <a:r>
              <a:rPr lang="ko-KR" altLang="en-US" dirty="0" smtClean="0">
                <a:latin typeface="+mj-ea"/>
                <a:ea typeface="+mj-ea"/>
              </a:rPr>
              <a:t>주요 구성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Pattern Conversion Characters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89175"/>
              </p:ext>
            </p:extLst>
          </p:nvPr>
        </p:nvGraphicFramePr>
        <p:xfrm>
          <a:off x="467544" y="1628800"/>
          <a:ext cx="8280920" cy="4565965"/>
        </p:xfrm>
        <a:graphic>
          <a:graphicData uri="http://schemas.openxmlformats.org/drawingml/2006/table">
            <a:tbl>
              <a:tblPr/>
              <a:tblGrid>
                <a:gridCol w="143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1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변환문자</a:t>
                      </a:r>
                      <a:endParaRPr lang="en-US" sz="1800" b="1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설명</a:t>
                      </a:r>
                      <a:endParaRPr lang="en-US" sz="1800" b="1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9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카테고리 출력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카테고리가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a.b.c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처럼 되어있다면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%c{2}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8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클래스명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클래스구조가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org.apache.xyz.SomeClass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처럼 되어있다면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%C{2}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xyz.SomeClass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d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 이벤트가 발생한 시간을 출력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포맷은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%d{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형태의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SimpleDateFormat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0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F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프로그램 파일명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l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caller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정보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L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caller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라인수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0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m</a:t>
                      </a: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로그내용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95632"/>
              </p:ext>
            </p:extLst>
          </p:nvPr>
        </p:nvGraphicFramePr>
        <p:xfrm>
          <a:off x="467544" y="1546282"/>
          <a:ext cx="8280920" cy="3952284"/>
        </p:xfrm>
        <a:graphic>
          <a:graphicData uri="http://schemas.openxmlformats.org/drawingml/2006/table">
            <a:tbl>
              <a:tblPr/>
              <a:tblGrid>
                <a:gridCol w="10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M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n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 종속적인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개행문자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p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debug, info, warn, error, fatal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7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r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 시작 이후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로깅이 발생한 시점의 시간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(milliseconds)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t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로그이벤트가 발생된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쓰레드의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이름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7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x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관련된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NDC(nested diagnostic context)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1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X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로깅이 발생한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관련된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MDC(mapped diagnostic context)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3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%</a:t>
                      </a:r>
                    </a:p>
                  </a:txBody>
                  <a:tcPr marL="22183" marR="22183" marT="22183" marB="2218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183" marR="22183" marT="22183" marB="221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ko-KR" dirty="0"/>
              <a:t>Pattern Conversion Characters(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Format </a:t>
            </a:r>
            <a:r>
              <a:rPr lang="en-US" altLang="ko-KR" dirty="0" smtClean="0"/>
              <a:t>Modifiers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7584" y="1484785"/>
          <a:ext cx="7632848" cy="4766080"/>
        </p:xfrm>
        <a:graphic>
          <a:graphicData uri="http://schemas.openxmlformats.org/drawingml/2006/table">
            <a:tbl>
              <a:tblPr/>
              <a:tblGrid>
                <a:gridCol w="190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/>
                        <a:t>Format modifier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왼쪽 정렬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최소 너비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800" b="1" dirty="0" smtClean="0"/>
                        <a:t>최대 너비</a:t>
                      </a:r>
                      <a:endParaRPr lang="en-US" sz="1800" b="1" dirty="0"/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%20c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false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none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%-20c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true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none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%.30c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NA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/>
                        <a:t>none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30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%20.30c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false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30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3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%-20.30c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/>
                        <a:t>true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/>
                        <a:t>20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dirty="0"/>
                        <a:t>30</a:t>
                      </a:r>
                    </a:p>
                  </a:txBody>
                  <a:tcPr marL="16282" marR="16282" marT="16282" marB="162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556792"/>
          <a:ext cx="8064896" cy="4752526"/>
        </p:xfrm>
        <a:graphic>
          <a:graphicData uri="http://schemas.openxmlformats.org/drawingml/2006/table">
            <a:tbl>
              <a:tblPr/>
              <a:tblGrid>
                <a:gridCol w="1694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864"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실행주기</a:t>
                      </a:r>
                      <a:endParaRPr lang="en-US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날짜패턴</a:t>
                      </a:r>
                      <a:endParaRPr lang="en-US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생성되는 로그파일이름</a:t>
                      </a:r>
                      <a:endParaRPr lang="en-US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Minutely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-HH-mm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sample.log.2017-11-09-21-54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Hourly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-HH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sample.log.2017-11-09-22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Half-daily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-a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sample.log.2017-11-09-AM</a:t>
                      </a:r>
                      <a:br>
                        <a:rPr lang="en-US" sz="1800" dirty="0">
                          <a:solidFill>
                            <a:srgbClr val="555555"/>
                          </a:solidFill>
                        </a:rPr>
                      </a:b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sample.log.2017-11-09-PM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3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Daily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-MM-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dd</a:t>
                      </a:r>
                      <a:endParaRPr lang="en-US" sz="1800" dirty="0">
                        <a:solidFill>
                          <a:srgbClr val="555555"/>
                        </a:solidFill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sample.log.2017-11-09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Weekly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yyyy-ww</a:t>
                      </a:r>
                      <a:endParaRPr lang="en-US" sz="1800" dirty="0">
                        <a:solidFill>
                          <a:srgbClr val="555555"/>
                        </a:solidFill>
                      </a:endParaRP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sample.log.2017-45</a:t>
                      </a:r>
                      <a:br>
                        <a:rPr lang="en-US" sz="1800" dirty="0">
                          <a:solidFill>
                            <a:srgbClr val="555555"/>
                          </a:solidFill>
                        </a:rPr>
                      </a:b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sample.log.2017-46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8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Monthly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'.'</a:t>
                      </a:r>
                      <a:r>
                        <a:rPr lang="en-US" sz="1800" dirty="0" err="1">
                          <a:solidFill>
                            <a:srgbClr val="555555"/>
                          </a:solidFill>
                        </a:rPr>
                        <a:t>yyyy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-MM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sample.log.2017-10</a:t>
                      </a:r>
                      <a:br>
                        <a:rPr lang="en-US" sz="1800" dirty="0">
                          <a:solidFill>
                            <a:srgbClr val="555555"/>
                          </a:solidFill>
                        </a:rPr>
                      </a:b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sample.log.2017-11</a:t>
                      </a:r>
                    </a:p>
                  </a:txBody>
                  <a:tcPr marL="52166" marR="52166" marT="29809" marB="2980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DatePattern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569</Words>
  <Application>Microsoft Office PowerPoint</Application>
  <PresentationFormat>화면 슬라이드 쇼(4:3)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함초롬바탕</vt:lpstr>
      <vt:lpstr>Arial</vt:lpstr>
      <vt:lpstr>Wingdings</vt:lpstr>
      <vt:lpstr>Office 테마</vt:lpstr>
      <vt:lpstr>Log4J란?</vt:lpstr>
      <vt:lpstr>Log4j 주요 구성 요소</vt:lpstr>
      <vt:lpstr>Log4j 주요 구성 요소</vt:lpstr>
      <vt:lpstr>PowerPoint 프레젠테이션</vt:lpstr>
      <vt:lpstr>Log4j 주요 구성 요소</vt:lpstr>
      <vt:lpstr>Pattern Conversion Characters</vt:lpstr>
      <vt:lpstr>Pattern Conversion Characters(계속)</vt:lpstr>
      <vt:lpstr>Format Modifiers</vt:lpstr>
      <vt:lpstr>DatePattern</vt:lpstr>
      <vt:lpstr>PowerPoint 프레젠테이션</vt:lpstr>
      <vt:lpstr>Log4j 설정방법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macween</dc:creator>
  <cp:lastModifiedBy>power</cp:lastModifiedBy>
  <cp:revision>46</cp:revision>
  <dcterms:created xsi:type="dcterms:W3CDTF">2019-04-12T06:25:30Z</dcterms:created>
  <dcterms:modified xsi:type="dcterms:W3CDTF">2019-10-28T03:38:29Z</dcterms:modified>
</cp:coreProperties>
</file>