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4" r:id="rId4"/>
    <p:sldId id="265" r:id="rId5"/>
    <p:sldId id="257" r:id="rId6"/>
    <p:sldId id="267" r:id="rId7"/>
    <p:sldId id="258" r:id="rId8"/>
    <p:sldId id="274" r:id="rId9"/>
    <p:sldId id="260" r:id="rId10"/>
    <p:sldId id="261" r:id="rId11"/>
    <p:sldId id="275" r:id="rId12"/>
    <p:sldId id="272" r:id="rId13"/>
    <p:sldId id="262" r:id="rId14"/>
    <p:sldId id="263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7"/>
    <p:restoredTop sz="64613"/>
  </p:normalViewPr>
  <p:slideViewPr>
    <p:cSldViewPr snapToGrid="0" snapToObjects="1">
      <p:cViewPr>
        <p:scale>
          <a:sx n="75" d="100"/>
          <a:sy n="75" d="100"/>
        </p:scale>
        <p:origin x="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0535-D64A-8D43-84E7-257EA11AD0B1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6C49-0585-0343-BD03-4DB310AB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0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Voronoi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diagram: Only showing 2 PCs 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purposes – showing decision boundaries for each class</a:t>
            </a:r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Ie</a:t>
            </a:r>
            <a:r>
              <a:rPr lang="en-US" dirty="0" smtClean="0"/>
              <a:t>) separates the data</a:t>
            </a:r>
            <a:r>
              <a:rPr lang="en-US" baseline="0" dirty="0" smtClean="0"/>
              <a:t> points into regions which are actually the classes they belong to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The smaller the k – the more jagged the decision boundaries</a:t>
            </a:r>
            <a:r>
              <a:rPr lang="en-US" baseline="0" dirty="0" smtClean="0"/>
              <a:t> = high variance + low bias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The larger the k – the</a:t>
            </a:r>
            <a:r>
              <a:rPr lang="en-US" baseline="0" dirty="0" smtClean="0"/>
              <a:t> smoother the decision boundaries = lower variance + higher bias 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 good at separating between blue rectangles (B) &amp; orange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traingles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Can predict with quite high accuracy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Surprising</a:t>
            </a:r>
            <a:r>
              <a:rPr lang="en-US" baseline="0" dirty="0" smtClean="0"/>
              <a:t> that logistic regression performed so well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SVC: handles outliers better as it derives maximum margin solution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Accuracy: ratio of correctly predicted observations to the total observations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Precision: ratio of correctly predicted positive observations to the total predicted positive observations  - false positives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Recall/sensitivity: ratio of correctly predicted positive observations to the all observations in actual class – false negatives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F1 score: the weighted average of precision &amp;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4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RF deals well with bias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SVC deals wel</a:t>
            </a:r>
            <a:r>
              <a:rPr lang="en-US" baseline="0" dirty="0" smtClean="0"/>
              <a:t>l with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6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patterns seen in SE</a:t>
            </a:r>
            <a:r>
              <a:rPr lang="en-US" baseline="0" dirty="0" smtClean="0"/>
              <a:t> &amp; worst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2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simplest model for </a:t>
            </a:r>
            <a:r>
              <a:rPr lang="en-US" dirty="0" smtClean="0"/>
              <a:t>classification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K-means clustering in that it assumes that similar things exist in close proximity/near each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 k (number of nearest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generally an odd number if the number of classes is 2 to prevent tie situations</a:t>
            </a: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distance between each data point &amp; the test data &amp; find closest k-points in the training set</a:t>
            </a:r>
          </a:p>
          <a:p>
            <a:pPr marL="228600" indent="-228600">
              <a:buFont typeface="Arial" charset="0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 data then assigned to the class most common among its k-nearest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Arial" charset="0"/>
              <a:buAutoNum type="arabicParenR"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Lazy/instance-based: makes no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generalisations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no explicit/minimal training = doesn’t explicitly learn a model &amp; only uses the training instances when a query is made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Non-parametric: no assumptions on underlying data distribution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 intuitive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Computationally expensive (the testing phase not the training phase) + high memory cost (as it needs to store a potentially huge data set)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find an optimal k value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scaling + PCA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 at classifying data points at the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9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grid search</a:t>
            </a:r>
            <a:endParaRPr 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dirty="0" err="1" smtClean="0"/>
              <a:t>n_neighbors</a:t>
            </a:r>
            <a:r>
              <a:rPr lang="en-US" dirty="0" smtClean="0"/>
              <a:t> : 11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dirty="0" smtClean="0"/>
              <a:t>weights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‘uniform’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neighbor within the boundary carries the same weight)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‘</a:t>
            </a:r>
            <a:r>
              <a:rPr lang="en-US" sz="1200" b="1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(closer points be more heavily weighted toward the decision – can deal with skewed class distributions)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NB.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dirty="0" smtClean="0"/>
              <a:t>weights = 'distance’: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class with the highest number in the boundary may not “win the vote”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en-US" dirty="0" smtClean="0"/>
              <a:t>metric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the distance of neighboring points is chosen from the unknown point (difficult to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higher than 3D)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0" u="sng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minkowski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 metric in Normed vector space) as opposed to Euclidean or Manhattan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 size: 30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Algorithm: auto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36C49-0585-0343-BD03-4DB310AB20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1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7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7A53-26A5-A944-A5F2-3B0E7B7A86F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1196-3A9F-BA45-85C4-64D92D00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Breast Cancer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7: Code Breakers</a:t>
            </a:r>
          </a:p>
          <a:p>
            <a:r>
              <a:rPr lang="en-US" dirty="0" smtClean="0"/>
              <a:t>(Sarah Asif, Aga </a:t>
            </a:r>
            <a:r>
              <a:rPr lang="en-US" dirty="0" err="1" smtClean="0"/>
              <a:t>Wlodarska</a:t>
            </a:r>
            <a:r>
              <a:rPr lang="en-US" dirty="0" smtClean="0"/>
              <a:t>, Yooni Chung)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1" y="107908"/>
            <a:ext cx="10515600" cy="1325563"/>
          </a:xfrm>
        </p:spPr>
        <p:txBody>
          <a:bodyPr/>
          <a:lstStyle/>
          <a:p>
            <a:r>
              <a:rPr lang="en-US" dirty="0" smtClean="0"/>
              <a:t>3. Support Vector Classifier (SVC)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b="3821"/>
          <a:stretch/>
        </p:blipFill>
        <p:spPr>
          <a:xfrm>
            <a:off x="347628" y="1011002"/>
            <a:ext cx="7305481" cy="464836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10047"/>
              </p:ext>
            </p:extLst>
          </p:nvPr>
        </p:nvGraphicFramePr>
        <p:xfrm>
          <a:off x="8684160" y="3717460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653109" y="3743800"/>
            <a:ext cx="4286963" cy="2899217"/>
            <a:chOff x="5376713" y="2755012"/>
            <a:chExt cx="4286963" cy="2899217"/>
          </a:xfrm>
        </p:grpSpPr>
        <p:sp>
          <p:nvSpPr>
            <p:cNvPr id="7" name="TextBox 6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6621" y="3032840"/>
            <a:ext cx="4498432" cy="3171561"/>
            <a:chOff x="-31878" y="3647202"/>
            <a:chExt cx="4498432" cy="3171561"/>
          </a:xfrm>
        </p:grpSpPr>
        <p:sp>
          <p:nvSpPr>
            <p:cNvPr id="9" name="TextBox 8"/>
            <p:cNvSpPr txBox="1"/>
            <p:nvPr/>
          </p:nvSpPr>
          <p:spPr>
            <a:xfrm>
              <a:off x="3861870" y="6449431"/>
              <a:ext cx="6046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PC1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-149554" y="3764878"/>
              <a:ext cx="6046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PC2</a:t>
              </a:r>
              <a:endParaRPr lang="en-US" dirty="0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106621" y="5631878"/>
            <a:ext cx="3612587" cy="1301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Accuracy: 97.4%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Precision: 100</a:t>
            </a:r>
            <a:r>
              <a:rPr lang="en-US" sz="2400" dirty="0" smtClean="0"/>
              <a:t>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Recall: 93.0 %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14" y="1134705"/>
            <a:ext cx="4424363" cy="22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K-Nearest </a:t>
            </a:r>
            <a:r>
              <a:rPr lang="en-US" dirty="0" err="1" smtClean="0"/>
              <a:t>Neighbour</a:t>
            </a:r>
            <a:r>
              <a:rPr lang="en-US" dirty="0" smtClean="0"/>
              <a:t> (KNN)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371600"/>
            <a:ext cx="5900718" cy="51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3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K-Nearest </a:t>
            </a:r>
            <a:r>
              <a:rPr lang="en-US" dirty="0" err="1" smtClean="0"/>
              <a:t>Neighbour</a:t>
            </a:r>
            <a:r>
              <a:rPr lang="en-US" dirty="0" smtClean="0"/>
              <a:t> (KNN)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72" y="2588250"/>
            <a:ext cx="6062305" cy="1868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586"/>
            <a:ext cx="5756672" cy="38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5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7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(KNN)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50903"/>
              </p:ext>
            </p:extLst>
          </p:nvPr>
        </p:nvGraphicFramePr>
        <p:xfrm>
          <a:off x="8558569" y="2644422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527518" y="2670762"/>
            <a:ext cx="4286963" cy="2899217"/>
            <a:chOff x="5376713" y="2755012"/>
            <a:chExt cx="4286963" cy="2899217"/>
          </a:xfrm>
        </p:grpSpPr>
        <p:sp>
          <p:nvSpPr>
            <p:cNvPr id="6" name="TextBox 5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082696"/>
            <a:ext cx="7684681" cy="5129011"/>
            <a:chOff x="0" y="1371600"/>
            <a:chExt cx="7684681" cy="51290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" b="3453"/>
            <a:stretch/>
          </p:blipFill>
          <p:spPr>
            <a:xfrm>
              <a:off x="309563" y="1371600"/>
              <a:ext cx="7375118" cy="475967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0" y="3137395"/>
              <a:ext cx="4766111" cy="3363216"/>
              <a:chOff x="0" y="3593114"/>
              <a:chExt cx="4766111" cy="33632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161427" y="6586998"/>
                <a:ext cx="6046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PC1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6200000">
                <a:off x="-117676" y="3710790"/>
                <a:ext cx="6046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PC2</a:t>
                </a:r>
                <a:endParaRPr lang="en-US" dirty="0"/>
              </a:p>
            </p:txBody>
          </p:sp>
        </p:grp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105392" y="5737266"/>
            <a:ext cx="3612587" cy="1301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Accuracy: 96.5%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Precision: 100</a:t>
            </a:r>
            <a:r>
              <a:rPr lang="en-US" sz="2400" dirty="0" smtClean="0"/>
              <a:t>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Recall: 90.1%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990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74"/>
            <a:ext cx="10515600" cy="132556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27100"/>
              </p:ext>
            </p:extLst>
          </p:nvPr>
        </p:nvGraphicFramePr>
        <p:xfrm>
          <a:off x="2" y="1914027"/>
          <a:ext cx="5640941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188"/>
                <a:gridCol w="1128188"/>
                <a:gridCol w="1128188"/>
                <a:gridCol w="1295419"/>
                <a:gridCol w="960958"/>
              </a:tblGrid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Model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Accuracy (%)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Precision (%)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Recall (%)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AUC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Logistic Regression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98.2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95.3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</a:t>
                      </a:r>
                      <a:endParaRPr lang="en-US" sz="1600" dirty="0"/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Random Forest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94.7/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93.9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95.1/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94.6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90.7/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87.5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0.98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SVC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97.4/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96.5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95.0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93.0/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95.0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0.99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32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KNN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96.5/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95.6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97.3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90.1/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90.0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0.98/</a:t>
                      </a:r>
                      <a:r>
                        <a:rPr lang="en-U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0.99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3013" b="3501"/>
          <a:stretch/>
        </p:blipFill>
        <p:spPr>
          <a:xfrm>
            <a:off x="6043613" y="1042988"/>
            <a:ext cx="5401156" cy="5172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44191" y="6215063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FPR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 rot="16200000">
            <a:off x="5361265" y="3303865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25116" y="673656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6056" y="4809627"/>
            <a:ext cx="5651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logistic regression </a:t>
            </a:r>
            <a:r>
              <a:rPr lang="en-US" sz="2400" dirty="0" smtClean="0"/>
              <a:t>with </a:t>
            </a:r>
            <a:r>
              <a:rPr lang="en-US" sz="2400" dirty="0" smtClean="0"/>
              <a:t>PCA </a:t>
            </a:r>
            <a:r>
              <a:rPr lang="en-US" sz="2400" dirty="0" smtClean="0"/>
              <a:t>seems </a:t>
            </a:r>
            <a:r>
              <a:rPr lang="en-US" sz="2400" dirty="0" smtClean="0"/>
              <a:t>to be the best model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6056" y="5525223"/>
            <a:ext cx="5651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tuning increase model performance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4044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Without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hyperparemeter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tuning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65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10515600" cy="1325563"/>
          </a:xfrm>
        </p:spPr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4268789"/>
            <a:ext cx="10515600" cy="1959475"/>
          </a:xfrm>
        </p:spPr>
        <p:txBody>
          <a:bodyPr>
            <a:noAutofit/>
          </a:bodyPr>
          <a:lstStyle/>
          <a:p>
            <a:r>
              <a:rPr lang="en-US" sz="2400" dirty="0" smtClean="0"/>
              <a:t>With PCA vs without PCA for all models</a:t>
            </a:r>
          </a:p>
          <a:p>
            <a:r>
              <a:rPr lang="en-US" sz="2400" dirty="0" smtClean="0"/>
              <a:t>Feature importance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orrelation between variables &amp; PCs</a:t>
            </a:r>
          </a:p>
          <a:p>
            <a:r>
              <a:rPr lang="en-US" sz="2400" dirty="0" smtClean="0"/>
              <a:t>Other models: ex) naïve Bayes classifier, neural networks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0987" y="1285877"/>
            <a:ext cx="10515600" cy="981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Quite a small number of samples (569 observations)</a:t>
            </a:r>
          </a:p>
          <a:p>
            <a:r>
              <a:rPr lang="en-US" sz="2400" dirty="0" smtClean="0"/>
              <a:t>Bias in the data (62.7% B)</a:t>
            </a:r>
          </a:p>
          <a:p>
            <a:r>
              <a:rPr lang="en-US" sz="2400" dirty="0" smtClean="0"/>
              <a:t>outliers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0987" y="30956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Additionally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8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Appendix I: PCA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06162" y="1580211"/>
            <a:ext cx="5320398" cy="3693659"/>
            <a:chOff x="6598043" y="505768"/>
            <a:chExt cx="4712902" cy="30473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043" y="505768"/>
              <a:ext cx="4712902" cy="3047328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8490857" y="2952206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6560" y="1580211"/>
            <a:ext cx="5845892" cy="3838971"/>
            <a:chOff x="6598042" y="3605140"/>
            <a:chExt cx="4805831" cy="31440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042" y="3605140"/>
              <a:ext cx="4805831" cy="314400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7088776" y="3934101"/>
              <a:ext cx="1440000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8486501" y="388838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8528776" y="3944991"/>
              <a:ext cx="0" cy="236436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06162" y="545684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decided to use 10 PCs which explain more than 95% of the variance in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23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2088"/>
            <a:ext cx="10515600" cy="1325563"/>
          </a:xfrm>
        </p:spPr>
        <p:txBody>
          <a:bodyPr/>
          <a:lstStyle/>
          <a:p>
            <a:r>
              <a:rPr lang="en-US" dirty="0" smtClean="0"/>
              <a:t>Appendix II: Feature Importance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"/>
          <a:stretch/>
        </p:blipFill>
        <p:spPr>
          <a:xfrm>
            <a:off x="1701802" y="885825"/>
            <a:ext cx="7927974" cy="5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95" y="228880"/>
            <a:ext cx="10515600" cy="1325563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95" y="139338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Malignant vs Benign (categorical)</a:t>
            </a:r>
          </a:p>
          <a:p>
            <a:r>
              <a:rPr lang="en-US" dirty="0" smtClean="0"/>
              <a:t>Mean, standard error &amp; extreme values of </a:t>
            </a:r>
          </a:p>
          <a:p>
            <a:pPr lvl="1"/>
            <a:r>
              <a:rPr lang="en-US" dirty="0" smtClean="0"/>
              <a:t>Radius</a:t>
            </a:r>
          </a:p>
          <a:p>
            <a:pPr lvl="1"/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Perimeter</a:t>
            </a:r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Smoothness</a:t>
            </a:r>
          </a:p>
          <a:p>
            <a:pPr lvl="1"/>
            <a:r>
              <a:rPr lang="en-US" dirty="0" smtClean="0"/>
              <a:t>Compactness</a:t>
            </a:r>
          </a:p>
          <a:p>
            <a:pPr lvl="1"/>
            <a:r>
              <a:rPr lang="en-US" dirty="0" smtClean="0"/>
              <a:t>Concavity</a:t>
            </a:r>
          </a:p>
          <a:p>
            <a:pPr lvl="1"/>
            <a:r>
              <a:rPr lang="en-US" dirty="0" smtClean="0"/>
              <a:t>Concave points</a:t>
            </a:r>
          </a:p>
          <a:p>
            <a:pPr lvl="1"/>
            <a:r>
              <a:rPr lang="en-US" dirty="0" smtClean="0"/>
              <a:t>Symmetry</a:t>
            </a:r>
          </a:p>
          <a:p>
            <a:pPr lvl="1"/>
            <a:r>
              <a:rPr lang="en-US" dirty="0" smtClean="0"/>
              <a:t>Fractal dimensions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972300" y="1885950"/>
            <a:ext cx="323850" cy="36004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05997" y="3501509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10 x 3 = 30 features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00595" y="554642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</a:t>
            </a:r>
            <a:r>
              <a:rPr lang="en-US" sz="2400" dirty="0"/>
              <a:t> </a:t>
            </a:r>
            <a:r>
              <a:rPr lang="en-US" sz="2400" dirty="0" smtClean="0"/>
              <a:t>to improve the early detection of breast cancer by training machine learning models which predict whether the cancer is benign or malignant – a classification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9"/>
          <a:stretch/>
        </p:blipFill>
        <p:spPr>
          <a:xfrm>
            <a:off x="2751136" y="2156026"/>
            <a:ext cx="7021513" cy="4648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5" y="228880"/>
            <a:ext cx="10515600" cy="1325563"/>
          </a:xfrm>
        </p:spPr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2" y="13442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Benign vs Malignant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7453" y="2401656"/>
            <a:ext cx="119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352 	</a:t>
            </a:r>
          </a:p>
          <a:p>
            <a:r>
              <a:rPr lang="en-US" dirty="0" smtClean="0"/>
              <a:t>62.7%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0837" y="397700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212</a:t>
            </a:r>
          </a:p>
          <a:p>
            <a:r>
              <a:rPr lang="en-US" dirty="0" smtClean="0"/>
              <a:t>37.3%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9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5" y="228880"/>
            <a:ext cx="11560720" cy="1325563"/>
          </a:xfrm>
        </p:spPr>
        <p:txBody>
          <a:bodyPr/>
          <a:lstStyle/>
          <a:p>
            <a:r>
              <a:rPr lang="en-US" dirty="0" smtClean="0"/>
              <a:t>Data Exploration: </a:t>
            </a:r>
            <a:r>
              <a:rPr lang="en-US" sz="2500" dirty="0" smtClean="0"/>
              <a:t>malignant </a:t>
            </a:r>
            <a:r>
              <a:rPr lang="en-US" sz="2500" dirty="0" err="1" smtClean="0"/>
              <a:t>tumours</a:t>
            </a:r>
            <a:r>
              <a:rPr lang="en-US" sz="2500" dirty="0" smtClean="0"/>
              <a:t> seem to have more extreme features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659" r="50024"/>
          <a:stretch/>
        </p:blipFill>
        <p:spPr>
          <a:xfrm>
            <a:off x="42092" y="1300803"/>
            <a:ext cx="11972925" cy="2671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5" t="9440"/>
          <a:stretch/>
        </p:blipFill>
        <p:spPr>
          <a:xfrm>
            <a:off x="42091" y="3971925"/>
            <a:ext cx="11999877" cy="25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8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1" y="1164219"/>
            <a:ext cx="6916516" cy="5229977"/>
          </a:xfrm>
        </p:spPr>
      </p:pic>
      <p:sp>
        <p:nvSpPr>
          <p:cNvPr id="3" name="TextBox 2"/>
          <p:cNvSpPr txBox="1"/>
          <p:nvPr/>
        </p:nvSpPr>
        <p:spPr>
          <a:xfrm>
            <a:off x="7795736" y="1368016"/>
            <a:ext cx="32741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Clearly very high correlation between 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Redundancy in the data (mean, SE, worst)</a:t>
            </a:r>
          </a:p>
          <a:p>
            <a:r>
              <a:rPr lang="en-US" sz="2400" dirty="0"/>
              <a:t>⇒ </a:t>
            </a:r>
            <a:r>
              <a:rPr lang="en-US" sz="2400" dirty="0" smtClean="0"/>
              <a:t>removed using PCA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Split the data into training &amp; test (80:20)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Standardisation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PCA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10329863" y="4772025"/>
            <a:ext cx="128587" cy="71437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9722" y="4667547"/>
            <a:ext cx="1260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Fitting on training </a:t>
            </a:r>
            <a:r>
              <a:rPr lang="en-US" smtClean="0"/>
              <a:t>set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2" y="0"/>
            <a:ext cx="10515600" cy="1325563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3" y="1511300"/>
            <a:ext cx="6005234" cy="454090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1422" b="1536"/>
          <a:stretch/>
        </p:blipFill>
        <p:spPr>
          <a:xfrm>
            <a:off x="6596353" y="1325563"/>
            <a:ext cx="5465268" cy="3932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722" y="6052204"/>
            <a:ext cx="112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⇒ decided to use 10 PCs </a:t>
            </a:r>
            <a:r>
              <a:rPr lang="en-US" sz="2400" smtClean="0"/>
              <a:t>which explained </a:t>
            </a:r>
            <a:r>
              <a:rPr lang="en-US" sz="2400" dirty="0" smtClean="0"/>
              <a:t>more than 95% of the variance in the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04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3" y="48538"/>
            <a:ext cx="10515600" cy="1325563"/>
          </a:xfrm>
        </p:spPr>
        <p:txBody>
          <a:bodyPr/>
          <a:lstStyle/>
          <a:p>
            <a:r>
              <a:rPr lang="en-US" dirty="0" smtClean="0"/>
              <a:t>1.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		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Accuracy: </a:t>
            </a:r>
            <a:r>
              <a:rPr lang="en-US" dirty="0" smtClean="0">
                <a:solidFill>
                  <a:srgbClr val="C00000"/>
                </a:solidFill>
              </a:rPr>
              <a:t>92.1%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98.2%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Precision: </a:t>
            </a:r>
            <a:r>
              <a:rPr lang="en-US" dirty="0" smtClean="0">
                <a:solidFill>
                  <a:srgbClr val="C00000"/>
                </a:solidFill>
              </a:rPr>
              <a:t>94.7%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Recall: </a:t>
            </a:r>
            <a:r>
              <a:rPr lang="en-US" dirty="0" smtClean="0">
                <a:solidFill>
                  <a:srgbClr val="C00000"/>
                </a:solidFill>
              </a:rPr>
              <a:t>83.7%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95.3%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AUC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0.98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0.99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55601"/>
              </p:ext>
            </p:extLst>
          </p:nvPr>
        </p:nvGraphicFramePr>
        <p:xfrm>
          <a:off x="6407764" y="2728672"/>
          <a:ext cx="3517902" cy="200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1"/>
                <a:gridCol w="1758951"/>
              </a:tblGrid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69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027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sz="2400" dirty="0" smtClean="0"/>
                        <a:t>/ 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36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41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376713" y="2755012"/>
            <a:ext cx="4286963" cy="2899217"/>
            <a:chOff x="5376713" y="2755012"/>
            <a:chExt cx="4286963" cy="2899217"/>
          </a:xfrm>
        </p:grpSpPr>
        <p:sp>
          <p:nvSpPr>
            <p:cNvPr id="6" name="TextBox 5"/>
            <p:cNvSpPr txBox="1"/>
            <p:nvPr/>
          </p:nvSpPr>
          <p:spPr>
            <a:xfrm>
              <a:off x="6669753" y="4761677"/>
              <a:ext cx="299392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B (-)                    M (+)</a:t>
              </a:r>
            </a:p>
            <a:p>
              <a:pPr algn="ctr"/>
              <a:r>
                <a:rPr lang="en-US" sz="3200" dirty="0" smtClean="0"/>
                <a:t>Predicted label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833379" y="3298346"/>
              <a:ext cx="197922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True </a:t>
              </a:r>
              <a:r>
                <a:rPr lang="en-US" sz="3200" dirty="0" smtClean="0"/>
                <a:t>label</a:t>
              </a:r>
            </a:p>
            <a:p>
              <a:r>
                <a:rPr lang="en-US" sz="2000" dirty="0" smtClean="0"/>
                <a:t>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6159603"/>
            <a:ext cx="27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PCA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Without </a:t>
            </a:r>
            <a:r>
              <a:rPr lang="en-US" dirty="0">
                <a:solidFill>
                  <a:srgbClr val="C00000"/>
                </a:solidFill>
              </a:rPr>
              <a:t>PCA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26" y="107173"/>
            <a:ext cx="10515600" cy="1325563"/>
          </a:xfrm>
        </p:spPr>
        <p:txBody>
          <a:bodyPr/>
          <a:lstStyle/>
          <a:p>
            <a:r>
              <a:rPr lang="en-US" dirty="0" smtClean="0"/>
              <a:t>2. Random Forest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5" t="63333" r="24566" b="15209"/>
          <a:stretch/>
        </p:blipFill>
        <p:spPr>
          <a:xfrm>
            <a:off x="934777" y="1285877"/>
            <a:ext cx="9618164" cy="2081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92" y="3598128"/>
            <a:ext cx="4569849" cy="2750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48" y="3598128"/>
            <a:ext cx="4291011" cy="28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26" y="107173"/>
            <a:ext cx="10515600" cy="1325563"/>
          </a:xfrm>
        </p:spPr>
        <p:txBody>
          <a:bodyPr/>
          <a:lstStyle/>
          <a:p>
            <a:r>
              <a:rPr lang="en-US" dirty="0" smtClean="0"/>
              <a:t>2. Random Forest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0035" y="1012115"/>
            <a:ext cx="5602116" cy="2719753"/>
            <a:chOff x="361848" y="1559565"/>
            <a:chExt cx="5602116" cy="27197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" t="843" r="890" b="2857"/>
            <a:stretch/>
          </p:blipFill>
          <p:spPr>
            <a:xfrm>
              <a:off x="669593" y="1559565"/>
              <a:ext cx="5294371" cy="271975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1848" y="1614636"/>
              <a:ext cx="244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Example tree 1</a:t>
              </a:r>
              <a:endParaRPr lang="en-US" dirty="0"/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05856" y="1222674"/>
            <a:ext cx="3612587" cy="1301963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Accuracy: 94.7%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Precision: 95.1</a:t>
            </a:r>
            <a:r>
              <a:rPr lang="en-US" sz="2400" dirty="0" smtClean="0"/>
              <a:t>%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Recall: 90.7%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AUC: 0.98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5026" y="3417607"/>
            <a:ext cx="5257800" cy="3226440"/>
            <a:chOff x="6231930" y="877936"/>
            <a:chExt cx="5257800" cy="32264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049" y="1247268"/>
              <a:ext cx="4427681" cy="285710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31930" y="877936"/>
              <a:ext cx="244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Example tree 2</a:t>
              </a:r>
              <a:endParaRPr lang="en-US" dirty="0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86410"/>
              </p:ext>
            </p:extLst>
          </p:nvPr>
        </p:nvGraphicFramePr>
        <p:xfrm>
          <a:off x="7986158" y="2796537"/>
          <a:ext cx="246342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714"/>
                <a:gridCol w="1231714"/>
              </a:tblGrid>
              <a:tr h="763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FP 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763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FN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TP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944123" y="2314574"/>
            <a:ext cx="3716503" cy="3127411"/>
            <a:chOff x="5350088" y="2321274"/>
            <a:chExt cx="3716503" cy="2954697"/>
          </a:xfrm>
        </p:grpSpPr>
        <p:sp>
          <p:nvSpPr>
            <p:cNvPr id="16" name="TextBox 15"/>
            <p:cNvSpPr txBox="1"/>
            <p:nvPr/>
          </p:nvSpPr>
          <p:spPr>
            <a:xfrm>
              <a:off x="6072668" y="4432711"/>
              <a:ext cx="2993923" cy="843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           B (-)             M (+)</a:t>
              </a:r>
            </a:p>
            <a:p>
              <a:pPr algn="ctr"/>
              <a:r>
                <a:rPr lang="en-US" sz="3200" dirty="0" smtClean="0"/>
                <a:t>  Predicted label</a:t>
              </a:r>
              <a:endParaRPr 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608293" y="3063069"/>
              <a:ext cx="237614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   </a:t>
              </a:r>
              <a:r>
                <a:rPr lang="en-US" sz="3200" dirty="0" smtClean="0"/>
                <a:t>True label</a:t>
              </a:r>
            </a:p>
            <a:p>
              <a:r>
                <a:rPr lang="en-US" sz="2000" dirty="0" smtClean="0"/>
                <a:t>        M </a:t>
              </a:r>
              <a:r>
                <a:rPr lang="en-US" sz="2000" dirty="0"/>
                <a:t>(+)</a:t>
              </a:r>
              <a:r>
                <a:rPr lang="en-US" sz="2000" dirty="0" smtClean="0"/>
                <a:t>      B (-)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845</Words>
  <Application>Microsoft Macintosh PowerPoint</Application>
  <PresentationFormat>Widescreen</PresentationFormat>
  <Paragraphs>213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Breast Cancer Prediction</vt:lpstr>
      <vt:lpstr>Goal</vt:lpstr>
      <vt:lpstr>Data Exploration</vt:lpstr>
      <vt:lpstr>Data Exploration: malignant tumours seem to have more extreme features</vt:lpstr>
      <vt:lpstr>PCA</vt:lpstr>
      <vt:lpstr>PCA</vt:lpstr>
      <vt:lpstr>1. Logistic Regression</vt:lpstr>
      <vt:lpstr>2. Random Forest</vt:lpstr>
      <vt:lpstr>2. Random Forest</vt:lpstr>
      <vt:lpstr>3. Support Vector Classifier (SVC)</vt:lpstr>
      <vt:lpstr>4. K-Nearest Neighbour (KNN)</vt:lpstr>
      <vt:lpstr>4. K-Nearest Neighbour (KNN)</vt:lpstr>
      <vt:lpstr>4. K-Nearest Neighbour (KNN)</vt:lpstr>
      <vt:lpstr>Comparison</vt:lpstr>
      <vt:lpstr>Things to consider</vt:lpstr>
      <vt:lpstr>Appendix I: PCA</vt:lpstr>
      <vt:lpstr>Appendix II: Feature Importance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Chung, Young Yoon</dc:creator>
  <cp:lastModifiedBy>Chung, Young Yoon</cp:lastModifiedBy>
  <cp:revision>40</cp:revision>
  <dcterms:created xsi:type="dcterms:W3CDTF">2020-05-03T19:50:36Z</dcterms:created>
  <dcterms:modified xsi:type="dcterms:W3CDTF">2020-05-05T14:13:42Z</dcterms:modified>
</cp:coreProperties>
</file>