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4" r:id="rId4"/>
    <p:sldId id="265" r:id="rId5"/>
    <p:sldId id="257" r:id="rId6"/>
    <p:sldId id="267" r:id="rId7"/>
    <p:sldId id="258" r:id="rId8"/>
    <p:sldId id="274" r:id="rId9"/>
    <p:sldId id="260" r:id="rId10"/>
    <p:sldId id="261" r:id="rId11"/>
    <p:sldId id="275" r:id="rId12"/>
    <p:sldId id="272" r:id="rId13"/>
    <p:sldId id="262" r:id="rId14"/>
    <p:sldId id="263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6"/>
    <p:restoredTop sz="64613"/>
  </p:normalViewPr>
  <p:slideViewPr>
    <p:cSldViewPr snapToGrid="0" snapToObjects="1">
      <p:cViewPr>
        <p:scale>
          <a:sx n="75" d="100"/>
          <a:sy n="75" d="100"/>
        </p:scale>
        <p:origin x="2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0535-D64A-8D43-84E7-257EA11AD0B1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6C49-0585-0343-BD03-4DB310AB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Voronoi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diagram: Only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2 PCs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purposes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showing decision boundaries for each class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Ie</a:t>
            </a:r>
            <a:r>
              <a:rPr lang="en-US" dirty="0" smtClean="0"/>
              <a:t>) separates the data</a:t>
            </a:r>
            <a:r>
              <a:rPr lang="en-US" baseline="0" dirty="0" smtClean="0"/>
              <a:t> points into regions which are actually the classes they belong to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smaller the k – the more jagged the decision boundaries</a:t>
            </a:r>
            <a:r>
              <a:rPr lang="en-US" baseline="0" dirty="0" smtClean="0"/>
              <a:t> = high variance + low bias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larger the k – the</a:t>
            </a:r>
            <a:r>
              <a:rPr lang="en-US" baseline="0" dirty="0" smtClean="0"/>
              <a:t> smoother the decision boundaries = lower variance + higher bias 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good at separating between blue rectangles (B) &amp; orange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traingles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 predict with quite high accuracy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Surprising</a:t>
            </a:r>
            <a:r>
              <a:rPr lang="en-US" baseline="0" dirty="0" smtClean="0"/>
              <a:t> that logistic regression performed so well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SVC: handles outliers better as it derives maximum margin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Accuracy: ratio of correctly predicted observations to the total observations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Precision: ratio of correctly predicted positive observations to the total predicted positive observations  - false positives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Recall/sensitivity: ratio of correctly predicted positive observations to the all observations in actual class – false negatives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F1 score: the weighted average of precision &amp;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RF deals well with bias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SVC deals wel</a:t>
            </a:r>
            <a:r>
              <a:rPr lang="en-US" baseline="0" dirty="0" smtClean="0"/>
              <a:t>l with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patterns seen in SE</a:t>
            </a:r>
            <a:r>
              <a:rPr lang="en-US" baseline="0" dirty="0" smtClean="0"/>
              <a:t> &amp; worst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simplest model for classification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Doesn’t precision of 100% mean overfitting?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K-means clustering in that it assumes that similar things exist in close proximity/near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k (number of 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generally an odd number if the number of classes is 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tie situations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distance between each data point &amp; the test data &amp; find closest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k-points in the training set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data then assigned to the class most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its k-nearest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Arial" charset="0"/>
              <a:buAutoNum type="arabicParenR"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Lazy/instance-based: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generalisations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 explicit/minimal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= doesn’t explicitly learn a model &amp; only uses the training instances when a query is made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Non-parametric: no assumptions on underlying data distribution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intuitive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Computationally expensive (the testing phase not the training phase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high memory cost (as it needs to store a potentially huge data set)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find an optimal k value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scaling + PCA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at classifying data points at the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grid search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n_neighbors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11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weights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‘uniform’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neighbor within the boundary carries the same weight)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‘</a:t>
            </a:r>
            <a:r>
              <a:rPr lang="en-US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(closer points be more heavily weighted toward the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– can deal with skewed class distributions)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dirty="0" smtClean="0"/>
              <a:t>weights = 'distance’: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 with the highest number in the boundary may not “win the vote”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metric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the distance of neighboring points is chosen from the unknown point (difficult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higher than 3D)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u="sng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minkowski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metric in Normed vector space) as opposed to Euclidean or Manhattan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size: 30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Algorithm: auto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7A53-26A5-A944-A5F2-3B0E7B7A86F5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Breast Cancer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7: Code Breakers</a:t>
            </a:r>
          </a:p>
          <a:p>
            <a:r>
              <a:rPr lang="en-US" dirty="0" smtClean="0"/>
              <a:t>(Sarah Asif, Aga </a:t>
            </a:r>
            <a:r>
              <a:rPr lang="en-US" dirty="0" err="1" smtClean="0"/>
              <a:t>Wlodarska</a:t>
            </a:r>
            <a:r>
              <a:rPr lang="en-US" dirty="0" smtClean="0"/>
              <a:t>, Yooni Chung)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1" y="107908"/>
            <a:ext cx="10515600" cy="1325563"/>
          </a:xfrm>
        </p:spPr>
        <p:txBody>
          <a:bodyPr/>
          <a:lstStyle/>
          <a:p>
            <a:r>
              <a:rPr lang="en-US" dirty="0" smtClean="0"/>
              <a:t>3. Support Vector Classifier (SVC)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b="3821"/>
          <a:stretch/>
        </p:blipFill>
        <p:spPr>
          <a:xfrm>
            <a:off x="347628" y="1011002"/>
            <a:ext cx="7305481" cy="464836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10047"/>
              </p:ext>
            </p:extLst>
          </p:nvPr>
        </p:nvGraphicFramePr>
        <p:xfrm>
          <a:off x="8684160" y="3717460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653109" y="3743800"/>
            <a:ext cx="4286963" cy="2899217"/>
            <a:chOff x="5376713" y="2755012"/>
            <a:chExt cx="4286963" cy="2899217"/>
          </a:xfrm>
        </p:grpSpPr>
        <p:sp>
          <p:nvSpPr>
            <p:cNvPr id="7" name="TextBox 6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621" y="3032840"/>
            <a:ext cx="4498432" cy="3171561"/>
            <a:chOff x="-31878" y="3647202"/>
            <a:chExt cx="4498432" cy="3171561"/>
          </a:xfrm>
        </p:grpSpPr>
        <p:sp>
          <p:nvSpPr>
            <p:cNvPr id="9" name="TextBox 8"/>
            <p:cNvSpPr txBox="1"/>
            <p:nvPr/>
          </p:nvSpPr>
          <p:spPr>
            <a:xfrm>
              <a:off x="3861870" y="6449431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PC1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149554" y="3764878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PC2</a:t>
              </a:r>
              <a:endParaRPr lang="en-US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06621" y="5631878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97.4%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14" y="1134705"/>
            <a:ext cx="4424363" cy="22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371600"/>
            <a:ext cx="590071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72" y="2588250"/>
            <a:ext cx="6062305" cy="1868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586"/>
            <a:ext cx="5756672" cy="38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50903"/>
              </p:ext>
            </p:extLst>
          </p:nvPr>
        </p:nvGraphicFramePr>
        <p:xfrm>
          <a:off x="8558569" y="264442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27518" y="267076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082696"/>
            <a:ext cx="7684681" cy="5129011"/>
            <a:chOff x="0" y="1371600"/>
            <a:chExt cx="7684681" cy="51290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b="3453"/>
            <a:stretch/>
          </p:blipFill>
          <p:spPr>
            <a:xfrm>
              <a:off x="309563" y="1371600"/>
              <a:ext cx="7375118" cy="475967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0" y="3137395"/>
              <a:ext cx="4766111" cy="3363216"/>
              <a:chOff x="0" y="3593114"/>
              <a:chExt cx="4766111" cy="33632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161427" y="6586998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PC1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-117676" y="3710790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PC2</a:t>
                </a:r>
                <a:endParaRPr lang="en-US" dirty="0"/>
              </a:p>
            </p:txBody>
          </p:sp>
        </p:grp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05392" y="5737266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96.5%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90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74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3507"/>
              </p:ext>
            </p:extLst>
          </p:nvPr>
        </p:nvGraphicFramePr>
        <p:xfrm>
          <a:off x="486846" y="1841663"/>
          <a:ext cx="5026024" cy="2826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506"/>
                <a:gridCol w="1256506"/>
                <a:gridCol w="1256506"/>
                <a:gridCol w="1256506"/>
              </a:tblGrid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Accuracy (%)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 (%)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AUC</a:t>
                      </a:r>
                      <a:endParaRPr lang="en-US" b="1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Logistic Regression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94.7/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93.9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94.6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97.4/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96.5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KNN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96.5/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97.3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0.98/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3013" b="3501"/>
          <a:stretch/>
        </p:blipFill>
        <p:spPr>
          <a:xfrm>
            <a:off x="6043613" y="1042988"/>
            <a:ext cx="5401156" cy="517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4191" y="6215063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FPR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 rot="16200000">
            <a:off x="5361265" y="3303865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5116" y="673656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056" y="4809627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</a:t>
            </a:r>
            <a:r>
              <a:rPr lang="en-US" sz="2400" smtClean="0"/>
              <a:t>logistic regression &amp; SVC with PCA seem to be the best model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6056" y="5525223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 increase model performance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4044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Without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hyperparemeter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tuning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6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10515600" cy="1325563"/>
          </a:xfrm>
        </p:spPr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4268789"/>
            <a:ext cx="10515600" cy="1959475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 PCA vs without PCA for all models</a:t>
            </a:r>
          </a:p>
          <a:p>
            <a:r>
              <a:rPr lang="en-US" sz="2400" dirty="0" smtClean="0"/>
              <a:t>Feature importance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orrelation between variables &amp; </a:t>
            </a:r>
            <a:r>
              <a:rPr lang="en-US" sz="2400" dirty="0" smtClean="0"/>
              <a:t>PCs</a:t>
            </a:r>
          </a:p>
          <a:p>
            <a:r>
              <a:rPr lang="en-US" sz="2400" dirty="0" smtClean="0"/>
              <a:t>Other models: ex) naïve Bayes classifier, neural networks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0987" y="1285877"/>
            <a:ext cx="10515600" cy="981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Quite a small number of samples (569 observations)</a:t>
            </a:r>
          </a:p>
          <a:p>
            <a:r>
              <a:rPr lang="en-US" sz="2400" dirty="0" smtClean="0"/>
              <a:t>Bias in the data (62.7% B)</a:t>
            </a:r>
          </a:p>
          <a:p>
            <a:r>
              <a:rPr lang="en-US" sz="2400" dirty="0" smtClean="0"/>
              <a:t>outliers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0987" y="3095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Appendix I: PCA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06162" y="1580211"/>
            <a:ext cx="5320398" cy="3693659"/>
            <a:chOff x="6598043" y="505768"/>
            <a:chExt cx="4712902" cy="3047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3" y="505768"/>
              <a:ext cx="4712902" cy="3047328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490857" y="295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6560" y="1580211"/>
            <a:ext cx="5845892" cy="3838971"/>
            <a:chOff x="6598042" y="3605140"/>
            <a:chExt cx="4805831" cy="31440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2" y="3605140"/>
              <a:ext cx="4805831" cy="314400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7088776" y="3934101"/>
              <a:ext cx="1440000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486501" y="388838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28776" y="3944991"/>
              <a:ext cx="0" cy="236436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06162" y="545684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which explain 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23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2088"/>
            <a:ext cx="10515600" cy="1325563"/>
          </a:xfrm>
        </p:spPr>
        <p:txBody>
          <a:bodyPr/>
          <a:lstStyle/>
          <a:p>
            <a:r>
              <a:rPr lang="en-US" dirty="0" smtClean="0"/>
              <a:t>Appendix II: Feature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"/>
          <a:stretch/>
        </p:blipFill>
        <p:spPr>
          <a:xfrm>
            <a:off x="1701802" y="885825"/>
            <a:ext cx="7927974" cy="5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95" y="13933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Malignant vs Benign (categorical)</a:t>
            </a:r>
          </a:p>
          <a:p>
            <a:r>
              <a:rPr lang="en-US" dirty="0" smtClean="0"/>
              <a:t>Mean, standard error &amp; extreme values of 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Smoothness</a:t>
            </a:r>
          </a:p>
          <a:p>
            <a:pPr lvl="1"/>
            <a:r>
              <a:rPr lang="en-US" dirty="0" smtClean="0"/>
              <a:t>Compactness</a:t>
            </a:r>
          </a:p>
          <a:p>
            <a:pPr lvl="1"/>
            <a:r>
              <a:rPr lang="en-US" dirty="0" smtClean="0"/>
              <a:t>Concavity</a:t>
            </a:r>
          </a:p>
          <a:p>
            <a:pPr lvl="1"/>
            <a:r>
              <a:rPr lang="en-US" dirty="0" smtClean="0"/>
              <a:t>Concave points</a:t>
            </a:r>
          </a:p>
          <a:p>
            <a:pPr lvl="1"/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Fractal dimensions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72300" y="1885950"/>
            <a:ext cx="323850" cy="3600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5997" y="3501509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10 x 3 = 30 features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00595" y="554642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</a:t>
            </a:r>
            <a:r>
              <a:rPr lang="en-US" sz="2400" dirty="0"/>
              <a:t> </a:t>
            </a:r>
            <a:r>
              <a:rPr lang="en-US" sz="2400" dirty="0" smtClean="0"/>
              <a:t>to improve the early detection of breast cancer by training machine learning models which predict whether the cancer is benign or malignant – a classification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/>
          <a:stretch/>
        </p:blipFill>
        <p:spPr>
          <a:xfrm>
            <a:off x="2751136" y="2156026"/>
            <a:ext cx="7021513" cy="4648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344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Benign vs Malignant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7453" y="2401656"/>
            <a:ext cx="119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352 	</a:t>
            </a:r>
          </a:p>
          <a:p>
            <a:r>
              <a:rPr lang="en-US" dirty="0" smtClean="0"/>
              <a:t>62.7%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0837" y="397700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212</a:t>
            </a:r>
          </a:p>
          <a:p>
            <a:r>
              <a:rPr lang="en-US" dirty="0" smtClean="0"/>
              <a:t>37.3%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1560720" cy="1325563"/>
          </a:xfrm>
        </p:spPr>
        <p:txBody>
          <a:bodyPr/>
          <a:lstStyle/>
          <a:p>
            <a:r>
              <a:rPr lang="en-US" dirty="0" smtClean="0"/>
              <a:t>Data Exploration: </a:t>
            </a:r>
            <a:r>
              <a:rPr lang="en-US" sz="2500" dirty="0" smtClean="0"/>
              <a:t>malignant </a:t>
            </a:r>
            <a:r>
              <a:rPr lang="en-US" sz="2500" dirty="0" err="1" smtClean="0"/>
              <a:t>tumours</a:t>
            </a:r>
            <a:r>
              <a:rPr lang="en-US" sz="2500" dirty="0" smtClean="0"/>
              <a:t> seem to have more extreme features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59" r="50024"/>
          <a:stretch/>
        </p:blipFill>
        <p:spPr>
          <a:xfrm>
            <a:off x="42092" y="1300803"/>
            <a:ext cx="11972925" cy="2671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5" t="9440"/>
          <a:stretch/>
        </p:blipFill>
        <p:spPr>
          <a:xfrm>
            <a:off x="42091" y="3971925"/>
            <a:ext cx="11999877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1" y="1164219"/>
            <a:ext cx="6916516" cy="5229977"/>
          </a:xfrm>
        </p:spPr>
      </p:pic>
      <p:sp>
        <p:nvSpPr>
          <p:cNvPr id="3" name="TextBox 2"/>
          <p:cNvSpPr txBox="1"/>
          <p:nvPr/>
        </p:nvSpPr>
        <p:spPr>
          <a:xfrm>
            <a:off x="7795736" y="1368016"/>
            <a:ext cx="32741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Clearly very high correlation between 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Redundancy in the data (mean, SE, worst)</a:t>
            </a:r>
          </a:p>
          <a:p>
            <a:r>
              <a:rPr lang="en-US" sz="2400" dirty="0"/>
              <a:t>⇒ </a:t>
            </a:r>
            <a:r>
              <a:rPr lang="en-US" sz="2400" dirty="0" smtClean="0"/>
              <a:t>removed using PCA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Split the data into training &amp; test (80:20)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Standardisation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PCA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10329863" y="4772025"/>
            <a:ext cx="128587" cy="7143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9722" y="4667547"/>
            <a:ext cx="126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on training </a:t>
            </a:r>
            <a:r>
              <a:rPr lang="en-US" smtClean="0"/>
              <a:t>set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3" y="1511300"/>
            <a:ext cx="6005234" cy="454090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422" b="1536"/>
          <a:stretch/>
        </p:blipFill>
        <p:spPr>
          <a:xfrm>
            <a:off x="6596353" y="1325563"/>
            <a:ext cx="5465268" cy="3932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22" y="6052204"/>
            <a:ext cx="112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</a:t>
            </a:r>
            <a:r>
              <a:rPr lang="en-US" sz="2400" smtClean="0"/>
              <a:t>which explained </a:t>
            </a:r>
            <a:r>
              <a:rPr lang="en-US" sz="2400" dirty="0" smtClean="0"/>
              <a:t>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0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48538"/>
            <a:ext cx="10515600" cy="1325563"/>
          </a:xfrm>
        </p:spPr>
        <p:txBody>
          <a:bodyPr/>
          <a:lstStyle/>
          <a:p>
            <a:r>
              <a:rPr lang="en-US" dirty="0" smtClean="0"/>
              <a:t>1.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Accuracy: </a:t>
            </a:r>
            <a:r>
              <a:rPr lang="en-US" dirty="0" smtClean="0">
                <a:solidFill>
                  <a:srgbClr val="C00000"/>
                </a:solidFill>
              </a:rPr>
              <a:t>92.1%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98.2%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Precision: </a:t>
            </a:r>
            <a:r>
              <a:rPr lang="en-US" dirty="0" smtClean="0">
                <a:solidFill>
                  <a:srgbClr val="C00000"/>
                </a:solidFill>
              </a:rPr>
              <a:t>94.7%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AUC: </a:t>
            </a:r>
            <a:r>
              <a:rPr lang="en-US" dirty="0" smtClean="0">
                <a:solidFill>
                  <a:srgbClr val="C00000"/>
                </a:solidFill>
              </a:rPr>
              <a:t>0.98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55601"/>
              </p:ext>
            </p:extLst>
          </p:nvPr>
        </p:nvGraphicFramePr>
        <p:xfrm>
          <a:off x="6407764" y="272867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69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sz="2400" dirty="0" smtClean="0"/>
                        <a:t>/ 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36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376713" y="275501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159603"/>
            <a:ext cx="27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PCA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Without </a:t>
            </a:r>
            <a:r>
              <a:rPr lang="en-US" dirty="0">
                <a:solidFill>
                  <a:srgbClr val="C00000"/>
                </a:solidFill>
              </a:rPr>
              <a:t>PCA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63333" r="24566" b="15209"/>
          <a:stretch/>
        </p:blipFill>
        <p:spPr>
          <a:xfrm>
            <a:off x="934777" y="1285877"/>
            <a:ext cx="9618164" cy="208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92" y="3598128"/>
            <a:ext cx="4569849" cy="275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8" y="3598128"/>
            <a:ext cx="4291011" cy="28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0035" y="1012115"/>
            <a:ext cx="5602116" cy="2719753"/>
            <a:chOff x="361848" y="1559565"/>
            <a:chExt cx="5602116" cy="27197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" t="843" r="890" b="2857"/>
            <a:stretch/>
          </p:blipFill>
          <p:spPr>
            <a:xfrm>
              <a:off x="669593" y="1559565"/>
              <a:ext cx="5294371" cy="27197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1848" y="16146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1</a:t>
              </a:r>
              <a:endParaRPr lang="en-US" dirty="0"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05856" y="1222674"/>
            <a:ext cx="3612587" cy="130196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Accuracy: 94.7%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Precision: 95.1%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5026" y="3417607"/>
            <a:ext cx="5257800" cy="3226440"/>
            <a:chOff x="6231930" y="877936"/>
            <a:chExt cx="5257800" cy="32264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049" y="1247268"/>
              <a:ext cx="4427681" cy="285710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31930" y="8779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2</a:t>
              </a:r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86410"/>
              </p:ext>
            </p:extLst>
          </p:nvPr>
        </p:nvGraphicFramePr>
        <p:xfrm>
          <a:off x="7986158" y="2796537"/>
          <a:ext cx="246342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714"/>
                <a:gridCol w="1231714"/>
              </a:tblGrid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44123" y="2314574"/>
            <a:ext cx="3716503" cy="3127411"/>
            <a:chOff x="5350088" y="2321274"/>
            <a:chExt cx="3716503" cy="2954697"/>
          </a:xfrm>
        </p:grpSpPr>
        <p:sp>
          <p:nvSpPr>
            <p:cNvPr id="16" name="TextBox 15"/>
            <p:cNvSpPr txBox="1"/>
            <p:nvPr/>
          </p:nvSpPr>
          <p:spPr>
            <a:xfrm>
              <a:off x="6072668" y="4432711"/>
              <a:ext cx="2993923" cy="84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     B (-)             M (+)</a:t>
              </a:r>
            </a:p>
            <a:p>
              <a:pPr algn="ctr"/>
              <a:r>
                <a:rPr lang="en-US" sz="3200" dirty="0" smtClean="0"/>
                <a:t>  Predicted label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08293" y="3063069"/>
              <a:ext cx="23761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 </a:t>
              </a:r>
              <a:r>
                <a:rPr lang="en-US" sz="3200" dirty="0" smtClean="0"/>
                <a:t>True label</a:t>
              </a:r>
            </a:p>
            <a:p>
              <a:r>
                <a:rPr lang="en-US" sz="2000" dirty="0" smtClean="0"/>
                <a:t>   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838</Words>
  <Application>Microsoft Macintosh PowerPoint</Application>
  <PresentationFormat>Widescreen</PresentationFormat>
  <Paragraphs>206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Breast Cancer Prediction</vt:lpstr>
      <vt:lpstr>Goal</vt:lpstr>
      <vt:lpstr>Data Exploration</vt:lpstr>
      <vt:lpstr>Data Exploration: malignant tumours seem to have more extreme features</vt:lpstr>
      <vt:lpstr>PCA</vt:lpstr>
      <vt:lpstr>PCA</vt:lpstr>
      <vt:lpstr>1. Logistic Regression</vt:lpstr>
      <vt:lpstr>2. Random Forest</vt:lpstr>
      <vt:lpstr>2. Random Forest</vt:lpstr>
      <vt:lpstr>3. Support Vector Classifier (SVC)</vt:lpstr>
      <vt:lpstr>4. K-Nearest Neighbour (KNN)</vt:lpstr>
      <vt:lpstr>4. K-Nearest Neighbour (KNN)</vt:lpstr>
      <vt:lpstr>4. K-Nearest Neighbour (KNN)</vt:lpstr>
      <vt:lpstr>Comparison</vt:lpstr>
      <vt:lpstr>Things to consider</vt:lpstr>
      <vt:lpstr>Appendix I: PCA</vt:lpstr>
      <vt:lpstr>Appendix II: Feature Importance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Chung, Young Yoon</dc:creator>
  <cp:lastModifiedBy>Chung, Young Yoon</cp:lastModifiedBy>
  <cp:revision>38</cp:revision>
  <dcterms:created xsi:type="dcterms:W3CDTF">2020-05-03T19:50:36Z</dcterms:created>
  <dcterms:modified xsi:type="dcterms:W3CDTF">2020-05-04T21:57:59Z</dcterms:modified>
</cp:coreProperties>
</file>