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0"/>
  </p:notesMasterIdLst>
  <p:handoutMasterIdLst>
    <p:handoutMasterId r:id="rId11"/>
  </p:handoutMasterIdLst>
  <p:sldIdLst>
    <p:sldId id="878" r:id="rId2"/>
    <p:sldId id="1013" r:id="rId3"/>
    <p:sldId id="1014" r:id="rId4"/>
    <p:sldId id="1022" r:id="rId5"/>
    <p:sldId id="1015" r:id="rId6"/>
    <p:sldId id="1020" r:id="rId7"/>
    <p:sldId id="1021" r:id="rId8"/>
    <p:sldId id="101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7CA"/>
    <a:srgbClr val="B8D6A3"/>
    <a:srgbClr val="B1D29B"/>
    <a:srgbClr val="E2EEDA"/>
    <a:srgbClr val="F1F7ED"/>
    <a:srgbClr val="EEF7E9"/>
    <a:srgbClr val="E2F0D9"/>
    <a:srgbClr val="C5E0B4"/>
    <a:srgbClr val="B8B8B8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90286" autoAdjust="0"/>
  </p:normalViewPr>
  <p:slideViewPr>
    <p:cSldViewPr snapToGrid="0">
      <p:cViewPr varScale="1">
        <p:scale>
          <a:sx n="74" d="100"/>
          <a:sy n="74" d="100"/>
        </p:scale>
        <p:origin x="811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-3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3E92-E9A2-4D61-91C0-1842ABF5865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47E5-62F9-4A00-A017-4D4DF894F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D558-750F-44D0-8AB9-545D107425E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B22B7-21C3-41B6-AA93-C3A961F73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86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3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9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2CBF-8E65-7628-7236-CA8636D9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5AE81C-48C0-76B1-630A-F0175CC29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54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0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02" y="1567543"/>
            <a:ext cx="10775405" cy="4572000"/>
          </a:xfrm>
          <a:prstGeom prst="rect">
            <a:avLst/>
          </a:prstGeom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6"/>
            <a:ext cx="2743200" cy="365125"/>
          </a:xfrm>
        </p:spPr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9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6"/>
            <a:ext cx="2743200" cy="365125"/>
          </a:xfrm>
        </p:spPr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D25AD23-CA40-FDEC-3BA3-B675F0FDDE68}"/>
              </a:ext>
            </a:extLst>
          </p:cNvPr>
          <p:cNvCxnSpPr/>
          <p:nvPr userDrawn="1"/>
        </p:nvCxnSpPr>
        <p:spPr>
          <a:xfrm>
            <a:off x="1517227" y="558800"/>
            <a:ext cx="10674773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C649D1-1C86-3772-C5C5-392521A598B5}"/>
              </a:ext>
            </a:extLst>
          </p:cNvPr>
          <p:cNvCxnSpPr>
            <a:cxnSpLocks/>
          </p:cNvCxnSpPr>
          <p:nvPr userDrawn="1"/>
        </p:nvCxnSpPr>
        <p:spPr>
          <a:xfrm>
            <a:off x="0" y="558800"/>
            <a:ext cx="151722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9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6"/>
            <a:ext cx="2743200" cy="365125"/>
          </a:xfrm>
        </p:spPr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E1590F-2456-CA11-C7E1-C33134EF8265}"/>
              </a:ext>
            </a:extLst>
          </p:cNvPr>
          <p:cNvGrpSpPr/>
          <p:nvPr userDrawn="1"/>
        </p:nvGrpSpPr>
        <p:grpSpPr>
          <a:xfrm>
            <a:off x="0" y="0"/>
            <a:ext cx="4632960" cy="6858000"/>
            <a:chOff x="1198300" y="1107153"/>
            <a:chExt cx="2469460" cy="39245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A73359-37A2-5C3D-A072-28C25759F8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r="31947"/>
            <a:stretch/>
          </p:blipFill>
          <p:spPr>
            <a:xfrm flipH="1">
              <a:off x="1198300" y="1107153"/>
              <a:ext cx="2337989" cy="392450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FA396F-90EA-352C-1EF8-9B7440858643}"/>
                </a:ext>
              </a:extLst>
            </p:cNvPr>
            <p:cNvSpPr/>
            <p:nvPr userDrawn="1"/>
          </p:nvSpPr>
          <p:spPr>
            <a:xfrm>
              <a:off x="3291840" y="4653280"/>
              <a:ext cx="37592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60833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2384" y="116632"/>
            <a:ext cx="2515757" cy="576064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6"/>
            <a:ext cx="2743200" cy="365125"/>
          </a:xfrm>
        </p:spPr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평행 사변형 8"/>
          <p:cNvSpPr/>
          <p:nvPr userDrawn="1"/>
        </p:nvSpPr>
        <p:spPr>
          <a:xfrm>
            <a:off x="5174391" y="3903080"/>
            <a:ext cx="7542795" cy="750201"/>
          </a:xfrm>
          <a:prstGeom prst="parallelogram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7E6A628-2BBE-EE9C-DA4F-505FC33464D0}"/>
              </a:ext>
            </a:extLst>
          </p:cNvPr>
          <p:cNvGrpSpPr/>
          <p:nvPr userDrawn="1"/>
        </p:nvGrpSpPr>
        <p:grpSpPr>
          <a:xfrm>
            <a:off x="0" y="0"/>
            <a:ext cx="4632960" cy="6858000"/>
            <a:chOff x="1198300" y="1107153"/>
            <a:chExt cx="2469460" cy="392450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4CFB7E6-DC15-D94A-293B-EDAF355231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31947"/>
            <a:stretch/>
          </p:blipFill>
          <p:spPr>
            <a:xfrm flipH="1">
              <a:off x="1198300" y="1107153"/>
              <a:ext cx="2337989" cy="392450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E935FB-1270-2D69-689A-A5F674A3DEA5}"/>
                </a:ext>
              </a:extLst>
            </p:cNvPr>
            <p:cNvSpPr/>
            <p:nvPr userDrawn="1"/>
          </p:nvSpPr>
          <p:spPr>
            <a:xfrm>
              <a:off x="3291840" y="4653280"/>
              <a:ext cx="375920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1617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028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6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301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343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5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3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1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0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67919-7DBB-4F23-9460-E183B283B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64" r:id="rId14"/>
    <p:sldLayoutId id="2147483665" r:id="rId15"/>
    <p:sldLayoutId id="2147483651" r:id="rId16"/>
    <p:sldLayoutId id="2147483652" r:id="rId17"/>
    <p:sldLayoutId id="2147483653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0A128E9-7E52-453F-ABEE-65FBE02E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667" y="3473858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2157D3-D5AC-4C0F-BB92-E2DD0D022EF5}"/>
              </a:ext>
            </a:extLst>
          </p:cNvPr>
          <p:cNvSpPr txBox="1">
            <a:spLocks/>
          </p:cNvSpPr>
          <p:nvPr/>
        </p:nvSpPr>
        <p:spPr>
          <a:xfrm>
            <a:off x="1964871" y="1152499"/>
            <a:ext cx="8262257" cy="12388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혈액을 이용한 </a:t>
            </a:r>
            <a:r>
              <a:rPr lang="ko-KR" altLang="en-US" sz="2400" dirty="0" err="1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액체생검을</a:t>
            </a:r>
            <a:r>
              <a:rPr lang="ko-KR" altLang="en-US" sz="240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 이용한 </a:t>
            </a:r>
            <a:r>
              <a:rPr lang="ko-KR" altLang="en-US" sz="2400" dirty="0" err="1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다종암</a:t>
            </a:r>
            <a:endParaRPr lang="en-US" altLang="ko-KR" sz="2400" dirty="0"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조기 </a:t>
            </a:r>
            <a:r>
              <a:rPr lang="ko-KR" altLang="en-US" sz="2400" dirty="0" err="1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스크리닝법</a:t>
            </a:r>
            <a:r>
              <a:rPr lang="ko-KR" altLang="en-US" sz="240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 개발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8D1DD17-4C4D-4145-AB74-747E21D950C8}"/>
              </a:ext>
            </a:extLst>
          </p:cNvPr>
          <p:cNvSpPr txBox="1">
            <a:spLocks/>
          </p:cNvSpPr>
          <p:nvPr/>
        </p:nvSpPr>
        <p:spPr>
          <a:xfrm>
            <a:off x="3369128" y="5556613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암역학연구과</a:t>
            </a:r>
            <a:endParaRPr lang="en-US" altLang="ko-KR" sz="1650" dirty="0"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0" indent="0" algn="r">
              <a:buNone/>
            </a:pP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연구 책임자</a:t>
            </a:r>
            <a:r>
              <a:rPr lang="en-US" altLang="ko-KR" sz="16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: </a:t>
            </a: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김미경</a:t>
            </a:r>
            <a:endParaRPr lang="en-US" altLang="ko-KR" sz="1650" dirty="0"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0" indent="0" algn="r">
              <a:buNone/>
            </a:pP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발표자 </a:t>
            </a:r>
            <a:r>
              <a:rPr lang="en-US" altLang="ko-KR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: </a:t>
            </a: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김연희</a:t>
            </a:r>
            <a:endParaRPr lang="en-US" altLang="ko-KR" sz="165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A0902E4-E3E3-3420-531E-1BFBA0CF1B7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412089" cy="4569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&lt;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제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50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차 데이터심의위원회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&gt;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DF8AC-AA88-C333-04B7-15A2FD76A740}"/>
              </a:ext>
            </a:extLst>
          </p:cNvPr>
          <p:cNvSpPr txBox="1"/>
          <p:nvPr/>
        </p:nvSpPr>
        <p:spPr>
          <a:xfrm>
            <a:off x="5847343" y="59565"/>
            <a:ext cx="61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altLang="ko-KR" sz="180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25.05.09 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14:00</a:t>
            </a:r>
            <a:endParaRPr lang="en-US" altLang="ko-KR" sz="1800" dirty="0">
              <a:solidFill>
                <a:schemeClr val="accent5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838F-9498-6E15-9212-EF58F0D93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0513F7-E234-A428-0B74-111EB0AB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5F8C6-A3BF-5E91-9EEA-A971B7517644}"/>
              </a:ext>
            </a:extLst>
          </p:cNvPr>
          <p:cNvSpPr txBox="1"/>
          <p:nvPr/>
        </p:nvSpPr>
        <p:spPr>
          <a:xfrm>
            <a:off x="152400" y="16418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2. </a:t>
            </a:r>
            <a:r>
              <a:rPr lang="ko-KR" altLang="en-US" sz="2800" b="1" dirty="0">
                <a:latin typeface="+mn-ea"/>
              </a:rPr>
              <a:t>연구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0884B-D7E0-D16E-AE76-744120004510}"/>
              </a:ext>
            </a:extLst>
          </p:cNvPr>
          <p:cNvSpPr txBox="1"/>
          <p:nvPr/>
        </p:nvSpPr>
        <p:spPr>
          <a:xfrm>
            <a:off x="519617" y="690566"/>
            <a:ext cx="6728124" cy="3006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연구 주제 </a:t>
            </a:r>
            <a:r>
              <a:rPr lang="en-US" altLang="ko-KR" sz="1600" dirty="0"/>
              <a:t>: </a:t>
            </a:r>
            <a:r>
              <a:rPr lang="ko-KR" altLang="en-US" sz="1600" dirty="0"/>
              <a:t>혈액 기반 </a:t>
            </a:r>
            <a:r>
              <a:rPr lang="ko-KR" altLang="en-US" sz="1600" dirty="0" err="1"/>
              <a:t>다종암</a:t>
            </a:r>
            <a:r>
              <a:rPr lang="ko-KR" altLang="en-US" sz="1600" dirty="0"/>
              <a:t> 조기 </a:t>
            </a:r>
            <a:r>
              <a:rPr lang="ko-KR" altLang="en-US" sz="1600" dirty="0" err="1"/>
              <a:t>스크리닝</a:t>
            </a:r>
            <a:r>
              <a:rPr lang="ko-KR" altLang="en-US" sz="1600" dirty="0"/>
              <a:t> 기술 개발을 위한 연구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연구 기간</a:t>
            </a:r>
            <a:r>
              <a:rPr lang="ko-KR" altLang="en-US" sz="1600" dirty="0"/>
              <a:t> </a:t>
            </a:r>
            <a:r>
              <a:rPr lang="en-US" altLang="ko-KR" sz="1600" dirty="0"/>
              <a:t>: 2025.04.02 – 2029.12.31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자료 활용 기간 </a:t>
            </a:r>
            <a:r>
              <a:rPr lang="en-US" altLang="ko-KR" sz="1600" dirty="0"/>
              <a:t>: </a:t>
            </a:r>
            <a:r>
              <a:rPr lang="ko-KR" altLang="en-US" sz="1600" dirty="0"/>
              <a:t>승인일 </a:t>
            </a:r>
            <a:r>
              <a:rPr lang="en-US" altLang="ko-KR" sz="1600" dirty="0"/>
              <a:t>~ 2029.12.31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다기관 연구 </a:t>
            </a:r>
            <a:r>
              <a:rPr lang="en-US" altLang="ko-KR" sz="1600" dirty="0"/>
              <a:t>: </a:t>
            </a:r>
            <a:r>
              <a:rPr lang="ko-KR" altLang="en-US" sz="1600" dirty="0"/>
              <a:t>총괄기관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국립암센터</a:t>
            </a:r>
            <a:r>
              <a:rPr lang="en-US" altLang="ko-KR" sz="1600" dirty="0"/>
              <a:t>, </a:t>
            </a:r>
            <a:r>
              <a:rPr lang="ko-KR" altLang="en-US" sz="1600" dirty="0"/>
              <a:t>참여기관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서울특별시보라매병원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타기관 자료 결합 </a:t>
            </a:r>
            <a:r>
              <a:rPr lang="en-US" altLang="ko-KR" sz="1600" dirty="0"/>
              <a:t>: </a:t>
            </a:r>
            <a:r>
              <a:rPr lang="ko-KR" altLang="en-US" sz="1600" dirty="0"/>
              <a:t>해당사항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자료 유형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국립암센터</a:t>
            </a:r>
            <a:r>
              <a:rPr lang="ko-KR" altLang="en-US" sz="1600" dirty="0"/>
              <a:t> 내부 자료 활용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활용 데이터 </a:t>
            </a:r>
            <a:r>
              <a:rPr lang="en-US" altLang="ko-KR" sz="1600" dirty="0"/>
              <a:t>: </a:t>
            </a:r>
            <a:r>
              <a:rPr lang="ko-KR" altLang="en-US" sz="1600" dirty="0"/>
              <a:t>의무기록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연구진</a:t>
            </a:r>
            <a:endParaRPr lang="en-US" altLang="ko-KR" sz="16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DF3BFD-EF25-B49D-BEE6-3D1E95D90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40688"/>
              </p:ext>
            </p:extLst>
          </p:nvPr>
        </p:nvGraphicFramePr>
        <p:xfrm>
          <a:off x="5877339" y="2408238"/>
          <a:ext cx="5504339" cy="4267200"/>
        </p:xfrm>
        <a:graphic>
          <a:graphicData uri="http://schemas.openxmlformats.org/drawingml/2006/table">
            <a:tbl>
              <a:tblPr/>
              <a:tblGrid>
                <a:gridCol w="1743351">
                  <a:extLst>
                    <a:ext uri="{9D8B030D-6E8A-4147-A177-3AD203B41FA5}">
                      <a16:colId xmlns:a16="http://schemas.microsoft.com/office/drawing/2014/main" val="3671854197"/>
                    </a:ext>
                  </a:extLst>
                </a:gridCol>
                <a:gridCol w="2165349">
                  <a:extLst>
                    <a:ext uri="{9D8B030D-6E8A-4147-A177-3AD203B41FA5}">
                      <a16:colId xmlns:a16="http://schemas.microsoft.com/office/drawing/2014/main" val="1612415092"/>
                    </a:ext>
                  </a:extLst>
                </a:gridCol>
                <a:gridCol w="1595639">
                  <a:extLst>
                    <a:ext uri="{9D8B030D-6E8A-4147-A177-3AD203B41FA5}">
                      <a16:colId xmlns:a16="http://schemas.microsoft.com/office/drawing/2014/main" val="4001356208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구분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소속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성명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4282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연구책임자</a:t>
                      </a:r>
                      <a:r>
                        <a:rPr lang="en-US" altLang="ko-KR" sz="14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(PI)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암역학연구과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김미경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3473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비뇨기암센터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76039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비뇨기암센터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이형호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6107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비뇨기암센터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정재영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090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갑상선암센터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정유석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54179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위암센터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최일주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28863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위암센터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김영일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17769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위암센터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엄방울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419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대장암센터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김번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81075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대장암센터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한경수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597889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대장암센터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박성찬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130489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유방암센터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심성훈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494537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공동연구자</a:t>
                      </a:r>
                      <a:endParaRPr lang="ko-KR" altLang="en-US" sz="1400" kern="10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산부인과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정연경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458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28860-B169-9F3A-DB45-4C244BE0C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5A567F-09F2-6532-EF23-06D00852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E3ED2-F768-B4F0-C30E-7B092C6D50C6}"/>
              </a:ext>
            </a:extLst>
          </p:cNvPr>
          <p:cNvSpPr txBox="1"/>
          <p:nvPr/>
        </p:nvSpPr>
        <p:spPr>
          <a:xfrm>
            <a:off x="152400" y="16418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3. </a:t>
            </a:r>
            <a:r>
              <a:rPr lang="ko-KR" altLang="en-US" sz="2800" b="1" dirty="0">
                <a:latin typeface="+mn-ea"/>
              </a:rPr>
              <a:t>연구 내용 및 연구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A7F02-8841-A9B3-7015-9E026067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05" y="1152939"/>
            <a:ext cx="3858118" cy="54971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3380D5D-650D-08E4-59EC-2FFDA2D78D85}"/>
              </a:ext>
            </a:extLst>
          </p:cNvPr>
          <p:cNvSpPr/>
          <p:nvPr/>
        </p:nvSpPr>
        <p:spPr>
          <a:xfrm>
            <a:off x="8495623" y="3627440"/>
            <a:ext cx="3293000" cy="107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IRB </a:t>
            </a:r>
            <a:r>
              <a:rPr lang="ko-KR" altLang="en-US" dirty="0"/>
              <a:t>번호 </a:t>
            </a:r>
            <a:r>
              <a:rPr lang="en-US" altLang="ko-KR" dirty="0"/>
              <a:t>: NCC2025-0104</a:t>
            </a:r>
          </a:p>
          <a:p>
            <a:pPr algn="ctr"/>
            <a:r>
              <a:rPr lang="en-US" altLang="ko-KR" dirty="0"/>
              <a:t>IRB </a:t>
            </a:r>
            <a:r>
              <a:rPr lang="ko-KR" altLang="en-US" dirty="0"/>
              <a:t>기간 </a:t>
            </a:r>
            <a:r>
              <a:rPr lang="en-US" altLang="ko-KR" dirty="0"/>
              <a:t>: 25.04.02 – 26.04.01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58670-847E-7745-5277-8A7A699F82FC}"/>
              </a:ext>
            </a:extLst>
          </p:cNvPr>
          <p:cNvSpPr txBox="1"/>
          <p:nvPr/>
        </p:nvSpPr>
        <p:spPr>
          <a:xfrm>
            <a:off x="152400" y="1152939"/>
            <a:ext cx="7802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연구내용 </a:t>
            </a:r>
            <a:r>
              <a:rPr lang="en-US" altLang="ko-KR" dirty="0"/>
              <a:t>: </a:t>
            </a:r>
            <a:r>
              <a:rPr lang="ko-KR" altLang="en-US" dirty="0"/>
              <a:t>암의 조기 진단의 중요성 및 </a:t>
            </a:r>
            <a:r>
              <a:rPr lang="ko-KR" altLang="en-US" dirty="0" err="1"/>
              <a:t>스크리닝</a:t>
            </a:r>
            <a:r>
              <a:rPr lang="ko-KR" altLang="en-US" dirty="0"/>
              <a:t> 검사의 한계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암발생증가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암은 국내 사망원인 </a:t>
            </a:r>
            <a:r>
              <a:rPr lang="en-US" altLang="ko-KR" dirty="0"/>
              <a:t>1</a:t>
            </a:r>
            <a:r>
              <a:rPr lang="ko-KR" altLang="en-US" dirty="0"/>
              <a:t>위이며</a:t>
            </a:r>
            <a:r>
              <a:rPr lang="en-US" altLang="ko-KR" dirty="0"/>
              <a:t>, 20-30</a:t>
            </a:r>
            <a:r>
              <a:rPr lang="ko-KR" altLang="en-US" dirty="0"/>
              <a:t>대 발생률도 급증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조기진단의 효과 </a:t>
            </a:r>
            <a:r>
              <a:rPr lang="en-US" altLang="ko-KR" dirty="0"/>
              <a:t>: </a:t>
            </a:r>
            <a:r>
              <a:rPr lang="ko-KR" altLang="en-US" dirty="0"/>
              <a:t>암 조기 발견 시 생존율 평균 </a:t>
            </a:r>
            <a:r>
              <a:rPr lang="en-US" altLang="ko-KR" dirty="0"/>
              <a:t>40%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현행 </a:t>
            </a:r>
            <a:r>
              <a:rPr lang="ko-KR" altLang="en-US" b="1" dirty="0" err="1"/>
              <a:t>스크리닝</a:t>
            </a:r>
            <a:r>
              <a:rPr lang="ko-KR" altLang="en-US" b="1" dirty="0"/>
              <a:t> 한계 </a:t>
            </a:r>
            <a:r>
              <a:rPr lang="en-US" altLang="ko-KR" dirty="0"/>
              <a:t>: </a:t>
            </a:r>
            <a:r>
              <a:rPr lang="ko-KR" altLang="en-US" dirty="0" err="1"/>
              <a:t>국가암검진은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대 </a:t>
            </a:r>
            <a:r>
              <a:rPr lang="ko-KR" altLang="en-US" dirty="0" err="1"/>
              <a:t>호발암</a:t>
            </a:r>
            <a:r>
              <a:rPr lang="ko-KR" altLang="en-US" dirty="0"/>
              <a:t> 중 </a:t>
            </a:r>
            <a:r>
              <a:rPr lang="en-US" altLang="ko-KR" dirty="0"/>
              <a:t>4</a:t>
            </a:r>
            <a:r>
              <a:rPr lang="ko-KR" altLang="en-US" dirty="0"/>
              <a:t>종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대상</a:t>
            </a:r>
            <a:r>
              <a:rPr lang="en-US" altLang="ko-KR" dirty="0"/>
              <a:t>, </a:t>
            </a:r>
            <a:r>
              <a:rPr lang="ko-KR" altLang="en-US" dirty="0"/>
              <a:t>폐</a:t>
            </a:r>
            <a:r>
              <a:rPr lang="en-US" altLang="ko-KR" dirty="0"/>
              <a:t>, </a:t>
            </a:r>
            <a:r>
              <a:rPr lang="ko-KR" altLang="en-US" dirty="0"/>
              <a:t>유방</a:t>
            </a:r>
            <a:r>
              <a:rPr lang="en-US" altLang="ko-KR" dirty="0"/>
              <a:t>, </a:t>
            </a:r>
            <a:r>
              <a:rPr lang="ko-KR" altLang="en-US" dirty="0"/>
              <a:t>간</a:t>
            </a:r>
            <a:r>
              <a:rPr lang="en-US" altLang="ko-KR" dirty="0"/>
              <a:t>)</a:t>
            </a:r>
            <a:r>
              <a:rPr lang="ko-KR" altLang="en-US" dirty="0"/>
              <a:t>만 포함하며</a:t>
            </a:r>
            <a:r>
              <a:rPr lang="en-US" altLang="ko-KR" dirty="0"/>
              <a:t>, </a:t>
            </a:r>
            <a:r>
              <a:rPr lang="ko-KR" altLang="en-US" dirty="0"/>
              <a:t>연령 및 대상 제한 존재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미검진</a:t>
            </a:r>
            <a:r>
              <a:rPr lang="ko-KR" altLang="en-US" b="1" dirty="0"/>
              <a:t> </a:t>
            </a:r>
            <a:r>
              <a:rPr lang="ko-KR" altLang="en-US" b="1" dirty="0" err="1"/>
              <a:t>암종</a:t>
            </a:r>
            <a:r>
              <a:rPr lang="ko-KR" altLang="en-US" b="1" dirty="0"/>
              <a:t> 및 연령층 </a:t>
            </a:r>
            <a:r>
              <a:rPr lang="en-US" altLang="ko-KR" b="1" dirty="0"/>
              <a:t>: </a:t>
            </a:r>
            <a:r>
              <a:rPr lang="ko-KR" altLang="en-US" dirty="0"/>
              <a:t>췌장</a:t>
            </a:r>
            <a:r>
              <a:rPr lang="en-US" altLang="ko-KR" dirty="0"/>
              <a:t>, </a:t>
            </a:r>
            <a:r>
              <a:rPr lang="ko-KR" altLang="en-US" dirty="0"/>
              <a:t>담도</a:t>
            </a:r>
            <a:r>
              <a:rPr lang="en-US" altLang="ko-KR" dirty="0"/>
              <a:t>, </a:t>
            </a:r>
            <a:r>
              <a:rPr lang="ko-KR" altLang="en-US" dirty="0"/>
              <a:t>전립선</a:t>
            </a:r>
            <a:r>
              <a:rPr lang="en-US" altLang="ko-KR" dirty="0"/>
              <a:t>, </a:t>
            </a:r>
            <a:r>
              <a:rPr lang="ko-KR" altLang="en-US" dirty="0" err="1"/>
              <a:t>신장암</a:t>
            </a:r>
            <a:r>
              <a:rPr lang="ko-KR" altLang="en-US" dirty="0"/>
              <a:t> 등은 검진 대상 제외</a:t>
            </a:r>
            <a:r>
              <a:rPr lang="en-US" altLang="ko-KR" dirty="0"/>
              <a:t>, 20-30</a:t>
            </a:r>
            <a:r>
              <a:rPr lang="ko-KR" altLang="en-US" dirty="0"/>
              <a:t>대도 국가검진 미대상</a:t>
            </a:r>
            <a:r>
              <a:rPr lang="en-US" altLang="ko-KR" dirty="0"/>
              <a:t>(</a:t>
            </a:r>
            <a:r>
              <a:rPr lang="ko-KR" altLang="en-US" dirty="0"/>
              <a:t>자궁경부암 제외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필요성</a:t>
            </a:r>
            <a:r>
              <a:rPr lang="en-US" altLang="ko-KR" b="1" dirty="0"/>
              <a:t>: </a:t>
            </a:r>
            <a:r>
              <a:rPr lang="ko-KR" altLang="en-US" dirty="0"/>
              <a:t>젊은 층과 </a:t>
            </a:r>
            <a:r>
              <a:rPr lang="ko-KR" altLang="en-US" dirty="0" err="1"/>
              <a:t>미검진</a:t>
            </a:r>
            <a:r>
              <a:rPr lang="ko-KR" altLang="en-US" dirty="0"/>
              <a:t> </a:t>
            </a:r>
            <a:r>
              <a:rPr lang="ko-KR" altLang="en-US" dirty="0" err="1"/>
              <a:t>암종을</a:t>
            </a:r>
            <a:r>
              <a:rPr lang="ko-KR" altLang="en-US" dirty="0"/>
              <a:t> 위한 정확도 높고 비용 부담 적은 </a:t>
            </a:r>
            <a:r>
              <a:rPr lang="ko-KR" altLang="en-US" dirty="0" err="1"/>
              <a:t>스크리닝</a:t>
            </a:r>
            <a:r>
              <a:rPr lang="ko-KR" altLang="en-US" dirty="0"/>
              <a:t> 검사 개발 필요함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암 질환에서의 </a:t>
            </a:r>
            <a:r>
              <a:rPr lang="ko-KR" altLang="en-US" dirty="0" err="1"/>
              <a:t>전혈구</a:t>
            </a:r>
            <a:r>
              <a:rPr lang="ko-KR" altLang="en-US" dirty="0"/>
              <a:t> 분석</a:t>
            </a:r>
            <a:r>
              <a:rPr lang="en-US" altLang="ko-KR" dirty="0"/>
              <a:t>(NLR, PLR, SII </a:t>
            </a:r>
            <a:r>
              <a:rPr lang="ko-KR" altLang="en-US" dirty="0"/>
              <a:t>등</a:t>
            </a:r>
            <a:r>
              <a:rPr lang="en-US" altLang="ko-KR" dirty="0"/>
              <a:t>)dl </a:t>
            </a:r>
            <a:r>
              <a:rPr lang="ko-KR" altLang="en-US" dirty="0"/>
              <a:t>암</a:t>
            </a:r>
            <a:r>
              <a:rPr lang="en-US" altLang="ko-KR" dirty="0"/>
              <a:t> </a:t>
            </a:r>
            <a:r>
              <a:rPr lang="ko-KR" altLang="en-US" dirty="0"/>
              <a:t>환자의 면역 및 염증 변화를 반영하며</a:t>
            </a:r>
            <a:r>
              <a:rPr lang="en-US" altLang="ko-KR" dirty="0"/>
              <a:t>, </a:t>
            </a:r>
            <a:r>
              <a:rPr lang="ko-KR" altLang="en-US" dirty="0"/>
              <a:t>일부 암종에서 </a:t>
            </a:r>
            <a:r>
              <a:rPr lang="en-US" altLang="ko-KR" dirty="0"/>
              <a:t>AUC 0.7 </a:t>
            </a:r>
            <a:r>
              <a:rPr lang="ko-KR" altLang="en-US" dirty="0"/>
              <a:t>이상의 예측력을 보임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데이터 분석 </a:t>
            </a:r>
            <a:r>
              <a:rPr lang="en-US" altLang="ko-KR" b="1" dirty="0"/>
              <a:t>: </a:t>
            </a:r>
            <a:r>
              <a:rPr lang="ko-KR" altLang="en-US" dirty="0"/>
              <a:t>암 환자</a:t>
            </a:r>
            <a:r>
              <a:rPr lang="en-US" altLang="ko-KR" dirty="0"/>
              <a:t>, </a:t>
            </a:r>
            <a:r>
              <a:rPr lang="ko-KR" altLang="en-US" dirty="0"/>
              <a:t>대조군의 혈소판 유래 </a:t>
            </a:r>
            <a:r>
              <a:rPr lang="en-US" altLang="ko-KR" dirty="0"/>
              <a:t>RNA</a:t>
            </a:r>
            <a:r>
              <a:rPr lang="ko-KR" altLang="en-US" dirty="0"/>
              <a:t>의 </a:t>
            </a:r>
            <a:r>
              <a:rPr lang="ko-KR" altLang="en-US" dirty="0" err="1"/>
              <a:t>시퀀싱</a:t>
            </a:r>
            <a:r>
              <a:rPr lang="ko-KR" altLang="en-US" dirty="0"/>
              <a:t> 데이터로 통계분석을 수행하여 </a:t>
            </a:r>
            <a:r>
              <a:rPr lang="ko-KR" altLang="en-US" dirty="0" err="1"/>
              <a:t>조기암</a:t>
            </a:r>
            <a:r>
              <a:rPr lang="ko-KR" altLang="en-US" dirty="0"/>
              <a:t> 특이적 </a:t>
            </a:r>
            <a:r>
              <a:rPr lang="ko-KR" altLang="en-US" dirty="0" err="1"/>
              <a:t>바이오마커</a:t>
            </a:r>
            <a:r>
              <a:rPr lang="ko-KR" altLang="en-US" dirty="0"/>
              <a:t> 발굴</a:t>
            </a:r>
            <a:r>
              <a:rPr lang="en-US" altLang="ko-KR" dirty="0"/>
              <a:t>. </a:t>
            </a:r>
            <a:r>
              <a:rPr lang="ko-KR" altLang="en-US" dirty="0"/>
              <a:t>암의 </a:t>
            </a:r>
            <a:r>
              <a:rPr lang="ko-KR" altLang="en-US" dirty="0" err="1"/>
              <a:t>원발부위를</a:t>
            </a:r>
            <a:r>
              <a:rPr lang="ko-KR" altLang="en-US" dirty="0"/>
              <a:t> 구분하는 </a:t>
            </a:r>
            <a:r>
              <a:rPr lang="ko-KR" altLang="en-US" dirty="0" err="1"/>
              <a:t>암종</a:t>
            </a:r>
            <a:r>
              <a:rPr lang="ko-KR" altLang="en-US" dirty="0"/>
              <a:t> 특이적 </a:t>
            </a:r>
            <a:r>
              <a:rPr lang="ko-KR" altLang="en-US" dirty="0" err="1"/>
              <a:t>바이오마커</a:t>
            </a:r>
            <a:r>
              <a:rPr lang="ko-KR" altLang="en-US" dirty="0"/>
              <a:t> 발굴</a:t>
            </a:r>
            <a:r>
              <a:rPr lang="en-US" altLang="ko-KR" dirty="0"/>
              <a:t>. </a:t>
            </a:r>
            <a:r>
              <a:rPr lang="ko-KR" altLang="en-US" dirty="0"/>
              <a:t>혈소판 이미지 기반 암</a:t>
            </a:r>
            <a:r>
              <a:rPr lang="en-US" altLang="ko-KR" dirty="0"/>
              <a:t>/</a:t>
            </a:r>
            <a:r>
              <a:rPr lang="ko-KR" altLang="en-US" dirty="0"/>
              <a:t>정상 혈소판 모양 및 특징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연구는 혈액을 이용한 </a:t>
            </a:r>
            <a:r>
              <a:rPr lang="ko-KR" altLang="en-US" dirty="0" err="1"/>
              <a:t>액체생검을</a:t>
            </a:r>
            <a:r>
              <a:rPr lang="ko-KR" altLang="en-US" dirty="0"/>
              <a:t> 통해 </a:t>
            </a:r>
            <a:r>
              <a:rPr lang="ko-KR" altLang="en-US" dirty="0" err="1"/>
              <a:t>조직생검보다</a:t>
            </a:r>
            <a:r>
              <a:rPr lang="ko-KR" altLang="en-US" dirty="0"/>
              <a:t> 빠르고 간편한 </a:t>
            </a:r>
            <a:r>
              <a:rPr lang="ko-KR" altLang="en-US" dirty="0" err="1"/>
              <a:t>다종암</a:t>
            </a:r>
            <a:r>
              <a:rPr lang="ko-KR" altLang="en-US" dirty="0"/>
              <a:t> 조기 </a:t>
            </a:r>
            <a:r>
              <a:rPr lang="ko-KR" altLang="en-US" dirty="0" err="1"/>
              <a:t>스크리닝법</a:t>
            </a:r>
            <a:r>
              <a:rPr lang="ko-KR" altLang="en-US" dirty="0"/>
              <a:t> 개발을 목적으로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63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5CBE8C-4D48-1448-C173-663CB772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E70E7-8233-766E-45D0-E0EA5983CA0B}"/>
              </a:ext>
            </a:extLst>
          </p:cNvPr>
          <p:cNvSpPr txBox="1"/>
          <p:nvPr/>
        </p:nvSpPr>
        <p:spPr>
          <a:xfrm>
            <a:off x="152400" y="16418"/>
            <a:ext cx="542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latin typeface="+mn-ea"/>
              </a:rPr>
              <a:t>3-1.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휴먼명조"/>
              </a:rPr>
              <a:t> 머신러닝 또는 딥러닝 모델</a:t>
            </a:r>
            <a:r>
              <a:rPr lang="en-US" altLang="ko-KR" sz="2800" b="1">
                <a:latin typeface="+mn-ea"/>
              </a:rPr>
              <a:t> 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B762A-68DA-82FD-65E6-66C9908B9CC6}"/>
              </a:ext>
            </a:extLst>
          </p:cNvPr>
          <p:cNvSpPr txBox="1"/>
          <p:nvPr/>
        </p:nvSpPr>
        <p:spPr>
          <a:xfrm>
            <a:off x="6920345" y="747099"/>
            <a:ext cx="6109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>
                <a:solidFill>
                  <a:srgbClr val="004393"/>
                </a:solidFill>
                <a:latin typeface="NimbusSanL-Regu"/>
              </a:rPr>
              <a:t>Lifestyle-Informed Personalized Blood Biomarker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4393"/>
                </a:solidFill>
                <a:latin typeface="NimbusSanL-Regu"/>
              </a:rPr>
              <a:t>Prediction via Novel Representation Learning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A6559-D259-4271-E59A-0863F16C520A}"/>
              </a:ext>
            </a:extLst>
          </p:cNvPr>
          <p:cNvSpPr txBox="1"/>
          <p:nvPr/>
        </p:nvSpPr>
        <p:spPr>
          <a:xfrm>
            <a:off x="6920345" y="1393430"/>
            <a:ext cx="6109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>
                <a:solidFill>
                  <a:srgbClr val="004393"/>
                </a:solidFill>
                <a:latin typeface="NimbusSanL-Regu"/>
              </a:rPr>
              <a:t>예시</a:t>
            </a:r>
            <a:r>
              <a:rPr lang="en-US" altLang="ko-KR" sz="1400">
                <a:solidFill>
                  <a:srgbClr val="004393"/>
                </a:solidFill>
                <a:latin typeface="NimbusSanL-Regu"/>
              </a:rPr>
              <a:t>)</a:t>
            </a:r>
            <a:endParaRPr lang="ko-KR" altLang="en-US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BCE6B2-98CE-FC89-9B54-D94CAA0E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35" y="1989577"/>
            <a:ext cx="5254487" cy="3474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D9B3E4-15C7-1CE8-5F86-5CF1367AF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12050"/>
            <a:ext cx="6325483" cy="3629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125C5C-4ACC-D1B1-B0BC-031B79958653}"/>
              </a:ext>
            </a:extLst>
          </p:cNvPr>
          <p:cNvSpPr txBox="1"/>
          <p:nvPr/>
        </p:nvSpPr>
        <p:spPr>
          <a:xfrm>
            <a:off x="57591" y="639378"/>
            <a:ext cx="65151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핵심 특징 추출</a:t>
            </a:r>
            <a:r>
              <a:rPr lang="en-US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대규모 기초 데이터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(CBC/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문진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로부터 심층학습을 이용해 암 상태별 고유 특징 표현을 학습합니다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다중정보 융합 예측</a:t>
            </a:r>
            <a:r>
              <a:rPr lang="en-US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특징과 유전체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(Omics</a:t>
            </a:r>
            <a:r>
              <a:rPr lang="en-US" altLang="ko-KR" sz="14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정보를 결합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암종 예측 모델을 구축하고 중요 변수를 도출합니다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인자 간 연관성 규명</a:t>
            </a:r>
            <a:r>
              <a:rPr lang="en-US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생활 데이터와 체내 생체지표 간 상호 관련성을 분석하여 암 위험 프로파일을 이해합니다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ko-KR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</a:t>
            </a:r>
            <a:r>
              <a:rPr lang="ko-KR" altLang="en-US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개발</a:t>
            </a:r>
            <a:r>
              <a:rPr lang="en-US" altLang="ko-KR" sz="14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상기 분석 결과들을 종합하여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필수적인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CBC/</a:t>
            </a:r>
            <a:r>
              <a:rPr lang="ko-KR" altLang="en-US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문진데이터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/Omics </a:t>
            </a:r>
            <a:r>
              <a:rPr lang="ko-KR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지표만으로 구성된 고성능 암 스크리닝 모델을 최종 제시합니다</a:t>
            </a:r>
            <a:r>
              <a:rPr lang="en-US" altLang="ko-KR" sz="14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4AB90-D131-70B2-F487-7C105160FBBF}"/>
              </a:ext>
            </a:extLst>
          </p:cNvPr>
          <p:cNvSpPr txBox="1"/>
          <p:nvPr/>
        </p:nvSpPr>
        <p:spPr>
          <a:xfrm>
            <a:off x="235378" y="2862776"/>
            <a:ext cx="61098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>
                <a:solidFill>
                  <a:srgbClr val="004393"/>
                </a:solidFill>
                <a:latin typeface="NimbusSanL-Regu"/>
              </a:rPr>
              <a:t>모델 평가 예시</a:t>
            </a:r>
            <a:r>
              <a:rPr lang="en-US" altLang="ko-KR" sz="1400">
                <a:solidFill>
                  <a:srgbClr val="004393"/>
                </a:solidFill>
                <a:latin typeface="NimbusSanL-Regu"/>
              </a:rPr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8134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D4E96-4CB4-85FB-9120-FE69B5FE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A0D040-02C8-9BB3-1E00-D3B6E1D9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955A4-E886-2C3D-4318-8494E555B62C}"/>
              </a:ext>
            </a:extLst>
          </p:cNvPr>
          <p:cNvSpPr txBox="1"/>
          <p:nvPr/>
        </p:nvSpPr>
        <p:spPr>
          <a:xfrm>
            <a:off x="152400" y="16418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4.</a:t>
            </a:r>
            <a:r>
              <a:rPr lang="ko-KR" altLang="en-US" sz="2800" b="1" dirty="0">
                <a:latin typeface="+mn-ea"/>
              </a:rPr>
              <a:t> 신청자료 상세 내용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3585FD-3F89-AB5B-3C47-7F9980F47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4720"/>
              </p:ext>
            </p:extLst>
          </p:nvPr>
        </p:nvGraphicFramePr>
        <p:xfrm>
          <a:off x="523461" y="810031"/>
          <a:ext cx="11145078" cy="1504352"/>
        </p:xfrm>
        <a:graphic>
          <a:graphicData uri="http://schemas.openxmlformats.org/drawingml/2006/table">
            <a:tbl>
              <a:tblPr/>
              <a:tblGrid>
                <a:gridCol w="865637">
                  <a:extLst>
                    <a:ext uri="{9D8B030D-6E8A-4147-A177-3AD203B41FA5}">
                      <a16:colId xmlns:a16="http://schemas.microsoft.com/office/drawing/2014/main" val="2994435657"/>
                    </a:ext>
                  </a:extLst>
                </a:gridCol>
                <a:gridCol w="1839479">
                  <a:extLst>
                    <a:ext uri="{9D8B030D-6E8A-4147-A177-3AD203B41FA5}">
                      <a16:colId xmlns:a16="http://schemas.microsoft.com/office/drawing/2014/main" val="3549810156"/>
                    </a:ext>
                  </a:extLst>
                </a:gridCol>
                <a:gridCol w="8439962">
                  <a:extLst>
                    <a:ext uri="{9D8B030D-6E8A-4147-A177-3AD203B41FA5}">
                      <a16:colId xmlns:a16="http://schemas.microsoft.com/office/drawing/2014/main" val="58751658"/>
                    </a:ext>
                  </a:extLst>
                </a:gridCol>
              </a:tblGrid>
              <a:tr h="3760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수집기간 기준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500951"/>
                  </a:ext>
                </a:extLst>
              </a:tr>
              <a:tr h="3760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수집기간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진단일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2001.01.01~2025.04.01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760142"/>
                  </a:ext>
                </a:extLst>
              </a:tr>
              <a:tr h="3760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연구대상자 정의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국립암센터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내원한 아래 암종으로 진단받은 만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이상 환자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(n=158,808)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4119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암종코드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원내진단코드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(KCD)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C73, C182, C19, C20, C33, C34, C16, C50, C61, C22, C25, C23, C24, C64, C56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0322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5EC002-E11E-D699-206D-4D5E93B19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05449"/>
              </p:ext>
            </p:extLst>
          </p:nvPr>
        </p:nvGraphicFramePr>
        <p:xfrm>
          <a:off x="523461" y="2756640"/>
          <a:ext cx="11145078" cy="2713667"/>
        </p:xfrm>
        <a:graphic>
          <a:graphicData uri="http://schemas.openxmlformats.org/drawingml/2006/table">
            <a:tbl>
              <a:tblPr/>
              <a:tblGrid>
                <a:gridCol w="11145078">
                  <a:extLst>
                    <a:ext uri="{9D8B030D-6E8A-4147-A177-3AD203B41FA5}">
                      <a16:colId xmlns:a16="http://schemas.microsoft.com/office/drawing/2014/main" val="31710214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C73): C73 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16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(C18-C20): C182(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C19(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직장상부암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C20(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22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폐암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(C33-C34): C349(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폐암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C3490 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같은코드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폐암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95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(C16): C169(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위암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C1691(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같은코드지만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심사용 세부코드로 뒤에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붙음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위암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950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유방암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(C50):C5090(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C5091(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C509(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752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전립선암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C61): C61 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00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(C22): C220(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간세포암종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C229(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6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췌장암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(C25): C259 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상세불명 췌장암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29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담낭 및 기타담도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(C23-C24): C23(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담낭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C240(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간외담관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773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(C64): C640(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좌측 신장암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C641(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우측신장암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52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난소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(C56): C569 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난소의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악성신생물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" marR="2857" marT="28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54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5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0D82-7497-0994-3EDD-9D62E254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8ED709-BF85-7AF8-06F0-FC7FF971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9C160-714A-1061-65BD-5A35B58706D8}"/>
              </a:ext>
            </a:extLst>
          </p:cNvPr>
          <p:cNvSpPr txBox="1"/>
          <p:nvPr/>
        </p:nvSpPr>
        <p:spPr>
          <a:xfrm>
            <a:off x="152400" y="16418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4.</a:t>
            </a:r>
            <a:r>
              <a:rPr lang="ko-KR" altLang="en-US" sz="2800" b="1" dirty="0">
                <a:latin typeface="+mn-ea"/>
              </a:rPr>
              <a:t> 신청자료 상세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A899B-693B-D98D-A0B3-93BFE161A44F}"/>
              </a:ext>
            </a:extLst>
          </p:cNvPr>
          <p:cNvSpPr txBox="1"/>
          <p:nvPr/>
        </p:nvSpPr>
        <p:spPr>
          <a:xfrm>
            <a:off x="519617" y="690566"/>
            <a:ext cx="11401037" cy="633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신청변수 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highlight>
                  <a:srgbClr val="FFFF00"/>
                </a:highlight>
              </a:rPr>
              <a:t>51</a:t>
            </a:r>
            <a:r>
              <a:rPr lang="ko-KR" altLang="en-US" sz="1600" b="1" dirty="0">
                <a:highlight>
                  <a:srgbClr val="FFFF00"/>
                </a:highlight>
              </a:rPr>
              <a:t>종 </a:t>
            </a:r>
            <a:r>
              <a:rPr lang="en-US" altLang="ko-KR" sz="1600" b="1" dirty="0">
                <a:highlight>
                  <a:srgbClr val="FFFF00"/>
                </a:highlight>
              </a:rPr>
              <a:t>+ CBC 28</a:t>
            </a:r>
            <a:r>
              <a:rPr lang="ko-KR" altLang="en-US" sz="1600" b="1" dirty="0">
                <a:highlight>
                  <a:srgbClr val="FFFF00"/>
                </a:highlight>
              </a:rPr>
              <a:t>종</a:t>
            </a:r>
            <a:r>
              <a:rPr lang="en-US" altLang="ko-KR" sz="1600" b="1" dirty="0">
                <a:highlight>
                  <a:srgbClr val="FFFF00"/>
                </a:highlight>
              </a:rPr>
              <a:t>+ </a:t>
            </a:r>
            <a:r>
              <a:rPr lang="ko-KR" altLang="en-US" sz="1600" b="1" dirty="0">
                <a:highlight>
                  <a:srgbClr val="FFFF00"/>
                </a:highlight>
              </a:rPr>
              <a:t>진단검사코드 </a:t>
            </a:r>
            <a:r>
              <a:rPr lang="en-US" altLang="ko-KR" sz="1600" b="1" dirty="0">
                <a:highlight>
                  <a:srgbClr val="FFFF00"/>
                </a:highlight>
              </a:rPr>
              <a:t>6</a:t>
            </a:r>
            <a:r>
              <a:rPr lang="ko-KR" altLang="en-US" sz="1600" b="1" dirty="0">
                <a:highlight>
                  <a:srgbClr val="FFFF00"/>
                </a:highlight>
              </a:rPr>
              <a:t>종</a:t>
            </a:r>
            <a:r>
              <a:rPr lang="en-US" altLang="ko-KR" sz="1600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환자</a:t>
            </a:r>
            <a:r>
              <a:rPr lang="en-US" altLang="ko-KR" sz="1600" dirty="0"/>
              <a:t>)</a:t>
            </a:r>
            <a:r>
              <a:rPr lang="ko-KR" altLang="en-US" sz="1600" dirty="0"/>
              <a:t>기본정보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생년월일</a:t>
            </a:r>
            <a:r>
              <a:rPr lang="en-US" altLang="ko-KR" sz="1600" dirty="0"/>
              <a:t>, </a:t>
            </a:r>
            <a:r>
              <a:rPr lang="ko-KR" altLang="en-US" sz="1600" dirty="0"/>
              <a:t>혈액형</a:t>
            </a:r>
            <a:r>
              <a:rPr lang="en-US" altLang="ko-KR" sz="1600" dirty="0"/>
              <a:t>(ABO), </a:t>
            </a:r>
            <a:r>
              <a:rPr lang="ko-KR" altLang="en-US" sz="1600" dirty="0"/>
              <a:t>혈액형</a:t>
            </a:r>
            <a:r>
              <a:rPr lang="en-US" altLang="ko-KR" sz="1600" dirty="0"/>
              <a:t>(Rh)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환자</a:t>
            </a:r>
            <a:r>
              <a:rPr lang="en-US" altLang="ko-KR" sz="1600" dirty="0"/>
              <a:t>)</a:t>
            </a:r>
            <a:r>
              <a:rPr lang="ko-KR" altLang="en-US" sz="1600" dirty="0"/>
              <a:t>사망정보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원내사망일자</a:t>
            </a:r>
            <a:r>
              <a:rPr lang="en-US" altLang="ko-KR" sz="1600" dirty="0"/>
              <a:t>, </a:t>
            </a:r>
            <a:r>
              <a:rPr lang="ko-KR" altLang="en-US" sz="1600" dirty="0"/>
              <a:t>사망장소코드</a:t>
            </a:r>
            <a:r>
              <a:rPr lang="en-US" altLang="ko-KR" sz="1600" dirty="0"/>
              <a:t>, (</a:t>
            </a:r>
            <a:r>
              <a:rPr lang="ko-KR" altLang="en-US" sz="1600" dirty="0"/>
              <a:t>가</a:t>
            </a:r>
            <a:r>
              <a:rPr lang="en-US" altLang="ko-KR" sz="1600" dirty="0"/>
              <a:t>)</a:t>
            </a:r>
            <a:r>
              <a:rPr lang="ko-KR" altLang="en-US" sz="1600" dirty="0"/>
              <a:t>직접사인</a:t>
            </a:r>
            <a:r>
              <a:rPr lang="en-US" altLang="ko-KR" sz="1600" dirty="0"/>
              <a:t>, (</a:t>
            </a:r>
            <a:r>
              <a:rPr lang="ko-KR" altLang="en-US" sz="1600" dirty="0"/>
              <a:t>가</a:t>
            </a:r>
            <a:r>
              <a:rPr lang="en-US" altLang="ko-KR" sz="1600" dirty="0"/>
              <a:t>)</a:t>
            </a:r>
            <a:r>
              <a:rPr lang="ko-KR" altLang="en-US" sz="1600" dirty="0"/>
              <a:t>의 원인</a:t>
            </a:r>
            <a:r>
              <a:rPr lang="en-US" altLang="ko-KR" sz="1600" dirty="0"/>
              <a:t>, (</a:t>
            </a:r>
            <a:r>
              <a:rPr lang="ko-KR" altLang="en-US" sz="1600" dirty="0"/>
              <a:t>나</a:t>
            </a:r>
            <a:r>
              <a:rPr lang="en-US" altLang="ko-KR" sz="1600" dirty="0"/>
              <a:t>)</a:t>
            </a:r>
            <a:r>
              <a:rPr lang="ko-KR" altLang="en-US" sz="1600" dirty="0"/>
              <a:t>의 원인</a:t>
            </a:r>
            <a:r>
              <a:rPr lang="en-US" altLang="ko-KR" sz="1600" dirty="0"/>
              <a:t>, (</a:t>
            </a:r>
            <a:r>
              <a:rPr lang="ko-KR" altLang="en-US" sz="1600" dirty="0"/>
              <a:t>다</a:t>
            </a:r>
            <a:r>
              <a:rPr lang="en-US" altLang="ko-KR" sz="1600" dirty="0"/>
              <a:t>)</a:t>
            </a:r>
            <a:r>
              <a:rPr lang="ko-KR" altLang="en-US" sz="1600" dirty="0"/>
              <a:t>의 원인</a:t>
            </a:r>
            <a:r>
              <a:rPr lang="en-US" altLang="ko-KR" sz="1600" dirty="0"/>
              <a:t>, </a:t>
            </a:r>
            <a:r>
              <a:rPr lang="ko-KR" altLang="en-US" sz="1600" dirty="0"/>
              <a:t>사망종류코드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내원</a:t>
            </a:r>
            <a:r>
              <a:rPr lang="en-US" altLang="ko-KR" sz="1600" dirty="0"/>
              <a:t>)</a:t>
            </a:r>
            <a:r>
              <a:rPr lang="ko-KR" altLang="en-US" sz="1600" dirty="0"/>
              <a:t>외래 </a:t>
            </a:r>
            <a:r>
              <a:rPr lang="en-US" altLang="ko-KR" sz="1600" dirty="0"/>
              <a:t>: </a:t>
            </a:r>
            <a:r>
              <a:rPr lang="ko-KR" altLang="en-US" sz="1600" dirty="0"/>
              <a:t>진료일자</a:t>
            </a:r>
            <a:r>
              <a:rPr lang="en-US" altLang="ko-KR" sz="1600" dirty="0"/>
              <a:t>, </a:t>
            </a:r>
            <a:r>
              <a:rPr lang="ko-KR" altLang="en-US" sz="1600" dirty="0"/>
              <a:t>내원시나이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초재진구분코드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진단</a:t>
            </a:r>
            <a:r>
              <a:rPr lang="en-US" altLang="ko-KR" sz="1600" dirty="0"/>
              <a:t>)</a:t>
            </a:r>
            <a:r>
              <a:rPr lang="ko-KR" altLang="en-US" sz="1600" dirty="0"/>
              <a:t>진단등록 </a:t>
            </a:r>
            <a:r>
              <a:rPr lang="en-US" altLang="ko-KR" sz="1600" dirty="0"/>
              <a:t>: </a:t>
            </a:r>
            <a:r>
              <a:rPr lang="ko-KR" altLang="en-US" sz="1600" dirty="0"/>
              <a:t>진단일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진단시나이</a:t>
            </a:r>
            <a:r>
              <a:rPr lang="en-US" altLang="ko-KR" sz="1600" dirty="0"/>
              <a:t>, </a:t>
            </a:r>
            <a:r>
              <a:rPr lang="ko-KR" altLang="en-US" sz="1600" dirty="0"/>
              <a:t>진단코드</a:t>
            </a:r>
            <a:r>
              <a:rPr lang="en-US" altLang="ko-KR" sz="1600" dirty="0"/>
              <a:t>, </a:t>
            </a:r>
            <a:r>
              <a:rPr lang="ko-KR" altLang="en-US" sz="1600" dirty="0"/>
              <a:t>주상병여부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진단</a:t>
            </a:r>
            <a:r>
              <a:rPr lang="en-US" altLang="ko-KR" sz="1600" dirty="0"/>
              <a:t>)</a:t>
            </a:r>
            <a:r>
              <a:rPr lang="ko-KR" altLang="en-US" sz="1600" dirty="0" err="1"/>
              <a:t>암등록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암등록초진일</a:t>
            </a:r>
            <a:r>
              <a:rPr lang="en-US" altLang="ko-KR" sz="1600" dirty="0"/>
              <a:t>, </a:t>
            </a:r>
            <a:r>
              <a:rPr lang="ko-KR" altLang="en-US" sz="1600" dirty="0"/>
              <a:t>부위코드</a:t>
            </a:r>
            <a:r>
              <a:rPr lang="en-US" altLang="ko-KR" sz="1600" dirty="0"/>
              <a:t>(ICD-0-3), </a:t>
            </a:r>
            <a:r>
              <a:rPr lang="ko-KR" altLang="en-US" sz="1600" dirty="0"/>
              <a:t>형태코드</a:t>
            </a:r>
            <a:r>
              <a:rPr lang="en-US" altLang="ko-KR" sz="1600" dirty="0"/>
              <a:t>, </a:t>
            </a:r>
            <a:r>
              <a:rPr lang="ko-KR" altLang="en-US" sz="1600" dirty="0"/>
              <a:t>진단코드</a:t>
            </a:r>
            <a:r>
              <a:rPr lang="en-US" altLang="ko-KR" sz="1600" dirty="0"/>
              <a:t>, </a:t>
            </a:r>
            <a:r>
              <a:rPr lang="ko-KR" altLang="en-US" sz="1600" dirty="0"/>
              <a:t>치료형태</a:t>
            </a:r>
            <a:r>
              <a:rPr lang="en-US" altLang="ko-KR" sz="1600" dirty="0"/>
              <a:t>:</a:t>
            </a:r>
            <a:r>
              <a:rPr lang="ko-KR" altLang="en-US" sz="1600" dirty="0"/>
              <a:t>수술여부</a:t>
            </a:r>
            <a:r>
              <a:rPr lang="en-US" altLang="ko-KR" sz="1600" dirty="0"/>
              <a:t>, </a:t>
            </a:r>
            <a:r>
              <a:rPr lang="ko-KR" altLang="en-US" sz="1600" dirty="0"/>
              <a:t>치료형태</a:t>
            </a:r>
            <a:r>
              <a:rPr lang="en-US" altLang="ko-KR" sz="1600" dirty="0"/>
              <a:t>:</a:t>
            </a:r>
            <a:r>
              <a:rPr lang="ko-KR" altLang="en-US" sz="1600" dirty="0"/>
              <a:t>화학여부</a:t>
            </a:r>
            <a:r>
              <a:rPr lang="en-US" altLang="ko-KR" sz="1600" dirty="0"/>
              <a:t>, </a:t>
            </a:r>
            <a:r>
              <a:rPr lang="ko-KR" altLang="en-US" sz="1600" dirty="0"/>
              <a:t>치료형태</a:t>
            </a:r>
            <a:r>
              <a:rPr lang="en-US" altLang="ko-KR" sz="1600" dirty="0"/>
              <a:t>:</a:t>
            </a:r>
            <a:r>
              <a:rPr lang="ko-KR" altLang="en-US" sz="1600" dirty="0"/>
              <a:t>방사선여부</a:t>
            </a:r>
            <a:r>
              <a:rPr lang="en-US" altLang="ko-KR" sz="1600" dirty="0"/>
              <a:t>, </a:t>
            </a:r>
            <a:r>
              <a:rPr lang="ko-KR" altLang="en-US" sz="1600" dirty="0"/>
              <a:t>치료형태</a:t>
            </a:r>
            <a:r>
              <a:rPr lang="en-US" altLang="ko-KR" sz="1600" dirty="0"/>
              <a:t>:</a:t>
            </a:r>
            <a:r>
              <a:rPr lang="ko-KR" altLang="en-US" sz="1600" dirty="0"/>
              <a:t>면역여부</a:t>
            </a:r>
            <a:r>
              <a:rPr lang="en-US" altLang="ko-KR" sz="1600" dirty="0"/>
              <a:t>, </a:t>
            </a:r>
            <a:r>
              <a:rPr lang="ko-KR" altLang="en-US" sz="1600" dirty="0"/>
              <a:t>치료형태</a:t>
            </a:r>
            <a:r>
              <a:rPr lang="en-US" altLang="ko-KR" sz="1600" dirty="0"/>
              <a:t>:</a:t>
            </a:r>
            <a:r>
              <a:rPr lang="ko-KR" altLang="en-US" sz="1600" dirty="0"/>
              <a:t>호르몬여부</a:t>
            </a:r>
            <a:r>
              <a:rPr lang="en-US" altLang="ko-KR" sz="1600" dirty="0"/>
              <a:t>, </a:t>
            </a:r>
            <a:r>
              <a:rPr lang="ko-KR" altLang="en-US" sz="1600" dirty="0"/>
              <a:t>치료형태</a:t>
            </a:r>
            <a:r>
              <a:rPr lang="en-US" altLang="ko-KR" sz="1600" dirty="0"/>
              <a:t>:</a:t>
            </a:r>
            <a:r>
              <a:rPr lang="ko-KR" altLang="en-US" sz="1600" dirty="0"/>
              <a:t>기타</a:t>
            </a:r>
            <a:r>
              <a:rPr lang="en-US" altLang="ko-KR" sz="1600" dirty="0"/>
              <a:t>, </a:t>
            </a:r>
            <a:r>
              <a:rPr lang="ko-KR" altLang="en-US" sz="1600" dirty="0"/>
              <a:t>분화도</a:t>
            </a:r>
            <a:r>
              <a:rPr lang="en-US" altLang="ko-KR" sz="1600" dirty="0"/>
              <a:t>(</a:t>
            </a:r>
            <a:r>
              <a:rPr lang="ko-KR" altLang="en-US" sz="1600" dirty="0"/>
              <a:t>≤</a:t>
            </a:r>
            <a:r>
              <a:rPr lang="en-US" altLang="ko-KR" sz="1600" dirty="0"/>
              <a:t>4</a:t>
            </a:r>
            <a:r>
              <a:rPr lang="ko-KR" altLang="en-US" sz="1600" dirty="0"/>
              <a:t>개월</a:t>
            </a:r>
            <a:r>
              <a:rPr lang="en-US" altLang="ko-KR" sz="1600" dirty="0"/>
              <a:t>):Grade, </a:t>
            </a:r>
            <a:r>
              <a:rPr lang="ko-KR" altLang="en-US" sz="1600" dirty="0"/>
              <a:t>진단병기</a:t>
            </a:r>
            <a:r>
              <a:rPr lang="en-US" altLang="ko-KR" sz="1600" dirty="0"/>
              <a:t>(</a:t>
            </a:r>
            <a:r>
              <a:rPr lang="ko-KR" altLang="en-US" sz="1600" dirty="0"/>
              <a:t>≤</a:t>
            </a:r>
            <a:r>
              <a:rPr lang="en-US" altLang="ko-KR" sz="1600" dirty="0"/>
              <a:t>4</a:t>
            </a:r>
            <a:r>
              <a:rPr lang="ko-KR" altLang="en-US" sz="1600" dirty="0"/>
              <a:t>개월</a:t>
            </a:r>
            <a:r>
              <a:rPr lang="en-US" altLang="ko-KR" sz="1600" dirty="0"/>
              <a:t>):T / N / M / stage / Version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 </a:t>
            </a:r>
            <a:r>
              <a:rPr lang="ko-KR" altLang="en-US" sz="1600" dirty="0"/>
              <a:t>검체 </a:t>
            </a:r>
            <a:r>
              <a:rPr lang="ko-KR" altLang="en-US" sz="1600" dirty="0" err="1"/>
              <a:t>핵체외포함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검사코드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간호기록</a:t>
            </a:r>
            <a:r>
              <a:rPr lang="en-US" altLang="ko-KR" sz="1600" dirty="0"/>
              <a:t>) </a:t>
            </a:r>
            <a:r>
              <a:rPr lang="ko-KR" altLang="en-US" sz="1600" dirty="0"/>
              <a:t>병동 초기평가 성인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흡연력유무</a:t>
            </a:r>
            <a:r>
              <a:rPr lang="en-US" altLang="ko-KR" sz="1600" dirty="0"/>
              <a:t>, </a:t>
            </a:r>
            <a:r>
              <a:rPr lang="ko-KR" altLang="en-US" sz="1600" dirty="0"/>
              <a:t>현재흡연유무</a:t>
            </a:r>
            <a:r>
              <a:rPr lang="en-US" altLang="ko-KR" sz="1600" dirty="0"/>
              <a:t>, </a:t>
            </a:r>
            <a:r>
              <a:rPr lang="ko-KR" altLang="en-US" sz="1600" dirty="0"/>
              <a:t>흡연시작연령</a:t>
            </a:r>
            <a:r>
              <a:rPr lang="en-US" altLang="ko-KR" sz="1600" dirty="0"/>
              <a:t>, </a:t>
            </a:r>
            <a:r>
              <a:rPr lang="ko-KR" altLang="en-US" sz="1600" dirty="0"/>
              <a:t>흡연량</a:t>
            </a:r>
            <a:r>
              <a:rPr lang="en-US" altLang="ko-KR" sz="1600" dirty="0"/>
              <a:t>(</a:t>
            </a:r>
            <a:r>
              <a:rPr lang="ko-KR" altLang="en-US" sz="1600" dirty="0"/>
              <a:t>갑</a:t>
            </a:r>
            <a:r>
              <a:rPr lang="en-US" altLang="ko-KR" sz="1600" dirty="0"/>
              <a:t>/</a:t>
            </a:r>
            <a:r>
              <a:rPr lang="ko-KR" altLang="en-US" sz="1600" dirty="0"/>
              <a:t>일</a:t>
            </a:r>
            <a:r>
              <a:rPr lang="en-US" altLang="ko-KR" sz="1600" dirty="0"/>
              <a:t>), </a:t>
            </a:r>
            <a:r>
              <a:rPr lang="ko-KR" altLang="en-US" sz="1600" dirty="0"/>
              <a:t>흡연기간</a:t>
            </a:r>
            <a:r>
              <a:rPr lang="en-US" altLang="ko-KR" sz="1600" dirty="0"/>
              <a:t>(</a:t>
            </a:r>
            <a:r>
              <a:rPr lang="ko-KR" altLang="en-US" sz="1600" dirty="0"/>
              <a:t>년</a:t>
            </a:r>
            <a:r>
              <a:rPr lang="en-US" altLang="ko-KR" sz="1600" dirty="0"/>
              <a:t>), </a:t>
            </a:r>
            <a:r>
              <a:rPr lang="ko-KR" altLang="en-US" sz="1600" dirty="0"/>
              <a:t>음주유무</a:t>
            </a:r>
            <a:r>
              <a:rPr lang="en-US" altLang="ko-KR" sz="1600" dirty="0"/>
              <a:t>, </a:t>
            </a:r>
            <a:r>
              <a:rPr lang="ko-KR" altLang="en-US" sz="1600" dirty="0"/>
              <a:t>음주시작연령</a:t>
            </a:r>
            <a:r>
              <a:rPr lang="en-US" altLang="ko-KR" sz="1600" dirty="0"/>
              <a:t>, </a:t>
            </a:r>
            <a:r>
              <a:rPr lang="ko-KR" altLang="en-US" sz="1600" dirty="0"/>
              <a:t>음주종류코드</a:t>
            </a:r>
            <a:r>
              <a:rPr lang="en-US" altLang="ko-KR" sz="1600" dirty="0"/>
              <a:t>, </a:t>
            </a:r>
            <a:r>
              <a:rPr lang="ko-KR" altLang="en-US" sz="1600" dirty="0"/>
              <a:t>음주량</a:t>
            </a:r>
            <a:r>
              <a:rPr lang="en-US" altLang="ko-KR" sz="1600" dirty="0"/>
              <a:t>(</a:t>
            </a:r>
            <a:r>
              <a:rPr lang="ko-KR" altLang="en-US" sz="1600" dirty="0"/>
              <a:t>병</a:t>
            </a:r>
            <a:r>
              <a:rPr lang="en-US" altLang="ko-KR" sz="1600" dirty="0"/>
              <a:t>/</a:t>
            </a:r>
            <a:r>
              <a:rPr lang="ko-KR" altLang="en-US" sz="1600" dirty="0"/>
              <a:t>회</a:t>
            </a:r>
            <a:r>
              <a:rPr lang="en-US" altLang="ko-KR" sz="1600" dirty="0"/>
              <a:t>), </a:t>
            </a:r>
            <a:r>
              <a:rPr lang="ko-KR" altLang="en-US" sz="1600" dirty="0"/>
              <a:t>음주횟수</a:t>
            </a:r>
            <a:r>
              <a:rPr lang="en-US" altLang="ko-KR" sz="1600" dirty="0"/>
              <a:t>(</a:t>
            </a:r>
            <a:r>
              <a:rPr lang="ko-KR" altLang="en-US" sz="1600" dirty="0"/>
              <a:t>회</a:t>
            </a:r>
            <a:r>
              <a:rPr lang="en-US" altLang="ko-KR" sz="1600" dirty="0"/>
              <a:t>/</a:t>
            </a:r>
            <a:r>
              <a:rPr lang="ko-KR" altLang="en-US" sz="1600" dirty="0"/>
              <a:t>월</a:t>
            </a:r>
            <a:r>
              <a:rPr lang="en-US" altLang="ko-KR" sz="1600" dirty="0"/>
              <a:t>), </a:t>
            </a:r>
            <a:r>
              <a:rPr lang="ko-KR" altLang="en-US" sz="1600" dirty="0"/>
              <a:t>음주기간</a:t>
            </a:r>
            <a:r>
              <a:rPr lang="en-US" altLang="ko-KR" sz="1600" dirty="0"/>
              <a:t>(</a:t>
            </a:r>
            <a:r>
              <a:rPr lang="ko-KR" altLang="en-US" sz="1600" dirty="0"/>
              <a:t>년</a:t>
            </a:r>
            <a:r>
              <a:rPr lang="en-US" altLang="ko-KR" sz="1600" dirty="0"/>
              <a:t>), BMI, </a:t>
            </a:r>
            <a:r>
              <a:rPr lang="ko-KR" altLang="en-US" sz="1600" dirty="0"/>
              <a:t>과거병력유무</a:t>
            </a:r>
            <a:r>
              <a:rPr lang="en-US" altLang="ko-KR" sz="1600" dirty="0"/>
              <a:t>, </a:t>
            </a:r>
            <a:r>
              <a:rPr lang="ko-KR" altLang="en-US" sz="1600" dirty="0"/>
              <a:t>과거병력</a:t>
            </a:r>
            <a:r>
              <a:rPr lang="en-US" altLang="ko-KR" sz="1600" dirty="0"/>
              <a:t>-</a:t>
            </a:r>
            <a:r>
              <a:rPr lang="ko-KR" altLang="en-US" sz="1600" dirty="0"/>
              <a:t>고혈압여부</a:t>
            </a:r>
            <a:r>
              <a:rPr lang="en-US" altLang="ko-KR" sz="1600" dirty="0"/>
              <a:t>/ </a:t>
            </a:r>
            <a:r>
              <a:rPr lang="ko-KR" altLang="en-US" sz="1600" dirty="0"/>
              <a:t>당뇨여부</a:t>
            </a:r>
            <a:r>
              <a:rPr lang="en-US" altLang="ko-KR" sz="1600" dirty="0"/>
              <a:t>/ </a:t>
            </a:r>
            <a:r>
              <a:rPr lang="ko-KR" altLang="en-US" sz="1600" dirty="0"/>
              <a:t>기타여부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 err="1"/>
              <a:t>혈액오더코드</a:t>
            </a:r>
            <a:r>
              <a:rPr lang="en-US" altLang="ko-KR" sz="1600" dirty="0"/>
              <a:t>) CBC</a:t>
            </a:r>
            <a:r>
              <a:rPr lang="ko-KR" altLang="en-US" sz="1600" dirty="0"/>
              <a:t>혈액자료 </a:t>
            </a:r>
            <a:r>
              <a:rPr lang="en-US" altLang="ko-KR" sz="1600" dirty="0"/>
              <a:t>: WBC, RBC, Hb, Hct, MCV, MCH, MCHC, RDW, PLT, PCT, MPV, PDW, ESR, Myelocyte, Metamyelocyte, Band neutrophil, Segmented neutrophil, Lymphocyte, Monocyte, Eosinophil, Basophil, Blast, Promonocyte, Promyelocyte, Immature cell, Atypical lymphocyte, Normoblast, ANC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진단검사코드 </a:t>
            </a:r>
            <a:r>
              <a:rPr lang="en-US" altLang="ko-KR" sz="1600" dirty="0"/>
              <a:t>:  </a:t>
            </a:r>
            <a:r>
              <a:rPr lang="ko-KR" altLang="en-US" sz="1600" dirty="0" err="1"/>
              <a:t>자궁체부암</a:t>
            </a:r>
            <a:r>
              <a:rPr lang="en-US" altLang="ko-KR" sz="1600" dirty="0"/>
              <a:t>(CA-125), </a:t>
            </a:r>
            <a:r>
              <a:rPr lang="ko-KR" altLang="en-US" sz="1600" dirty="0" err="1"/>
              <a:t>난소암</a:t>
            </a:r>
            <a:r>
              <a:rPr lang="en-US" altLang="ko-KR" sz="1600" dirty="0"/>
              <a:t>(CA-125), </a:t>
            </a:r>
            <a:r>
              <a:rPr lang="ko-KR" altLang="en-US" sz="1600" dirty="0"/>
              <a:t>간암</a:t>
            </a:r>
            <a:r>
              <a:rPr lang="en-US" altLang="ko-KR" sz="1600" dirty="0"/>
              <a:t>(AFP), </a:t>
            </a:r>
            <a:r>
              <a:rPr lang="ko-KR" altLang="en-US" sz="1600" dirty="0"/>
              <a:t>췌장암</a:t>
            </a:r>
            <a:r>
              <a:rPr lang="en-US" altLang="ko-KR" sz="1600" dirty="0"/>
              <a:t>(CA 19-9), </a:t>
            </a:r>
            <a:r>
              <a:rPr lang="ko-KR" altLang="en-US" sz="1600" dirty="0" err="1"/>
              <a:t>담낭암</a:t>
            </a:r>
            <a:r>
              <a:rPr lang="en-US" altLang="ko-KR" sz="1600" dirty="0"/>
              <a:t>(CA19-9),</a:t>
            </a:r>
            <a:r>
              <a:rPr lang="ko-KR" altLang="en-US" sz="1600" dirty="0"/>
              <a:t> 전립선암</a:t>
            </a:r>
            <a:r>
              <a:rPr lang="en-US" altLang="ko-KR" sz="1600" dirty="0"/>
              <a:t>(PSA)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6027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D63D-FE78-B5F1-BAFC-C2243487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D11D5D-6D9C-6AFA-5820-FFDE77D7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ED449-22DF-89BF-422E-81B868EE78D6}"/>
              </a:ext>
            </a:extLst>
          </p:cNvPr>
          <p:cNvSpPr txBox="1"/>
          <p:nvPr/>
        </p:nvSpPr>
        <p:spPr>
          <a:xfrm>
            <a:off x="152400" y="16418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4.</a:t>
            </a:r>
            <a:r>
              <a:rPr lang="ko-KR" altLang="en-US" sz="2800" b="1" dirty="0">
                <a:latin typeface="+mn-ea"/>
              </a:rPr>
              <a:t> 신청자료 상세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26FD2-1E90-28D6-950F-243B6D1D94BA}"/>
              </a:ext>
            </a:extLst>
          </p:cNvPr>
          <p:cNvSpPr txBox="1"/>
          <p:nvPr/>
        </p:nvSpPr>
        <p:spPr>
          <a:xfrm>
            <a:off x="519617" y="690566"/>
            <a:ext cx="11401037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안심구역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가상컴퓨터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활용 </a:t>
            </a:r>
            <a:r>
              <a:rPr lang="en-US" altLang="ko-KR" sz="1600" dirty="0"/>
              <a:t>: </a:t>
            </a:r>
            <a:r>
              <a:rPr lang="ko-KR" altLang="en-US" sz="1600" dirty="0"/>
              <a:t>예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가명정보 처리환경 </a:t>
            </a:r>
            <a:r>
              <a:rPr lang="en-US" altLang="ko-KR" sz="1600" dirty="0"/>
              <a:t>: </a:t>
            </a:r>
            <a:r>
              <a:rPr lang="ko-KR" altLang="en-US" sz="1600" dirty="0"/>
              <a:t>접근할 수 있는 </a:t>
            </a:r>
            <a:r>
              <a:rPr lang="en-US" altLang="ko-KR" sz="1600" dirty="0"/>
              <a:t>IP</a:t>
            </a:r>
            <a:r>
              <a:rPr lang="ko-KR" altLang="en-US" sz="1600" dirty="0"/>
              <a:t>가 지정되며</a:t>
            </a:r>
            <a:r>
              <a:rPr lang="en-US" altLang="ko-KR" sz="1600" dirty="0"/>
              <a:t>, </a:t>
            </a:r>
            <a:r>
              <a:rPr lang="ko-KR" altLang="en-US" sz="1600" dirty="0"/>
              <a:t>승인된 사용자 외 접근 불가능</a:t>
            </a:r>
            <a:r>
              <a:rPr lang="en-US" altLang="ko-KR" sz="1600" dirty="0"/>
              <a:t>. </a:t>
            </a:r>
            <a:r>
              <a:rPr lang="ko-KR" altLang="en-US" sz="1600" dirty="0"/>
              <a:t>자료 </a:t>
            </a:r>
            <a:r>
              <a:rPr lang="ko-KR" altLang="en-US" sz="1600" dirty="0" err="1"/>
              <a:t>반입시</a:t>
            </a:r>
            <a:r>
              <a:rPr lang="ko-KR" altLang="en-US" sz="1600" dirty="0"/>
              <a:t> 관리자에게 요청</a:t>
            </a:r>
            <a:r>
              <a:rPr lang="en-US" altLang="ko-KR" sz="1600" dirty="0"/>
              <a:t>. </a:t>
            </a:r>
            <a:r>
              <a:rPr lang="ko-KR" altLang="en-US" sz="1600" dirty="0"/>
              <a:t>통계분석결과 반출 시 관리자에게 요청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제공 받는 자의 환경 </a:t>
            </a:r>
            <a:r>
              <a:rPr lang="en-US" altLang="ko-KR" sz="1600" dirty="0"/>
              <a:t>: </a:t>
            </a:r>
            <a:r>
              <a:rPr lang="ko-KR" altLang="en-US" sz="1600" dirty="0"/>
              <a:t>해당연구는 제공받는 기관이 데이터를 외부로 반출하는 것이 아니고 데이터를 통해 개발된 결과물</a:t>
            </a:r>
            <a:r>
              <a:rPr lang="en-US" altLang="ko-KR" sz="1600" dirty="0"/>
              <a:t>(</a:t>
            </a:r>
            <a:r>
              <a:rPr lang="ko-KR" altLang="en-US" sz="1600" dirty="0"/>
              <a:t>분석 결과</a:t>
            </a:r>
            <a:r>
              <a:rPr lang="en-US" altLang="ko-KR" sz="1600" dirty="0"/>
              <a:t>)</a:t>
            </a:r>
            <a:r>
              <a:rPr lang="ko-KR" altLang="en-US" sz="1600" dirty="0"/>
              <a:t>만을 제공받는 기관의 승인 하에 반출 가능함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제공받는자의</a:t>
            </a:r>
            <a:r>
              <a:rPr lang="ko-KR" altLang="en-US" sz="1600" b="1" dirty="0"/>
              <a:t> 개인정보 보호 수준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국립암센터는</a:t>
            </a:r>
            <a:r>
              <a:rPr lang="ko-KR" altLang="en-US" sz="1600" dirty="0"/>
              <a:t> 내부관리계획 수립 및 시행을 통해 가명정보의 안전한 관리를 수행하고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안심구역에서 자료를 제공함으로써 제공되는 가명정보의 안전한 관리를 수행하고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개인정보 제공 동의함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2776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886E-CA5E-FB6F-8A86-E382ABE5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DF36A3A-895B-8824-9255-2E5BB75B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667" y="3473858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780402-109D-A350-FFCC-CD791C4BA06F}"/>
              </a:ext>
            </a:extLst>
          </p:cNvPr>
          <p:cNvSpPr txBox="1">
            <a:spLocks/>
          </p:cNvSpPr>
          <p:nvPr/>
        </p:nvSpPr>
        <p:spPr>
          <a:xfrm>
            <a:off x="1964871" y="1152499"/>
            <a:ext cx="8262257" cy="12388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감사합니다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3BBBA9E-C407-DB01-987C-E955D2B28901}"/>
              </a:ext>
            </a:extLst>
          </p:cNvPr>
          <p:cNvSpPr txBox="1">
            <a:spLocks/>
          </p:cNvSpPr>
          <p:nvPr/>
        </p:nvSpPr>
        <p:spPr>
          <a:xfrm>
            <a:off x="3369128" y="5556613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암역학연구과</a:t>
            </a:r>
            <a:endParaRPr lang="en-US" altLang="ko-KR" sz="1650" dirty="0"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0" indent="0" algn="r">
              <a:buNone/>
            </a:pP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연구 책임자</a:t>
            </a:r>
            <a:r>
              <a:rPr lang="en-US" altLang="ko-KR" sz="16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: </a:t>
            </a: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김미경</a:t>
            </a:r>
            <a:endParaRPr lang="en-US" altLang="ko-KR" sz="1650" dirty="0"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  <a:p>
            <a:pPr marL="0" indent="0" algn="r">
              <a:buNone/>
            </a:pP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발표자 </a:t>
            </a:r>
            <a:r>
              <a:rPr lang="en-US" altLang="ko-KR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: </a:t>
            </a:r>
            <a:r>
              <a:rPr lang="ko-KR" altLang="en-US" sz="1650" dirty="0"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김연희</a:t>
            </a:r>
            <a:endParaRPr lang="en-US" altLang="ko-KR" sz="165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5EA8D4-279A-72A0-C2E1-961842E6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C502CAC-84C6-6DB0-8370-2A019FBB9F8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412089" cy="4569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&lt;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제 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50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차 데이터심의위원회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&gt;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  <a:latin typeface="ADLaM Display" panose="02010000000000000000" pitchFamily="2" charset="0"/>
              <a:ea typeface="HY헤드라인M" panose="02030600000101010101" pitchFamily="18" charset="-127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30460-5A03-61EB-6574-47462022B89D}"/>
              </a:ext>
            </a:extLst>
          </p:cNvPr>
          <p:cNvSpPr txBox="1"/>
          <p:nvPr/>
        </p:nvSpPr>
        <p:spPr>
          <a:xfrm>
            <a:off x="5847343" y="59565"/>
            <a:ext cx="61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HY헤드라인M" panose="02030600000101010101" pitchFamily="18" charset="-127"/>
                <a:cs typeface="ADLaM Display" panose="02010000000000000000" pitchFamily="2" charset="0"/>
              </a:rPr>
              <a:t>25.05.09 14:00</a:t>
            </a:r>
            <a:endParaRPr lang="en-US" altLang="ko-KR" sz="1800" dirty="0">
              <a:solidFill>
                <a:schemeClr val="accent5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7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31644</TotalTime>
  <Words>1096</Words>
  <Application>Microsoft Office PowerPoint</Application>
  <PresentationFormat>와이드스크린</PresentationFormat>
  <Paragraphs>134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NimbusSanL-Regu</vt:lpstr>
      <vt:lpstr>맑은 고딕</vt:lpstr>
      <vt:lpstr>바탕</vt:lpstr>
      <vt:lpstr>한컴바탕</vt:lpstr>
      <vt:lpstr>휴먼명조</vt:lpstr>
      <vt:lpstr>ADLaM Display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공생미생물 제어를 통한 암 예방 및 치료 효율 향상</dc:title>
  <dc:creator>이기영</dc:creator>
  <cp:lastModifiedBy>insu Yoon</cp:lastModifiedBy>
  <cp:revision>306</cp:revision>
  <dcterms:created xsi:type="dcterms:W3CDTF">2021-11-25T10:00:05Z</dcterms:created>
  <dcterms:modified xsi:type="dcterms:W3CDTF">2025-05-19T04:22:41Z</dcterms:modified>
</cp:coreProperties>
</file>