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78" r:id="rId2"/>
    <p:sldId id="882" r:id="rId3"/>
    <p:sldId id="881" r:id="rId4"/>
    <p:sldId id="287" r:id="rId5"/>
    <p:sldId id="288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369AF-39DB-48D2-BD30-82A75793382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FD28-1C2C-4CFD-9F89-D2A741E30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2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5" indent="0" algn="ctr">
              <a:buNone/>
              <a:defRPr sz="2000"/>
            </a:lvl2pPr>
            <a:lvl3pPr marL="914450" indent="0" algn="ctr">
              <a:buNone/>
              <a:defRPr sz="1800"/>
            </a:lvl3pPr>
            <a:lvl4pPr marL="1371675" indent="0" algn="ctr">
              <a:buNone/>
              <a:defRPr sz="1600"/>
            </a:lvl4pPr>
            <a:lvl5pPr marL="1828900" indent="0" algn="ctr">
              <a:buNone/>
              <a:defRPr sz="1600"/>
            </a:lvl5pPr>
            <a:lvl6pPr marL="2286125" indent="0" algn="ctr">
              <a:buNone/>
              <a:defRPr sz="1600"/>
            </a:lvl6pPr>
            <a:lvl7pPr marL="2743351" indent="0" algn="ctr">
              <a:buNone/>
              <a:defRPr sz="1600"/>
            </a:lvl7pPr>
            <a:lvl8pPr marL="3200575" indent="0" algn="ctr">
              <a:buNone/>
              <a:defRPr sz="1600"/>
            </a:lvl8pPr>
            <a:lvl9pPr marL="36578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801"/>
            </a:lvl2pPr>
            <a:lvl3pPr marL="914450" indent="0">
              <a:buNone/>
              <a:defRPr sz="2400"/>
            </a:lvl3pPr>
            <a:lvl4pPr marL="1371675" indent="0">
              <a:buNone/>
              <a:defRPr sz="2000"/>
            </a:lvl4pPr>
            <a:lvl5pPr marL="1828900" indent="0">
              <a:buNone/>
              <a:defRPr sz="2000"/>
            </a:lvl5pPr>
            <a:lvl6pPr marL="2286125" indent="0">
              <a:buNone/>
              <a:defRPr sz="2000"/>
            </a:lvl6pPr>
            <a:lvl7pPr marL="2743351" indent="0">
              <a:buNone/>
              <a:defRPr sz="2000"/>
            </a:lvl7pPr>
            <a:lvl8pPr marL="3200575" indent="0">
              <a:buNone/>
              <a:defRPr sz="2000"/>
            </a:lvl8pPr>
            <a:lvl9pPr marL="365780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400"/>
            </a:lvl2pPr>
            <a:lvl3pPr marL="914450" indent="0">
              <a:buNone/>
              <a:defRPr sz="1200"/>
            </a:lvl3pPr>
            <a:lvl4pPr marL="1371675" indent="0">
              <a:buNone/>
              <a:defRPr sz="1000"/>
            </a:lvl4pPr>
            <a:lvl5pPr marL="1828900" indent="0">
              <a:buNone/>
              <a:defRPr sz="1000"/>
            </a:lvl5pPr>
            <a:lvl6pPr marL="2286125" indent="0">
              <a:buNone/>
              <a:defRPr sz="1000"/>
            </a:lvl6pPr>
            <a:lvl7pPr marL="2743351" indent="0">
              <a:buNone/>
              <a:defRPr sz="1000"/>
            </a:lvl7pPr>
            <a:lvl8pPr marL="3200575" indent="0">
              <a:buNone/>
              <a:defRPr sz="1000"/>
            </a:lvl8pPr>
            <a:lvl9pPr marL="36578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02" y="1567543"/>
            <a:ext cx="10775405" cy="4572000"/>
          </a:xfrm>
          <a:prstGeom prst="rect">
            <a:avLst/>
          </a:prstGeom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5" indent="0">
              <a:buNone/>
              <a:defRPr sz="1600" b="1"/>
            </a:lvl4pPr>
            <a:lvl5pPr marL="1828900" indent="0">
              <a:buNone/>
              <a:defRPr sz="1600" b="1"/>
            </a:lvl5pPr>
            <a:lvl6pPr marL="2286125" indent="0">
              <a:buNone/>
              <a:defRPr sz="1600" b="1"/>
            </a:lvl6pPr>
            <a:lvl7pPr marL="2743351" indent="0">
              <a:buNone/>
              <a:defRPr sz="1600" b="1"/>
            </a:lvl7pPr>
            <a:lvl8pPr marL="3200575" indent="0">
              <a:buNone/>
              <a:defRPr sz="1600" b="1"/>
            </a:lvl8pPr>
            <a:lvl9pPr marL="36578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5" indent="0">
              <a:buNone/>
              <a:defRPr sz="1600" b="1"/>
            </a:lvl4pPr>
            <a:lvl5pPr marL="1828900" indent="0">
              <a:buNone/>
              <a:defRPr sz="1600" b="1"/>
            </a:lvl5pPr>
            <a:lvl6pPr marL="2286125" indent="0">
              <a:buNone/>
              <a:defRPr sz="1600" b="1"/>
            </a:lvl6pPr>
            <a:lvl7pPr marL="2743351" indent="0">
              <a:buNone/>
              <a:defRPr sz="1600" b="1"/>
            </a:lvl7pPr>
            <a:lvl8pPr marL="3200575" indent="0">
              <a:buNone/>
              <a:defRPr sz="1600" b="1"/>
            </a:lvl8pPr>
            <a:lvl9pPr marL="36578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77611" y="6586182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77611" y="6586182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400"/>
            </a:lvl2pPr>
            <a:lvl3pPr marL="914450" indent="0">
              <a:buNone/>
              <a:defRPr sz="1200"/>
            </a:lvl3pPr>
            <a:lvl4pPr marL="1371675" indent="0">
              <a:buNone/>
              <a:defRPr sz="1000"/>
            </a:lvl4pPr>
            <a:lvl5pPr marL="1828900" indent="0">
              <a:buNone/>
              <a:defRPr sz="1000"/>
            </a:lvl5pPr>
            <a:lvl6pPr marL="2286125" indent="0">
              <a:buNone/>
              <a:defRPr sz="1000"/>
            </a:lvl6pPr>
            <a:lvl7pPr marL="2743351" indent="0">
              <a:buNone/>
              <a:defRPr sz="1000"/>
            </a:lvl7pPr>
            <a:lvl8pPr marL="3200575" indent="0">
              <a:buNone/>
              <a:defRPr sz="1000"/>
            </a:lvl8pPr>
            <a:lvl9pPr marL="36578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5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7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3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8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3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38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3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8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4" indent="-228613" algn="l" defTabSz="91445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0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5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0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5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1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5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1" algn="l" defTabSz="9144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0A128E9-7E52-453F-ABEE-65FBE02E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667" y="3473858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2157D3-D5AC-4C0F-BB92-E2DD0D022EF5}"/>
              </a:ext>
            </a:extLst>
          </p:cNvPr>
          <p:cNvSpPr txBox="1">
            <a:spLocks/>
          </p:cNvSpPr>
          <p:nvPr/>
        </p:nvSpPr>
        <p:spPr>
          <a:xfrm>
            <a:off x="1964872" y="1152499"/>
            <a:ext cx="8262257" cy="12388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건강검진</a:t>
            </a:r>
            <a:r>
              <a:rPr lang="en-US" altLang="ko-KR" sz="240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, </a:t>
            </a:r>
            <a:r>
              <a:rPr lang="ko-KR" altLang="en-US" sz="240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문진 활용 암 기저 위험도 예측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모형 개발</a:t>
            </a:r>
            <a:endParaRPr lang="ko-KR" altLang="en-US" sz="240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DF8AC-AA88-C333-04B7-15A2FD76A740}"/>
              </a:ext>
            </a:extLst>
          </p:cNvPr>
          <p:cNvSpPr txBox="1"/>
          <p:nvPr/>
        </p:nvSpPr>
        <p:spPr>
          <a:xfrm>
            <a:off x="5847343" y="59565"/>
            <a:ext cx="61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25.06.02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337FB2-7742-1259-0170-B1C0BE194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0" y="355998"/>
            <a:ext cx="8347530" cy="59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435950FC-A802-64CB-D85A-44DEDF5DDC23}"/>
              </a:ext>
            </a:extLst>
          </p:cNvPr>
          <p:cNvSpPr/>
          <p:nvPr/>
        </p:nvSpPr>
        <p:spPr>
          <a:xfrm>
            <a:off x="6560643" y="1484367"/>
            <a:ext cx="3343336" cy="475910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9BF22E77-8AFE-C4C4-12A5-89421C627DAC}"/>
              </a:ext>
            </a:extLst>
          </p:cNvPr>
          <p:cNvSpPr/>
          <p:nvPr/>
        </p:nvSpPr>
        <p:spPr>
          <a:xfrm>
            <a:off x="3003661" y="1434255"/>
            <a:ext cx="3343336" cy="475910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AC18B6-5A18-0E96-9DEE-60A98F99602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9C429-F191-D71B-4667-AA13984CA5BD}"/>
              </a:ext>
            </a:extLst>
          </p:cNvPr>
          <p:cNvSpPr txBox="1"/>
          <p:nvPr/>
        </p:nvSpPr>
        <p:spPr>
          <a:xfrm>
            <a:off x="756496" y="192726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문진 데이터를 통한 암종별 확률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D2531680-1B78-D625-CB98-E322987205B0}"/>
              </a:ext>
            </a:extLst>
          </p:cNvPr>
          <p:cNvSpPr/>
          <p:nvPr/>
        </p:nvSpPr>
        <p:spPr>
          <a:xfrm>
            <a:off x="150177" y="2158210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기본정보</a:t>
            </a:r>
            <a:endParaRPr lang="en-US" altLang="ko-KR"/>
          </a:p>
          <a:p>
            <a:pPr algn="ctr"/>
            <a:r>
              <a:rPr lang="en-US" altLang="ko-KR" sz="800"/>
              <a:t> </a:t>
            </a:r>
            <a:r>
              <a:rPr lang="ko-KR" altLang="en-US" sz="800"/>
              <a:t>성별</a:t>
            </a:r>
            <a:r>
              <a:rPr lang="en-US" altLang="ko-KR" sz="800"/>
              <a:t>, </a:t>
            </a:r>
            <a:r>
              <a:rPr lang="ko-KR" altLang="en-US" sz="800"/>
              <a:t>연령</a:t>
            </a:r>
            <a:r>
              <a:rPr lang="en-US" altLang="ko-KR" sz="800"/>
              <a:t>, </a:t>
            </a:r>
            <a:r>
              <a:rPr lang="ko-KR" altLang="en-US" sz="800"/>
              <a:t>혈액형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3139C86E-E1C8-357B-6169-4F3A90A1B5E9}"/>
              </a:ext>
            </a:extLst>
          </p:cNvPr>
          <p:cNvSpPr/>
          <p:nvPr/>
        </p:nvSpPr>
        <p:spPr>
          <a:xfrm>
            <a:off x="150177" y="3309975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생활습관</a:t>
            </a:r>
            <a:endParaRPr lang="en-US" altLang="ko-KR"/>
          </a:p>
          <a:p>
            <a:pPr algn="ctr"/>
            <a:r>
              <a:rPr lang="ko-KR" altLang="en-US" sz="600"/>
              <a:t>음주</a:t>
            </a:r>
            <a:r>
              <a:rPr lang="en-US" altLang="ko-KR" sz="600"/>
              <a:t>/</a:t>
            </a:r>
            <a:r>
              <a:rPr lang="ko-KR" altLang="en-US" sz="600"/>
              <a:t>흡연 상세 기록</a:t>
            </a:r>
            <a:r>
              <a:rPr lang="en-US" altLang="ko-KR" sz="600"/>
              <a:t>, </a:t>
            </a:r>
            <a:r>
              <a:rPr lang="ko-KR" altLang="en-US" sz="600"/>
              <a:t>운동 여부</a:t>
            </a:r>
            <a:r>
              <a:rPr lang="en-US" altLang="ko-KR" sz="600"/>
              <a:t>, BMI</a:t>
            </a:r>
            <a:endParaRPr lang="ko-KR" altLang="en-US" sz="600"/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9D8D72B2-5B06-F6FB-59EF-78F6D002AB74}"/>
              </a:ext>
            </a:extLst>
          </p:cNvPr>
          <p:cNvSpPr/>
          <p:nvPr/>
        </p:nvSpPr>
        <p:spPr>
          <a:xfrm>
            <a:off x="177540" y="4247738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질병 과거력</a:t>
            </a: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D774618-DE7F-502E-BE50-44F4D55C8157}"/>
              </a:ext>
            </a:extLst>
          </p:cNvPr>
          <p:cNvSpPr/>
          <p:nvPr/>
        </p:nvSpPr>
        <p:spPr>
          <a:xfrm>
            <a:off x="1612092" y="2422308"/>
            <a:ext cx="1202873" cy="2301945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r>
              <a:rPr lang="ko-KR" altLang="en-US" sz="1400"/>
              <a:t> </a:t>
            </a:r>
            <a:r>
              <a:rPr lang="en-US" altLang="ko-KR" sz="1400"/>
              <a:t>Preprocessing</a:t>
            </a:r>
          </a:p>
          <a:p>
            <a:pPr algn="ctr"/>
            <a:r>
              <a:rPr lang="en-US" altLang="ko-KR" sz="1400"/>
              <a:t>(One-hot Encoding)</a:t>
            </a:r>
            <a:endParaRPr lang="ko-KR" altLang="en-US" sz="140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A40403E-BF66-1E7D-5EC8-F5B7228CB973}"/>
              </a:ext>
            </a:extLst>
          </p:cNvPr>
          <p:cNvSpPr/>
          <p:nvPr/>
        </p:nvSpPr>
        <p:spPr>
          <a:xfrm>
            <a:off x="3689351" y="1169020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Feature Selection</a:t>
            </a:r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1329DEB-E35D-6748-0955-8EB0E0A41D4A}"/>
              </a:ext>
            </a:extLst>
          </p:cNvPr>
          <p:cNvSpPr/>
          <p:nvPr/>
        </p:nvSpPr>
        <p:spPr>
          <a:xfrm>
            <a:off x="7283040" y="1146436"/>
            <a:ext cx="1898542" cy="487998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Risk Stratification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0B39B-5C59-ACBC-3ED9-115B7CA3725F}"/>
              </a:ext>
            </a:extLst>
          </p:cNvPr>
          <p:cNvSpPr txBox="1"/>
          <p:nvPr/>
        </p:nvSpPr>
        <p:spPr>
          <a:xfrm>
            <a:off x="3074008" y="1990506"/>
            <a:ext cx="3202714" cy="620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14162-B6A4-E939-B5CD-4DCDFA39C320}"/>
              </a:ext>
            </a:extLst>
          </p:cNvPr>
          <p:cNvSpPr txBox="1"/>
          <p:nvPr/>
        </p:nvSpPr>
        <p:spPr>
          <a:xfrm>
            <a:off x="3124734" y="1727989"/>
            <a:ext cx="31011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Single variable Signfiicant Test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62A78EA-3940-3D76-A61B-9875EA6807F8}"/>
              </a:ext>
            </a:extLst>
          </p:cNvPr>
          <p:cNvSpPr/>
          <p:nvPr/>
        </p:nvSpPr>
        <p:spPr>
          <a:xfrm>
            <a:off x="3325141" y="2196541"/>
            <a:ext cx="2626962" cy="339285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Chi-square Test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7C1EB1-CC6E-8A17-6FED-7BA6B5719991}"/>
              </a:ext>
            </a:extLst>
          </p:cNvPr>
          <p:cNvSpPr txBox="1"/>
          <p:nvPr/>
        </p:nvSpPr>
        <p:spPr>
          <a:xfrm>
            <a:off x="3074008" y="3085374"/>
            <a:ext cx="3202714" cy="27725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FB03E6-1F5D-3FF2-E9A4-01181D44F4C1}"/>
              </a:ext>
            </a:extLst>
          </p:cNvPr>
          <p:cNvSpPr txBox="1"/>
          <p:nvPr/>
        </p:nvSpPr>
        <p:spPr>
          <a:xfrm>
            <a:off x="3124734" y="2843195"/>
            <a:ext cx="31011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Mutual Importance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658CC3F-2685-179A-ED07-ACD87F3405B4}"/>
              </a:ext>
            </a:extLst>
          </p:cNvPr>
          <p:cNvSpPr/>
          <p:nvPr/>
        </p:nvSpPr>
        <p:spPr>
          <a:xfrm>
            <a:off x="3357929" y="3338604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Logistic Regression with L1 Regularization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F4860DD-BA22-D0EF-15F0-DB330936D530}"/>
              </a:ext>
            </a:extLst>
          </p:cNvPr>
          <p:cNvSpPr/>
          <p:nvPr/>
        </p:nvSpPr>
        <p:spPr>
          <a:xfrm>
            <a:off x="3357929" y="4063471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Knock-off Selection</a:t>
            </a:r>
          </a:p>
          <a:p>
            <a:pPr algn="ctr"/>
            <a:r>
              <a:rPr lang="en-US" altLang="ko-KR"/>
              <a:t>(False Detection Rate)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CF1016EF-7299-56DA-C2D9-27F50D4C432C}"/>
              </a:ext>
            </a:extLst>
          </p:cNvPr>
          <p:cNvSpPr/>
          <p:nvPr/>
        </p:nvSpPr>
        <p:spPr>
          <a:xfrm>
            <a:off x="3325141" y="4848894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Tree-Based Importance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E061582C-C79C-DCB6-C9A3-11306C83BE15}"/>
              </a:ext>
            </a:extLst>
          </p:cNvPr>
          <p:cNvSpPr/>
          <p:nvPr/>
        </p:nvSpPr>
        <p:spPr>
          <a:xfrm>
            <a:off x="6868763" y="2589304"/>
            <a:ext cx="2626962" cy="720671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Naïve Bayes Classifier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BFA09200-9BC2-5619-697E-940A2B64CE6F}"/>
              </a:ext>
            </a:extLst>
          </p:cNvPr>
          <p:cNvSpPr/>
          <p:nvPr/>
        </p:nvSpPr>
        <p:spPr>
          <a:xfrm>
            <a:off x="6918830" y="3429000"/>
            <a:ext cx="2626962" cy="720671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Softmax Regression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50C7DDE-D0AF-F183-A2B7-529B74D1C5C0}"/>
              </a:ext>
            </a:extLst>
          </p:cNvPr>
          <p:cNvSpPr/>
          <p:nvPr/>
        </p:nvSpPr>
        <p:spPr>
          <a:xfrm>
            <a:off x="7330277" y="1837098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Simple Model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5E7F493F-401A-CB26-2DEF-CF3131C10A71}"/>
              </a:ext>
            </a:extLst>
          </p:cNvPr>
          <p:cNvSpPr/>
          <p:nvPr/>
        </p:nvSpPr>
        <p:spPr>
          <a:xfrm>
            <a:off x="7387517" y="4778941"/>
            <a:ext cx="1589454" cy="41746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MLP</a:t>
            </a:r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94ED45E8-D86D-DA5D-9374-91A37F44E788}"/>
              </a:ext>
            </a:extLst>
          </p:cNvPr>
          <p:cNvSpPr/>
          <p:nvPr/>
        </p:nvSpPr>
        <p:spPr>
          <a:xfrm>
            <a:off x="7033173" y="5365368"/>
            <a:ext cx="2298142" cy="41746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Sigmoid </a:t>
            </a:r>
            <a:r>
              <a:rPr lang="ko-KR" altLang="en-US"/>
              <a:t>출력 함수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404B1A0C-85D8-7372-B481-C6AE4484683A}"/>
              </a:ext>
            </a:extLst>
          </p:cNvPr>
          <p:cNvSpPr/>
          <p:nvPr/>
        </p:nvSpPr>
        <p:spPr>
          <a:xfrm>
            <a:off x="7232973" y="4229045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Complex Model</a:t>
            </a:r>
            <a:endParaRPr lang="ko-KR" altLang="en-US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4C546CBB-1996-306B-ADF5-A2AB0AD2D7BC}"/>
              </a:ext>
            </a:extLst>
          </p:cNvPr>
          <p:cNvSpPr/>
          <p:nvPr/>
        </p:nvSpPr>
        <p:spPr>
          <a:xfrm>
            <a:off x="10228313" y="1122014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Output(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1" name="순서도: 다중 문서 50">
            <a:extLst>
              <a:ext uri="{FF2B5EF4-FFF2-40B4-BE49-F238E27FC236}">
                <a16:creationId xmlns:a16="http://schemas.microsoft.com/office/drawing/2014/main" id="{3F80EBAB-0774-B3C4-FFD8-E8CF3F7BAE98}"/>
              </a:ext>
            </a:extLst>
          </p:cNvPr>
          <p:cNvSpPr/>
          <p:nvPr/>
        </p:nvSpPr>
        <p:spPr>
          <a:xfrm>
            <a:off x="10228313" y="1859502"/>
            <a:ext cx="1804566" cy="261212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P(</a:t>
            </a:r>
            <a:r>
              <a:rPr lang="ko-KR" altLang="en-US" sz="1400"/>
              <a:t>위암</a:t>
            </a:r>
            <a:r>
              <a:rPr lang="en-US" altLang="ko-KR" sz="1400"/>
              <a:t>)=0.3,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대장암</a:t>
            </a:r>
            <a:r>
              <a:rPr lang="en-US" altLang="ko-KR" sz="1400"/>
              <a:t>)=0.05,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난소암</a:t>
            </a:r>
            <a:r>
              <a:rPr lang="en-US" altLang="ko-KR" sz="1400"/>
              <a:t>)=0.1,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폐암</a:t>
            </a:r>
            <a:r>
              <a:rPr lang="en-US" altLang="ko-KR" sz="1400"/>
              <a:t>)=0.4,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정상</a:t>
            </a:r>
            <a:r>
              <a:rPr lang="en-US" altLang="ko-KR" sz="1400"/>
              <a:t>) = 0.1</a:t>
            </a:r>
            <a:endParaRPr lang="ko-KR" altLang="en-US" sz="140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E5D322AF-BB39-41A6-EFCC-45F014E69FBA}"/>
              </a:ext>
            </a:extLst>
          </p:cNvPr>
          <p:cNvSpPr/>
          <p:nvPr/>
        </p:nvSpPr>
        <p:spPr>
          <a:xfrm>
            <a:off x="10172964" y="4693974"/>
            <a:ext cx="1804566" cy="46541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판별력 </a:t>
            </a:r>
            <a:r>
              <a:rPr lang="en-US" altLang="ko-KR" sz="1400"/>
              <a:t>(Discrimination)</a:t>
            </a:r>
            <a:endParaRPr lang="ko-KR" altLang="en-US" sz="140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8DB63B51-57AB-5908-6F87-BE87C3F53C7E}"/>
              </a:ext>
            </a:extLst>
          </p:cNvPr>
          <p:cNvSpPr/>
          <p:nvPr/>
        </p:nvSpPr>
        <p:spPr>
          <a:xfrm>
            <a:off x="10446346" y="5288412"/>
            <a:ext cx="1252965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AUC</a:t>
            </a:r>
            <a:endParaRPr lang="ko-KR" altLang="en-US" sz="140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2CE7230E-7928-4D06-35E8-16CE395EBEAC}"/>
              </a:ext>
            </a:extLst>
          </p:cNvPr>
          <p:cNvSpPr/>
          <p:nvPr/>
        </p:nvSpPr>
        <p:spPr>
          <a:xfrm>
            <a:off x="10172964" y="5836158"/>
            <a:ext cx="1804566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보정 </a:t>
            </a:r>
            <a:r>
              <a:rPr lang="en-US" altLang="ko-KR" sz="1400"/>
              <a:t>(Calibration)</a:t>
            </a:r>
            <a:endParaRPr lang="ko-KR" altLang="en-US" sz="1400" b="1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937BA73A-1C5D-9DB1-3A5E-EB363086DE69}"/>
              </a:ext>
            </a:extLst>
          </p:cNvPr>
          <p:cNvSpPr/>
          <p:nvPr/>
        </p:nvSpPr>
        <p:spPr>
          <a:xfrm>
            <a:off x="10338539" y="6380872"/>
            <a:ext cx="1584114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Calibration Curve</a:t>
            </a:r>
            <a:endParaRPr lang="ko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F81FD0-1641-076E-CF7A-E08895DC865E}"/>
              </a:ext>
            </a:extLst>
          </p:cNvPr>
          <p:cNvSpPr txBox="1"/>
          <p:nvPr/>
        </p:nvSpPr>
        <p:spPr>
          <a:xfrm>
            <a:off x="203154" y="1104599"/>
            <a:ext cx="1975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</a:t>
            </a:r>
            <a:r>
              <a:rPr lang="ko-KR" altLang="en-US" sz="2000"/>
              <a:t>차 </a:t>
            </a:r>
            <a:r>
              <a:rPr lang="en-US" altLang="ko-KR" sz="2000"/>
              <a:t>2536</a:t>
            </a:r>
            <a:r>
              <a:rPr lang="ko-KR" altLang="en-US" sz="2000"/>
              <a:t>명 진행</a:t>
            </a:r>
            <a:endParaRPr lang="en-US" altLang="ko-KR" sz="2000"/>
          </a:p>
          <a:p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5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99725C-2C3E-BF3B-9368-91446F02B929}"/>
              </a:ext>
            </a:extLst>
          </p:cNvPr>
          <p:cNvSpPr/>
          <p:nvPr/>
        </p:nvSpPr>
        <p:spPr>
          <a:xfrm>
            <a:off x="8145861" y="2490058"/>
            <a:ext cx="1032387" cy="4129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3BF1D-800F-429B-A2FA-320B98E8449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344D7-8DB2-23F1-6C0D-3E07355A82F2}"/>
              </a:ext>
            </a:extLst>
          </p:cNvPr>
          <p:cNvSpPr txBox="1"/>
          <p:nvPr/>
        </p:nvSpPr>
        <p:spPr>
          <a:xfrm>
            <a:off x="756496" y="192726"/>
            <a:ext cx="376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Feature Selection And Engineering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0E71C0CD-9665-A45C-1ABA-B485E2AFACF0}"/>
              </a:ext>
            </a:extLst>
          </p:cNvPr>
          <p:cNvSpPr/>
          <p:nvPr/>
        </p:nvSpPr>
        <p:spPr>
          <a:xfrm>
            <a:off x="3003661" y="1434255"/>
            <a:ext cx="3343336" cy="475910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46DE4C5-DE5D-DD75-C126-7646BDE66B20}"/>
              </a:ext>
            </a:extLst>
          </p:cNvPr>
          <p:cNvSpPr/>
          <p:nvPr/>
        </p:nvSpPr>
        <p:spPr>
          <a:xfrm>
            <a:off x="193199" y="1380006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기본정보</a:t>
            </a:r>
            <a:endParaRPr lang="en-US" altLang="ko-KR"/>
          </a:p>
          <a:p>
            <a:pPr algn="ctr"/>
            <a:r>
              <a:rPr lang="en-US" altLang="ko-KR" sz="800"/>
              <a:t> </a:t>
            </a:r>
            <a:r>
              <a:rPr lang="ko-KR" altLang="en-US" sz="800"/>
              <a:t>성별</a:t>
            </a:r>
            <a:r>
              <a:rPr lang="en-US" altLang="ko-KR" sz="800"/>
              <a:t>, </a:t>
            </a:r>
            <a:r>
              <a:rPr lang="ko-KR" altLang="en-US" sz="800"/>
              <a:t>연령</a:t>
            </a:r>
            <a:r>
              <a:rPr lang="en-US" altLang="ko-KR" sz="800"/>
              <a:t>, </a:t>
            </a:r>
            <a:r>
              <a:rPr lang="ko-KR" altLang="en-US" sz="800"/>
              <a:t>혈액형</a:t>
            </a: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96821845-732D-A358-7A06-7AFA3B750061}"/>
              </a:ext>
            </a:extLst>
          </p:cNvPr>
          <p:cNvSpPr/>
          <p:nvPr/>
        </p:nvSpPr>
        <p:spPr>
          <a:xfrm>
            <a:off x="193199" y="2531771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생활습관</a:t>
            </a:r>
            <a:endParaRPr lang="en-US" altLang="ko-KR"/>
          </a:p>
          <a:p>
            <a:pPr algn="ctr"/>
            <a:r>
              <a:rPr lang="ko-KR" altLang="en-US" sz="600"/>
              <a:t>음주</a:t>
            </a:r>
            <a:r>
              <a:rPr lang="en-US" altLang="ko-KR" sz="600"/>
              <a:t>/</a:t>
            </a:r>
            <a:r>
              <a:rPr lang="ko-KR" altLang="en-US" sz="600"/>
              <a:t>흡연 상세 기록</a:t>
            </a:r>
            <a:r>
              <a:rPr lang="en-US" altLang="ko-KR" sz="600"/>
              <a:t>, </a:t>
            </a:r>
            <a:r>
              <a:rPr lang="ko-KR" altLang="en-US" sz="600"/>
              <a:t>운동 여부</a:t>
            </a:r>
            <a:r>
              <a:rPr lang="en-US" altLang="ko-KR" sz="600"/>
              <a:t>, BMI</a:t>
            </a:r>
            <a:endParaRPr lang="ko-KR" altLang="en-US" sz="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B6E93867-4615-BDED-A686-8D377FCCCE4F}"/>
              </a:ext>
            </a:extLst>
          </p:cNvPr>
          <p:cNvSpPr/>
          <p:nvPr/>
        </p:nvSpPr>
        <p:spPr>
          <a:xfrm>
            <a:off x="220562" y="3469534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질병 과거력</a:t>
            </a: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F5DA68C-C91C-FA8F-B2E0-DF82EF2A1E9C}"/>
              </a:ext>
            </a:extLst>
          </p:cNvPr>
          <p:cNvSpPr/>
          <p:nvPr/>
        </p:nvSpPr>
        <p:spPr>
          <a:xfrm>
            <a:off x="1636970" y="1761526"/>
            <a:ext cx="1202873" cy="2301945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r>
              <a:rPr lang="ko-KR" altLang="en-US" sz="1400"/>
              <a:t> </a:t>
            </a:r>
            <a:r>
              <a:rPr lang="en-US" altLang="ko-KR" sz="1400"/>
              <a:t>Preprocessing</a:t>
            </a:r>
          </a:p>
          <a:p>
            <a:pPr algn="ctr"/>
            <a:r>
              <a:rPr lang="en-US" altLang="ko-KR" sz="1400"/>
              <a:t>(One-hot Encoding)</a:t>
            </a:r>
            <a:endParaRPr lang="ko-KR" altLang="en-US" sz="140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A12C2447-5CFA-1EFF-CFB3-AFEC6DB71469}"/>
              </a:ext>
            </a:extLst>
          </p:cNvPr>
          <p:cNvSpPr/>
          <p:nvPr/>
        </p:nvSpPr>
        <p:spPr>
          <a:xfrm>
            <a:off x="3689351" y="1169020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Feature Selection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8D88C-D803-CD8F-2270-441580699D03}"/>
              </a:ext>
            </a:extLst>
          </p:cNvPr>
          <p:cNvSpPr txBox="1"/>
          <p:nvPr/>
        </p:nvSpPr>
        <p:spPr>
          <a:xfrm>
            <a:off x="3074008" y="1990506"/>
            <a:ext cx="3202714" cy="620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EAC9A1-4098-167A-6DA4-BE7D4131F817}"/>
              </a:ext>
            </a:extLst>
          </p:cNvPr>
          <p:cNvSpPr txBox="1"/>
          <p:nvPr/>
        </p:nvSpPr>
        <p:spPr>
          <a:xfrm>
            <a:off x="3124734" y="1727989"/>
            <a:ext cx="31011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Single variable Signfiicant Test</a:t>
            </a:r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A43A0DDF-538C-CEB3-C934-AB9E03235D53}"/>
              </a:ext>
            </a:extLst>
          </p:cNvPr>
          <p:cNvSpPr/>
          <p:nvPr/>
        </p:nvSpPr>
        <p:spPr>
          <a:xfrm>
            <a:off x="3325141" y="2196541"/>
            <a:ext cx="2626962" cy="339285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Chi-square Test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A5C0-009A-9BAC-D7AD-C6D280759D2F}"/>
              </a:ext>
            </a:extLst>
          </p:cNvPr>
          <p:cNvSpPr txBox="1"/>
          <p:nvPr/>
        </p:nvSpPr>
        <p:spPr>
          <a:xfrm>
            <a:off x="3074008" y="3085374"/>
            <a:ext cx="3202714" cy="27725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5EA57-99E2-D1B9-B717-ADC6D61D8A16}"/>
              </a:ext>
            </a:extLst>
          </p:cNvPr>
          <p:cNvSpPr txBox="1"/>
          <p:nvPr/>
        </p:nvSpPr>
        <p:spPr>
          <a:xfrm>
            <a:off x="3124734" y="2843195"/>
            <a:ext cx="31011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Mutual Importance</a:t>
            </a:r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42F91338-46EB-A58C-3053-F05148E54F5D}"/>
              </a:ext>
            </a:extLst>
          </p:cNvPr>
          <p:cNvSpPr/>
          <p:nvPr/>
        </p:nvSpPr>
        <p:spPr>
          <a:xfrm>
            <a:off x="3357929" y="3338604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Logistic Regression with L1 Regularization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5318F88-F058-7823-8F28-6B0872034A4A}"/>
              </a:ext>
            </a:extLst>
          </p:cNvPr>
          <p:cNvSpPr/>
          <p:nvPr/>
        </p:nvSpPr>
        <p:spPr>
          <a:xfrm>
            <a:off x="3357929" y="4063471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Knock-off Selection</a:t>
            </a:r>
          </a:p>
          <a:p>
            <a:pPr algn="ctr"/>
            <a:r>
              <a:rPr lang="en-US" altLang="ko-KR"/>
              <a:t>(False Detection Rate)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EB672A8-4F4C-02A9-8E92-50EE3B95958D}"/>
              </a:ext>
            </a:extLst>
          </p:cNvPr>
          <p:cNvSpPr/>
          <p:nvPr/>
        </p:nvSpPr>
        <p:spPr>
          <a:xfrm>
            <a:off x="3325141" y="4848894"/>
            <a:ext cx="2626962" cy="585643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Tree-Based Importance</a:t>
            </a:r>
            <a:endParaRPr lang="ko-KR" altLang="en-US"/>
          </a:p>
        </p:txBody>
      </p: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8BB6E6A9-DE2E-B25A-910D-B780509BECDC}"/>
              </a:ext>
            </a:extLst>
          </p:cNvPr>
          <p:cNvSpPr/>
          <p:nvPr/>
        </p:nvSpPr>
        <p:spPr>
          <a:xfrm>
            <a:off x="214470" y="4569852"/>
            <a:ext cx="1202872" cy="694510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CBC Data</a:t>
            </a:r>
            <a:endParaRPr lang="ko-KR" altLang="en-US" sz="140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29E48F5-2D76-FA7F-A75C-744B3F250E37}"/>
              </a:ext>
            </a:extLst>
          </p:cNvPr>
          <p:cNvSpPr/>
          <p:nvPr/>
        </p:nvSpPr>
        <p:spPr>
          <a:xfrm>
            <a:off x="1545465" y="4150281"/>
            <a:ext cx="1266473" cy="2301945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r>
              <a:rPr lang="ko-KR" altLang="en-US" sz="1400"/>
              <a:t> </a:t>
            </a:r>
            <a:r>
              <a:rPr lang="en-US" altLang="ko-KR" sz="1400"/>
              <a:t>Preprocessing</a:t>
            </a:r>
          </a:p>
          <a:p>
            <a:pPr algn="ctr"/>
            <a:r>
              <a:rPr lang="en-US" altLang="ko-KR" sz="1400"/>
              <a:t>(Normalization)</a:t>
            </a:r>
            <a:endParaRPr lang="ko-KR" altLang="en-US" sz="140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17FD01BE-033E-0C5E-8216-88858EB49F19}"/>
              </a:ext>
            </a:extLst>
          </p:cNvPr>
          <p:cNvSpPr/>
          <p:nvPr/>
        </p:nvSpPr>
        <p:spPr>
          <a:xfrm>
            <a:off x="10228313" y="1122014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Output(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C835F4C8-B188-A88F-0EE4-8E7E3ED5BC34}"/>
              </a:ext>
            </a:extLst>
          </p:cNvPr>
          <p:cNvSpPr/>
          <p:nvPr/>
        </p:nvSpPr>
        <p:spPr>
          <a:xfrm>
            <a:off x="10228313" y="1859502"/>
            <a:ext cx="1804566" cy="261212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P(</a:t>
            </a:r>
            <a:r>
              <a:rPr lang="ko-KR" altLang="en-US" sz="1400"/>
              <a:t>위암</a:t>
            </a:r>
            <a:r>
              <a:rPr lang="en-US" altLang="ko-KR" sz="1400"/>
              <a:t>)=0.3,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대장암</a:t>
            </a:r>
            <a:r>
              <a:rPr lang="en-US" altLang="ko-KR" sz="1400"/>
              <a:t>)=0.05,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난소암</a:t>
            </a:r>
            <a:r>
              <a:rPr lang="en-US" altLang="ko-KR" sz="1400"/>
              <a:t>)=0.1,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폐암</a:t>
            </a:r>
            <a:r>
              <a:rPr lang="en-US" altLang="ko-KR" sz="1400"/>
              <a:t>)=0.4, </a:t>
            </a:r>
          </a:p>
          <a:p>
            <a:pPr algn="ctr"/>
            <a:r>
              <a:rPr lang="en-US" altLang="ko-KR" sz="1400"/>
              <a:t>P(</a:t>
            </a:r>
            <a:r>
              <a:rPr lang="ko-KR" altLang="en-US" sz="1400"/>
              <a:t>정상</a:t>
            </a:r>
            <a:r>
              <a:rPr lang="en-US" altLang="ko-KR" sz="1400"/>
              <a:t>) = 0.1</a:t>
            </a:r>
            <a:endParaRPr lang="ko-KR" altLang="en-US" sz="140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1E376D67-C48E-E54B-C385-AEA3CD7481C8}"/>
              </a:ext>
            </a:extLst>
          </p:cNvPr>
          <p:cNvSpPr/>
          <p:nvPr/>
        </p:nvSpPr>
        <p:spPr>
          <a:xfrm>
            <a:off x="6598130" y="1434255"/>
            <a:ext cx="3343336" cy="475910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47C9679-B895-EB70-F662-CE8D255301DE}"/>
              </a:ext>
            </a:extLst>
          </p:cNvPr>
          <p:cNvSpPr/>
          <p:nvPr/>
        </p:nvSpPr>
        <p:spPr>
          <a:xfrm>
            <a:off x="7320527" y="1096324"/>
            <a:ext cx="1898542" cy="487998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Risk Stratification</a:t>
            </a:r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809DB749-0865-F1B4-F1D0-B388B968A4BD}"/>
              </a:ext>
            </a:extLst>
          </p:cNvPr>
          <p:cNvSpPr/>
          <p:nvPr/>
        </p:nvSpPr>
        <p:spPr>
          <a:xfrm>
            <a:off x="6906250" y="2539192"/>
            <a:ext cx="2626962" cy="720671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Naïve Bayes Classifier</a:t>
            </a:r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416E9D4E-8D66-A15D-CF01-9FD64D4D64BC}"/>
              </a:ext>
            </a:extLst>
          </p:cNvPr>
          <p:cNvSpPr/>
          <p:nvPr/>
        </p:nvSpPr>
        <p:spPr>
          <a:xfrm>
            <a:off x="6956317" y="3378888"/>
            <a:ext cx="2626962" cy="720671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Softmax Regression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7833E8D3-F9B8-3FDD-689B-E1F82CB8EEEF}"/>
              </a:ext>
            </a:extLst>
          </p:cNvPr>
          <p:cNvSpPr/>
          <p:nvPr/>
        </p:nvSpPr>
        <p:spPr>
          <a:xfrm>
            <a:off x="7367764" y="1786986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Simple Model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2B16625A-2F73-BF8A-0224-809652E25516}"/>
              </a:ext>
            </a:extLst>
          </p:cNvPr>
          <p:cNvSpPr/>
          <p:nvPr/>
        </p:nvSpPr>
        <p:spPr>
          <a:xfrm>
            <a:off x="7425004" y="4728829"/>
            <a:ext cx="1589454" cy="41746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MLP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428F297-C348-065E-1A05-392975C3850C}"/>
              </a:ext>
            </a:extLst>
          </p:cNvPr>
          <p:cNvSpPr/>
          <p:nvPr/>
        </p:nvSpPr>
        <p:spPr>
          <a:xfrm>
            <a:off x="7070660" y="5315256"/>
            <a:ext cx="2298142" cy="41746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Sigmoid </a:t>
            </a:r>
            <a:r>
              <a:rPr lang="ko-KR" altLang="en-US"/>
              <a:t>출력 함수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E36D0F7-394B-CD3F-B01E-8908AD0A88C2}"/>
              </a:ext>
            </a:extLst>
          </p:cNvPr>
          <p:cNvSpPr/>
          <p:nvPr/>
        </p:nvSpPr>
        <p:spPr>
          <a:xfrm>
            <a:off x="7320527" y="4164044"/>
            <a:ext cx="1898542" cy="465414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Complex Model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4C98C683-06F0-A8E2-20E2-9A998BCB70EA}"/>
              </a:ext>
            </a:extLst>
          </p:cNvPr>
          <p:cNvSpPr/>
          <p:nvPr/>
        </p:nvSpPr>
        <p:spPr>
          <a:xfrm>
            <a:off x="10172964" y="4743698"/>
            <a:ext cx="1804566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판별력 </a:t>
            </a:r>
            <a:r>
              <a:rPr lang="en-US" altLang="ko-KR" sz="1400"/>
              <a:t>(Discrimination)</a:t>
            </a:r>
            <a:endParaRPr lang="ko-KR" altLang="en-US" sz="140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2D0F4144-A92A-D89B-A066-E87CF68EBC4D}"/>
              </a:ext>
            </a:extLst>
          </p:cNvPr>
          <p:cNvSpPr/>
          <p:nvPr/>
        </p:nvSpPr>
        <p:spPr>
          <a:xfrm>
            <a:off x="10446346" y="5288412"/>
            <a:ext cx="1252965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AUC</a:t>
            </a:r>
            <a:endParaRPr lang="ko-KR" altLang="en-US" sz="140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47839099-E993-93F8-980C-E4DA8A8D02B2}"/>
              </a:ext>
            </a:extLst>
          </p:cNvPr>
          <p:cNvSpPr/>
          <p:nvPr/>
        </p:nvSpPr>
        <p:spPr>
          <a:xfrm>
            <a:off x="10172964" y="5836158"/>
            <a:ext cx="1804566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보정 </a:t>
            </a:r>
            <a:r>
              <a:rPr lang="en-US" altLang="ko-KR" sz="1400"/>
              <a:t>(Calibration)</a:t>
            </a:r>
            <a:endParaRPr lang="ko-KR" altLang="en-US" sz="1400" b="1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1279655-3B79-477C-45E2-2701F3A65AE2}"/>
              </a:ext>
            </a:extLst>
          </p:cNvPr>
          <p:cNvSpPr/>
          <p:nvPr/>
        </p:nvSpPr>
        <p:spPr>
          <a:xfrm>
            <a:off x="10338539" y="6380872"/>
            <a:ext cx="1584114" cy="415689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Calibration Curve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482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8D61E2-B274-57B3-9EFB-6CE0D9B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0"/>
            <a:ext cx="7317433" cy="3534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0DB514-06FA-7767-B4D5-50C65044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7" t="3149"/>
          <a:stretch>
            <a:fillRect/>
          </a:stretch>
        </p:blipFill>
        <p:spPr>
          <a:xfrm>
            <a:off x="795528" y="3813048"/>
            <a:ext cx="6144768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7602F7-B988-4DD1-94C7-B2C1A984DCC1}"/>
              </a:ext>
            </a:extLst>
          </p:cNvPr>
          <p:cNvGrpSpPr/>
          <p:nvPr/>
        </p:nvGrpSpPr>
        <p:grpSpPr>
          <a:xfrm>
            <a:off x="204733" y="100158"/>
            <a:ext cx="8823899" cy="3328842"/>
            <a:chOff x="504395" y="62589"/>
            <a:chExt cx="10834165" cy="44851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CB2EE98-5F40-5C00-8012-0217686C86B1}"/>
                </a:ext>
              </a:extLst>
            </p:cNvPr>
            <p:cNvSpPr/>
            <p:nvPr/>
          </p:nvSpPr>
          <p:spPr>
            <a:xfrm>
              <a:off x="9042726" y="899979"/>
              <a:ext cx="2281084" cy="65876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암종 </a:t>
              </a:r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환자 </a:t>
              </a:r>
              <a:r>
                <a:rPr lang="en-US" altLang="ko-KR">
                  <a:solidFill>
                    <a:schemeClr val="tx1"/>
                  </a:solidFill>
                </a:rPr>
                <a:t>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872239-5FE5-9B01-4504-81B8DDDC20EC}"/>
                </a:ext>
              </a:extLst>
            </p:cNvPr>
            <p:cNvSpPr/>
            <p:nvPr/>
          </p:nvSpPr>
          <p:spPr>
            <a:xfrm>
              <a:off x="9072224" y="2281719"/>
              <a:ext cx="2266336" cy="6587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암종 </a:t>
              </a:r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환자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CF2D7E-74A3-67D8-5297-57FCBD727CA9}"/>
                </a:ext>
              </a:extLst>
            </p:cNvPr>
            <p:cNvSpPr/>
            <p:nvPr/>
          </p:nvSpPr>
          <p:spPr>
            <a:xfrm>
              <a:off x="9042726" y="3451378"/>
              <a:ext cx="2251586" cy="8708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건강한 환자 혹은 암종 환자 </a:t>
              </a:r>
              <a:r>
                <a:rPr lang="en-US" altLang="ko-KR">
                  <a:solidFill>
                    <a:schemeClr val="tx1"/>
                  </a:solidFill>
                </a:rPr>
                <a:t>C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C9EF79-8F8E-2EA7-1168-B59A4ECA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202" y="480006"/>
              <a:ext cx="6373114" cy="40677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90900A-50BE-4CB5-AF2B-670C7BF40368}"/>
                </a:ext>
              </a:extLst>
            </p:cNvPr>
            <p:cNvSpPr txBox="1"/>
            <p:nvPr/>
          </p:nvSpPr>
          <p:spPr>
            <a:xfrm>
              <a:off x="504395" y="865891"/>
              <a:ext cx="1033697" cy="41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Input</a:t>
              </a:r>
              <a:endParaRPr lang="ko-KR" altLang="en-US" sz="1400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82F12-B21D-5A93-1AFF-AB0ED5D23A33}"/>
                </a:ext>
              </a:extLst>
            </p:cNvPr>
            <p:cNvSpPr txBox="1"/>
            <p:nvPr/>
          </p:nvSpPr>
          <p:spPr>
            <a:xfrm>
              <a:off x="1844201" y="62589"/>
              <a:ext cx="4183116" cy="497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/>
                <a:t>Deep Metric Learning 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296A12-4097-F2CE-CEC7-EB38BA50C344}"/>
              </a:ext>
            </a:extLst>
          </p:cNvPr>
          <p:cNvGrpSpPr/>
          <p:nvPr/>
        </p:nvGrpSpPr>
        <p:grpSpPr>
          <a:xfrm>
            <a:off x="355204" y="3594041"/>
            <a:ext cx="5948652" cy="2853998"/>
            <a:chOff x="1068576" y="712376"/>
            <a:chExt cx="7946370" cy="441069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1326C3D-1C39-0C54-09BB-9171DE00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227"/>
            <a:stretch/>
          </p:blipFill>
          <p:spPr>
            <a:xfrm>
              <a:off x="1068576" y="712376"/>
              <a:ext cx="2942985" cy="441069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79CBDB-1F63-E1C4-317D-5BFCA7487FDC}"/>
                </a:ext>
              </a:extLst>
            </p:cNvPr>
            <p:cNvSpPr txBox="1"/>
            <p:nvPr/>
          </p:nvSpPr>
          <p:spPr>
            <a:xfrm>
              <a:off x="4370489" y="3177263"/>
              <a:ext cx="1814053" cy="57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SoftMax</a:t>
              </a:r>
              <a:endParaRPr lang="ko-KR" altLang="en-US" b="1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7E03896-0576-DCAC-E1C3-01C38A7C0522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4" y="2900516"/>
              <a:ext cx="2340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E80A21-5831-128C-7477-423570DA5FD6}"/>
                </a:ext>
              </a:extLst>
            </p:cNvPr>
            <p:cNvSpPr txBox="1"/>
            <p:nvPr/>
          </p:nvSpPr>
          <p:spPr>
            <a:xfrm>
              <a:off x="4370664" y="1209322"/>
              <a:ext cx="1916837" cy="142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Fully connected Layer</a:t>
              </a:r>
              <a:endParaRPr lang="ko-KR" altLang="en-US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7B793-AD68-BC1F-D56A-1FBA15EA72E6}"/>
                </a:ext>
              </a:extLst>
            </p:cNvPr>
            <p:cNvSpPr txBox="1"/>
            <p:nvPr/>
          </p:nvSpPr>
          <p:spPr>
            <a:xfrm>
              <a:off x="6575206" y="978075"/>
              <a:ext cx="2439740" cy="570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Gastric Cancer</a:t>
              </a:r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0C211F-DD95-E40C-CA16-40D88D85DC94}"/>
                </a:ext>
              </a:extLst>
            </p:cNvPr>
            <p:cNvSpPr txBox="1"/>
            <p:nvPr/>
          </p:nvSpPr>
          <p:spPr>
            <a:xfrm>
              <a:off x="6575206" y="1666458"/>
              <a:ext cx="2439738" cy="998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Pancreatic Cancer</a:t>
              </a:r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D364D6-1072-A431-1D28-4C38CFC8E8BE}"/>
                </a:ext>
              </a:extLst>
            </p:cNvPr>
            <p:cNvSpPr txBox="1"/>
            <p:nvPr/>
          </p:nvSpPr>
          <p:spPr>
            <a:xfrm>
              <a:off x="6617210" y="2858219"/>
              <a:ext cx="2252256" cy="570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Lung Cancer</a:t>
              </a:r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4896C1-A206-2FA3-0C62-D59E1CE55B52}"/>
                </a:ext>
              </a:extLst>
            </p:cNvPr>
            <p:cNvSpPr txBox="1"/>
            <p:nvPr/>
          </p:nvSpPr>
          <p:spPr>
            <a:xfrm>
              <a:off x="7391620" y="3460993"/>
              <a:ext cx="619434" cy="1094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001">
                  <a:solidFill>
                    <a:srgbClr val="000000"/>
                  </a:solidFill>
                  <a:latin typeface="u2000"/>
                </a:rPr>
                <a:t>⋮</a:t>
              </a:r>
              <a:endParaRPr lang="ko-KR" altLang="en-US" sz="4001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995D1D-2E2A-D891-FFC4-397512CEF0EF}"/>
              </a:ext>
            </a:extLst>
          </p:cNvPr>
          <p:cNvSpPr txBox="1"/>
          <p:nvPr/>
        </p:nvSpPr>
        <p:spPr>
          <a:xfrm>
            <a:off x="78080" y="1053262"/>
            <a:ext cx="109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158087 persons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3BCAE3-149C-44D7-42AC-3C5E5376EC61}"/>
              </a:ext>
            </a:extLst>
          </p:cNvPr>
          <p:cNvSpPr txBox="1"/>
          <p:nvPr/>
        </p:nvSpPr>
        <p:spPr>
          <a:xfrm>
            <a:off x="141407" y="1814926"/>
            <a:ext cx="109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CBC</a:t>
            </a:r>
            <a:r>
              <a:rPr lang="ko-KR" altLang="en-US"/>
              <a:t> </a:t>
            </a:r>
            <a:r>
              <a:rPr lang="en-US" altLang="ko-KR"/>
              <a:t>Data</a:t>
            </a:r>
          </a:p>
          <a:p>
            <a:r>
              <a:rPr lang="en-US" altLang="ko-KR"/>
              <a:t>Survey Data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C1B33F5-5638-64E8-6E2C-FD8C9BC5E49E}"/>
              </a:ext>
            </a:extLst>
          </p:cNvPr>
          <p:cNvCxnSpPr>
            <a:cxnSpLocks/>
          </p:cNvCxnSpPr>
          <p:nvPr/>
        </p:nvCxnSpPr>
        <p:spPr>
          <a:xfrm>
            <a:off x="6652529" y="5733670"/>
            <a:ext cx="1686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10936E-F6E9-FF4A-EEF8-BABC9D2B98D8}"/>
              </a:ext>
            </a:extLst>
          </p:cNvPr>
          <p:cNvSpPr txBox="1"/>
          <p:nvPr/>
        </p:nvSpPr>
        <p:spPr>
          <a:xfrm>
            <a:off x="6722024" y="4982538"/>
            <a:ext cx="16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Weights Transferred</a:t>
            </a:r>
            <a:endParaRPr lang="ko-KR" altLang="en-US" sz="1400" b="1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8474FCD-68A4-6189-16AA-EEE3CD7BD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675" y="4032898"/>
            <a:ext cx="647790" cy="1038370"/>
          </a:xfrm>
          <a:prstGeom prst="rect">
            <a:avLst/>
          </a:prstGeom>
        </p:spPr>
      </p:pic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784CCF4E-03F8-7503-B353-1DDF2B51F3FE}"/>
              </a:ext>
            </a:extLst>
          </p:cNvPr>
          <p:cNvSpPr/>
          <p:nvPr/>
        </p:nvSpPr>
        <p:spPr>
          <a:xfrm>
            <a:off x="8428869" y="5503410"/>
            <a:ext cx="647790" cy="92501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CNN</a:t>
            </a:r>
            <a:br>
              <a:rPr lang="en-US" altLang="ko-KR" sz="1100"/>
            </a:br>
            <a:r>
              <a:rPr lang="en-US" altLang="ko-KR" sz="1100"/>
              <a:t>Latent</a:t>
            </a:r>
            <a:endParaRPr lang="ko-KR" altLang="en-US" sz="11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3A253B-DF9B-01DB-A457-3639768C96E5}"/>
              </a:ext>
            </a:extLst>
          </p:cNvPr>
          <p:cNvSpPr txBox="1"/>
          <p:nvPr/>
        </p:nvSpPr>
        <p:spPr>
          <a:xfrm>
            <a:off x="8393441" y="3594041"/>
            <a:ext cx="10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972</a:t>
            </a:r>
            <a:r>
              <a:rPr lang="ko-KR" altLang="en-US"/>
              <a:t>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4CC70F-3A07-8A3D-6953-1708AF971BA1}"/>
              </a:ext>
            </a:extLst>
          </p:cNvPr>
          <p:cNvSpPr txBox="1"/>
          <p:nvPr/>
        </p:nvSpPr>
        <p:spPr>
          <a:xfrm>
            <a:off x="9449443" y="850251"/>
            <a:ext cx="5075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oral cancer,</a:t>
            </a:r>
            <a:endParaRPr lang="en-US" altLang="ko-KR" b="1"/>
          </a:p>
          <a:p>
            <a:r>
              <a:rPr lang="ko-KR" altLang="en-US" b="1"/>
              <a:t> pancreatic cancer, </a:t>
            </a:r>
            <a:endParaRPr lang="en-US" altLang="ko-KR" b="1"/>
          </a:p>
          <a:p>
            <a:r>
              <a:rPr lang="ko-KR" altLang="en-US" b="1"/>
              <a:t>gastric cancer,</a:t>
            </a:r>
            <a:endParaRPr lang="en-US" altLang="ko-KR" b="1"/>
          </a:p>
          <a:p>
            <a:r>
              <a:rPr lang="en-US" altLang="ko-KR" b="1"/>
              <a:t>L</a:t>
            </a:r>
            <a:r>
              <a:rPr lang="ko-KR" altLang="en-US" b="1"/>
              <a:t>ung cancer</a:t>
            </a:r>
            <a:br>
              <a:rPr lang="en-US" altLang="ko-KR" b="1"/>
            </a:br>
            <a:r>
              <a:rPr lang="ko-KR" altLang="en-US" b="1"/>
              <a:t>kidney cancer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0CF6DD7-8552-2A3F-B58F-3F116F34D1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77"/>
          <a:stretch/>
        </p:blipFill>
        <p:spPr>
          <a:xfrm>
            <a:off x="9097465" y="3866031"/>
            <a:ext cx="2215994" cy="2858719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AD734A1-C1C5-7176-FE54-4715F2C18B34}"/>
              </a:ext>
            </a:extLst>
          </p:cNvPr>
          <p:cNvCxnSpPr>
            <a:cxnSpLocks/>
          </p:cNvCxnSpPr>
          <p:nvPr/>
        </p:nvCxnSpPr>
        <p:spPr>
          <a:xfrm flipH="1">
            <a:off x="9308808" y="2440569"/>
            <a:ext cx="896654" cy="105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6A44C5-C7A3-4405-D6FB-B63942976CEE}"/>
              </a:ext>
            </a:extLst>
          </p:cNvPr>
          <p:cNvSpPr txBox="1"/>
          <p:nvPr/>
        </p:nvSpPr>
        <p:spPr>
          <a:xfrm>
            <a:off x="9902819" y="2830588"/>
            <a:ext cx="9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5</a:t>
            </a:r>
            <a:r>
              <a:rPr lang="ko-KR" altLang="en-US" b="1"/>
              <a:t>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8542C6-2E31-B552-8C94-8704A7A1556F}"/>
              </a:ext>
            </a:extLst>
          </p:cNvPr>
          <p:cNvSpPr txBox="1"/>
          <p:nvPr/>
        </p:nvSpPr>
        <p:spPr>
          <a:xfrm>
            <a:off x="623683" y="3496698"/>
            <a:ext cx="197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분류 학습기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C81F56-F1C6-5938-290F-9072F997FA5F}"/>
              </a:ext>
            </a:extLst>
          </p:cNvPr>
          <p:cNvSpPr txBox="1"/>
          <p:nvPr/>
        </p:nvSpPr>
        <p:spPr>
          <a:xfrm>
            <a:off x="7557954" y="6432362"/>
            <a:ext cx="192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Pre-trained Model</a:t>
            </a:r>
            <a:endParaRPr lang="ko-KR" altLang="en-US" sz="14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0CB0CF-0734-11A1-7BEC-85E30E2E6A4A}"/>
              </a:ext>
            </a:extLst>
          </p:cNvPr>
          <p:cNvSpPr txBox="1"/>
          <p:nvPr/>
        </p:nvSpPr>
        <p:spPr>
          <a:xfrm>
            <a:off x="10139831" y="4770341"/>
            <a:ext cx="205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Multi-modal Learning</a:t>
            </a:r>
            <a:endParaRPr lang="ko-KR" alt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6675</TotalTime>
  <Words>324</Words>
  <Application>Microsoft Office PowerPoint</Application>
  <PresentationFormat>와이드스크린</PresentationFormat>
  <Paragraphs>102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Pretendard</vt:lpstr>
      <vt:lpstr>Pretendard Black</vt:lpstr>
      <vt:lpstr>u2000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insu Yoon</cp:lastModifiedBy>
  <cp:revision>39</cp:revision>
  <dcterms:created xsi:type="dcterms:W3CDTF">2022-12-09T01:31:23Z</dcterms:created>
  <dcterms:modified xsi:type="dcterms:W3CDTF">2025-06-17T23:35:44Z</dcterms:modified>
</cp:coreProperties>
</file>