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972" r:id="rId1"/>
  </p:sldMasterIdLst>
  <p:notesMasterIdLst>
    <p:notesMasterId r:id="rId12"/>
  </p:notesMasterIdLst>
  <p:handoutMasterIdLst>
    <p:handoutMasterId r:id="rId13"/>
  </p:handoutMasterIdLst>
  <p:sldIdLst>
    <p:sldId id="984" r:id="rId2"/>
    <p:sldId id="985" r:id="rId3"/>
    <p:sldId id="1003" r:id="rId4"/>
    <p:sldId id="999" r:id="rId5"/>
    <p:sldId id="1000" r:id="rId6"/>
    <p:sldId id="1001" r:id="rId7"/>
    <p:sldId id="1002" r:id="rId8"/>
    <p:sldId id="258" r:id="rId9"/>
    <p:sldId id="259" r:id="rId10"/>
    <p:sldId id="260" r:id="rId11"/>
  </p:sldIdLst>
  <p:sldSz cx="12192000" cy="6858000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9933"/>
    <a:srgbClr val="66FFFF"/>
    <a:srgbClr val="CC3300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8" autoAdjust="0"/>
    <p:restoredTop sz="83429" autoAdjust="0"/>
  </p:normalViewPr>
  <p:slideViewPr>
    <p:cSldViewPr>
      <p:cViewPr varScale="1">
        <p:scale>
          <a:sx n="46" d="100"/>
          <a:sy n="46" d="100"/>
        </p:scale>
        <p:origin x="280" y="40"/>
      </p:cViewPr>
      <p:guideLst>
        <p:guide orient="horz" pos="2160"/>
        <p:guide pos="384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1EF3E-D6FF-4B6D-BC97-0162E827E93F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02706-28D0-43A9-9A9D-D5D49CB74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426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37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71BED-2A08-4EED-9505-3F81577DCB1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37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63087-539A-4A7A-96D2-41D40FF943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532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B22B7-21C3-41B6-AA93-C3A961F738A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782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한컴바탕"/>
                <a:cs typeface="한컴바탕"/>
              </a:rPr>
              <a:t> 체내 대사체와 암과의 관련성에 대해 선행한 연구는 생체 </a:t>
            </a:r>
            <a:r>
              <a:rPr lang="ko-KR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한컴바탕"/>
                <a:cs typeface="한컴바탕"/>
              </a:rPr>
              <a:t>지표로서의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한컴바탕"/>
                <a:cs typeface="한컴바탕"/>
              </a:rPr>
              <a:t> 역할에 집중되어져 있으며 암의 발병에서의 역할에 대한 연구 결과는 부족한 실정이다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한컴바탕"/>
                <a:cs typeface="한컴바탕"/>
              </a:rPr>
              <a:t>.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한컴바탕"/>
                <a:cs typeface="한컴바탕"/>
              </a:rPr>
              <a:t>특히 신장암의 발병 과정에서 대사체의 역할이 규명된 연구는 거의 없다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한컴바탕"/>
                <a:cs typeface="한컴바탕"/>
              </a:rPr>
              <a:t>.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한컴바탕"/>
                <a:cs typeface="한컴바탕"/>
              </a:rPr>
              <a:t>그러나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한컴바탕"/>
                <a:cs typeface="한컴바탕"/>
              </a:rPr>
              <a:t>,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한컴바탕"/>
                <a:cs typeface="한컴바탕"/>
              </a:rPr>
              <a:t>다른 </a:t>
            </a:r>
            <a:r>
              <a:rPr lang="ko-KR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한컴바탕"/>
                <a:cs typeface="한컴바탕"/>
              </a:rPr>
              <a:t>암종에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한컴바탕"/>
                <a:cs typeface="한컴바탕"/>
              </a:rPr>
              <a:t> 대한 암 환자를 대상으로 발병에 있어서의 체내 대사체의 역할을 규명한 분석 연구가 다수 존재하므로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한컴바탕"/>
                <a:cs typeface="한컴바탕"/>
              </a:rPr>
              <a:t>, 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한컴바탕"/>
                <a:cs typeface="한컴바탕"/>
              </a:rPr>
              <a:t>현재의 연구는 혈액 및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한컴바탕"/>
                <a:cs typeface="한컴바탕"/>
              </a:rPr>
              <a:t> urine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한컴바탕"/>
                <a:cs typeface="한컴바탕"/>
              </a:rPr>
              <a:t>의 </a:t>
            </a:r>
            <a:r>
              <a:rPr lang="ko-KR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한컴바탕"/>
                <a:cs typeface="한컴바탕"/>
              </a:rPr>
              <a:t>대사체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한컴바탕"/>
                <a:cs typeface="한컴바탕"/>
              </a:rPr>
              <a:t> 데이터와 조직의 염증 정도를 활용하여 </a:t>
            </a:r>
            <a:r>
              <a:rPr lang="ko-KR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한컴바탕"/>
                <a:cs typeface="한컴바탕"/>
              </a:rPr>
              <a:t>신장암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한컴바탕"/>
                <a:cs typeface="한컴바탕"/>
              </a:rPr>
              <a:t> 발병과 관련된 생체지표를 발굴하고 기능을 탐색하여 복잡한 질병 발생 메커니즘을 이해하는데 기여하고자 한다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한컴바탕"/>
                <a:cs typeface="한컴바탕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800" dirty="0">
                <a:effectLst/>
                <a:ea typeface="한컴바탕"/>
                <a:cs typeface="한컴바탕"/>
              </a:rPr>
              <a:t>따라서</a:t>
            </a:r>
            <a:r>
              <a:rPr lang="en-US" altLang="ko-KR" sz="1800" dirty="0">
                <a:effectLst/>
                <a:ea typeface="한컴바탕"/>
                <a:cs typeface="한컴바탕"/>
              </a:rPr>
              <a:t>, </a:t>
            </a:r>
            <a:r>
              <a:rPr lang="ko-KR" altLang="ko-KR" sz="1800" dirty="0">
                <a:effectLst/>
                <a:ea typeface="한컴바탕"/>
                <a:cs typeface="한컴바탕"/>
              </a:rPr>
              <a:t>본 연구를 통해 </a:t>
            </a:r>
            <a:r>
              <a:rPr lang="ko-KR" altLang="ko-KR" sz="1800" dirty="0" err="1">
                <a:effectLst/>
                <a:ea typeface="한컴바탕"/>
                <a:cs typeface="한컴바탕"/>
              </a:rPr>
              <a:t>신장암</a:t>
            </a:r>
            <a:r>
              <a:rPr lang="ko-KR" altLang="ko-KR" sz="1800" dirty="0">
                <a:effectLst/>
                <a:ea typeface="한컴바탕"/>
                <a:cs typeface="한컴바탕"/>
              </a:rPr>
              <a:t> 환자군과 건강한 대조군 간의 유의미한 차이를 나타내는 대사체를 분석해 생체지표를 발굴하고</a:t>
            </a:r>
            <a:r>
              <a:rPr lang="en-US" altLang="ko-KR" sz="1800" dirty="0">
                <a:effectLst/>
                <a:ea typeface="한컴바탕"/>
                <a:cs typeface="한컴바탕"/>
              </a:rPr>
              <a:t>, </a:t>
            </a:r>
            <a:r>
              <a:rPr lang="ko-KR" altLang="ko-KR" sz="1800" dirty="0">
                <a:effectLst/>
                <a:ea typeface="한컴바탕"/>
                <a:cs typeface="한컴바탕"/>
              </a:rPr>
              <a:t>이 대사체들의 생물학적 기전과 </a:t>
            </a:r>
            <a:r>
              <a:rPr lang="ko-KR" altLang="ko-KR" sz="1800" dirty="0" err="1">
                <a:effectLst/>
                <a:ea typeface="한컴바탕"/>
                <a:cs typeface="한컴바탕"/>
              </a:rPr>
              <a:t>특성뿐</a:t>
            </a:r>
            <a:r>
              <a:rPr lang="ko-KR" altLang="ko-KR" sz="1800" dirty="0">
                <a:effectLst/>
                <a:ea typeface="한컴바탕"/>
                <a:cs typeface="한컴바탕"/>
              </a:rPr>
              <a:t> 아니라</a:t>
            </a:r>
            <a:r>
              <a:rPr lang="en-US" altLang="ko-KR" sz="1800" dirty="0">
                <a:effectLst/>
                <a:ea typeface="한컴바탕"/>
                <a:cs typeface="한컴바탕"/>
              </a:rPr>
              <a:t>, </a:t>
            </a:r>
            <a:r>
              <a:rPr lang="ko-KR" altLang="ko-KR" sz="1800" dirty="0">
                <a:effectLst/>
                <a:ea typeface="한컴바탕"/>
                <a:cs typeface="한컴바탕"/>
              </a:rPr>
              <a:t>염증과의 상호작용과 암 발병에 영향을 미치는 요소</a:t>
            </a:r>
            <a:r>
              <a:rPr lang="en-US" altLang="ko-KR" sz="1800" dirty="0">
                <a:effectLst/>
                <a:ea typeface="한컴바탕"/>
                <a:cs typeface="한컴바탕"/>
              </a:rPr>
              <a:t>(</a:t>
            </a:r>
            <a:r>
              <a:rPr lang="ko-KR" altLang="ko-KR" sz="1800" dirty="0">
                <a:effectLst/>
                <a:ea typeface="한컴바탕"/>
                <a:cs typeface="한컴바탕"/>
              </a:rPr>
              <a:t>유전 요소</a:t>
            </a:r>
            <a:r>
              <a:rPr lang="en-US" altLang="ko-KR" sz="1800" dirty="0">
                <a:effectLst/>
                <a:ea typeface="한컴바탕"/>
                <a:cs typeface="한컴바탕"/>
              </a:rPr>
              <a:t>, </a:t>
            </a:r>
            <a:r>
              <a:rPr lang="ko-KR" altLang="ko-KR" sz="1800" dirty="0">
                <a:effectLst/>
                <a:ea typeface="한컴바탕"/>
                <a:cs typeface="한컴바탕"/>
              </a:rPr>
              <a:t>생활 방식</a:t>
            </a:r>
            <a:r>
              <a:rPr lang="en-US" altLang="ko-KR" sz="1800" dirty="0">
                <a:effectLst/>
                <a:ea typeface="한컴바탕"/>
                <a:cs typeface="한컴바탕"/>
              </a:rPr>
              <a:t>, </a:t>
            </a:r>
            <a:r>
              <a:rPr lang="ko-KR" altLang="ko-KR" sz="1800" dirty="0">
                <a:effectLst/>
                <a:ea typeface="한컴바탕"/>
                <a:cs typeface="한컴바탕"/>
              </a:rPr>
              <a:t>환경 등</a:t>
            </a:r>
            <a:r>
              <a:rPr lang="en-US" altLang="ko-KR" sz="1800" dirty="0">
                <a:effectLst/>
                <a:ea typeface="한컴바탕"/>
                <a:cs typeface="한컴바탕"/>
              </a:rPr>
              <a:t>)</a:t>
            </a:r>
            <a:r>
              <a:rPr lang="ko-KR" altLang="ko-KR" sz="1800" dirty="0">
                <a:effectLst/>
                <a:ea typeface="한컴바탕"/>
                <a:cs typeface="한컴바탕"/>
              </a:rPr>
              <a:t>를 탐색함으로써 신장암의 발병에 있어서의 대사체의 역할을 규명하고자 한다</a:t>
            </a:r>
            <a:r>
              <a:rPr lang="en-US" altLang="ko-KR" sz="1800" dirty="0">
                <a:effectLst/>
                <a:ea typeface="한컴바탕"/>
                <a:cs typeface="한컴바탕"/>
              </a:rPr>
              <a:t>. </a:t>
            </a:r>
            <a:endParaRPr lang="ko-KR" altLang="ko-KR" sz="1800" kern="1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B22B7-21C3-41B6-AA93-C3A961F738A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650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August 13, 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4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August 13, 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1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August 13, 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9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August 13, 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57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August 13, 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7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August 13, 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2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August 13, 2024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August 13, 2024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0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August 13, 2024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5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August 13, 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0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August 13, 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August 13, 2024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70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4401778-E606-45BD-ADEF-4214A005E849}"/>
              </a:ext>
            </a:extLst>
          </p:cNvPr>
          <p:cNvSpPr/>
          <p:nvPr/>
        </p:nvSpPr>
        <p:spPr>
          <a:xfrm>
            <a:off x="1803400" y="1714500"/>
            <a:ext cx="8610600" cy="1501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620B1A8-1CEF-E1C6-8989-288B2443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919-7DBB-4F23-9460-E183B283BA4E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4D1F72A-B209-DF0F-24A1-0B2047290E75}"/>
              </a:ext>
            </a:extLst>
          </p:cNvPr>
          <p:cNvSpPr txBox="1">
            <a:spLocks/>
          </p:cNvSpPr>
          <p:nvPr/>
        </p:nvSpPr>
        <p:spPr>
          <a:xfrm>
            <a:off x="1485900" y="1836539"/>
            <a:ext cx="9281160" cy="12388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400" b="1" dirty="0">
                <a:latin typeface="+mn-ea"/>
                <a:ea typeface="+mn-ea"/>
                <a:cs typeface="ADLaM Display" panose="02010000000000000000" pitchFamily="2" charset="0"/>
              </a:rPr>
              <a:t>신장암의 </a:t>
            </a:r>
            <a:r>
              <a:rPr lang="en-US" altLang="ko-KR" sz="2400" b="1" dirty="0">
                <a:latin typeface="+mn-ea"/>
                <a:ea typeface="+mn-ea"/>
                <a:cs typeface="ADLaM Display" panose="02010000000000000000" pitchFamily="2" charset="0"/>
              </a:rPr>
              <a:t>multi-omics </a:t>
            </a:r>
            <a:r>
              <a:rPr lang="ko-KR" altLang="en-US" sz="2400" b="1" dirty="0">
                <a:latin typeface="+mn-ea"/>
                <a:ea typeface="+mn-ea"/>
                <a:cs typeface="ADLaM Display" panose="02010000000000000000" pitchFamily="2" charset="0"/>
              </a:rPr>
              <a:t>및 </a:t>
            </a:r>
            <a:r>
              <a:rPr lang="en-US" altLang="ko-KR" sz="2400" b="1" dirty="0">
                <a:latin typeface="+mn-ea"/>
                <a:ea typeface="+mn-ea"/>
                <a:cs typeface="ADLaM Display" panose="02010000000000000000" pitchFamily="2" charset="0"/>
              </a:rPr>
              <a:t>Immunohistochemistry </a:t>
            </a:r>
            <a:r>
              <a:rPr lang="ko-KR" altLang="en-US" sz="2400" b="1" dirty="0">
                <a:latin typeface="+mn-ea"/>
                <a:ea typeface="+mn-ea"/>
                <a:cs typeface="ADLaM Display" panose="02010000000000000000" pitchFamily="2" charset="0"/>
              </a:rPr>
              <a:t>결과를</a:t>
            </a:r>
            <a:endParaRPr lang="en-US" altLang="ko-KR" sz="2400" b="1" dirty="0">
              <a:latin typeface="+mn-ea"/>
              <a:ea typeface="+mn-ea"/>
              <a:cs typeface="ADLaM Display" panose="020100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latin typeface="+mn-ea"/>
                <a:ea typeface="+mn-ea"/>
                <a:cs typeface="ADLaM Display" panose="02010000000000000000" pitchFamily="2" charset="0"/>
              </a:rPr>
              <a:t>활용한 발암 규명 연구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75A8A114-60DD-6F6A-C4F6-1786FAE8B00A}"/>
              </a:ext>
            </a:extLst>
          </p:cNvPr>
          <p:cNvSpPr txBox="1">
            <a:spLocks/>
          </p:cNvSpPr>
          <p:nvPr/>
        </p:nvSpPr>
        <p:spPr>
          <a:xfrm>
            <a:off x="2667000" y="4567488"/>
            <a:ext cx="6858000" cy="150184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800" dirty="0"/>
              <a:t>책임연구자 </a:t>
            </a:r>
            <a:r>
              <a:rPr lang="en-US" altLang="ko-KR" sz="1800" dirty="0"/>
              <a:t>: </a:t>
            </a:r>
            <a:r>
              <a:rPr lang="ko-KR" altLang="en-US" sz="1800" dirty="0"/>
              <a:t>정진수 </a:t>
            </a:r>
            <a:r>
              <a:rPr lang="en-US" altLang="ko-KR" sz="1800" dirty="0"/>
              <a:t>(</a:t>
            </a:r>
            <a:r>
              <a:rPr lang="ko-KR" altLang="en-US" sz="1800" dirty="0" err="1"/>
              <a:t>비뇨기암센터</a:t>
            </a:r>
            <a:r>
              <a:rPr lang="en-US" altLang="ko-KR" sz="1800" dirty="0"/>
              <a:t>)</a:t>
            </a:r>
          </a:p>
          <a:p>
            <a:pPr marL="0" indent="0" algn="ctr">
              <a:buNone/>
            </a:pPr>
            <a:r>
              <a:rPr lang="ko-KR" altLang="en-US" sz="1800" dirty="0"/>
              <a:t>공동연구자 </a:t>
            </a:r>
            <a:r>
              <a:rPr lang="en-US" altLang="ko-KR" sz="1800" dirty="0"/>
              <a:t>: </a:t>
            </a:r>
            <a:r>
              <a:rPr lang="ko-KR" altLang="en-US" sz="1800" dirty="0"/>
              <a:t>김미경 </a:t>
            </a:r>
            <a:r>
              <a:rPr lang="en-US" altLang="ko-KR" sz="1800" dirty="0"/>
              <a:t>(</a:t>
            </a:r>
            <a:r>
              <a:rPr lang="ko-KR" altLang="en-US" sz="1800" dirty="0"/>
              <a:t>암역학연구과</a:t>
            </a:r>
            <a:r>
              <a:rPr lang="en-US" altLang="ko-KR" sz="1800" dirty="0"/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BEE46A-4B6B-E3BD-1324-59DBFC507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" y="27234"/>
            <a:ext cx="1668016" cy="5481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3BD6F2-11AE-BA62-8356-C8A7F77B8B09}"/>
              </a:ext>
            </a:extLst>
          </p:cNvPr>
          <p:cNvSpPr txBox="1"/>
          <p:nvPr/>
        </p:nvSpPr>
        <p:spPr>
          <a:xfrm>
            <a:off x="9220200" y="11668"/>
            <a:ext cx="304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바이오뱅크</a:t>
            </a:r>
            <a:r>
              <a:rPr lang="ko-KR" altLang="en-US" dirty="0"/>
              <a:t> 심의 </a:t>
            </a:r>
            <a:r>
              <a:rPr lang="en-US" altLang="ko-KR" dirty="0"/>
              <a:t>(24.08.27)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6432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032285-8FB0-746C-14FE-DAD323C782A6}"/>
              </a:ext>
            </a:extLst>
          </p:cNvPr>
          <p:cNvSpPr txBox="1"/>
          <p:nvPr/>
        </p:nvSpPr>
        <p:spPr>
          <a:xfrm>
            <a:off x="688520" y="214777"/>
            <a:ext cx="110353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ysClr val="windowText" lastClr="000000"/>
                </a:solidFill>
              </a:rPr>
              <a:t>따라서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예비실험을 통해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800" dirty="0" err="1">
                <a:solidFill>
                  <a:sysClr val="windowText" lastClr="000000"/>
                </a:solidFill>
              </a:rPr>
              <a:t>신장암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 마커 발굴 가능성을 확인했으며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800" dirty="0" err="1">
                <a:solidFill>
                  <a:sysClr val="windowText" lastClr="000000"/>
                </a:solidFill>
              </a:rPr>
              <a:t>바이오뱅크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 샘플 분양 시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, 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 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이전 </a:t>
            </a:r>
            <a:r>
              <a:rPr lang="ko-KR" altLang="en-US" sz="18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연구결과의 검증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,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800" b="1" dirty="0" err="1">
                <a:solidFill>
                  <a:sysClr val="windowText" lastClr="000000"/>
                </a:solidFill>
                <a:highlight>
                  <a:srgbClr val="FFFF00"/>
                </a:highlight>
              </a:rPr>
              <a:t>대사체</a:t>
            </a:r>
            <a:r>
              <a:rPr lang="en-US" altLang="ko-KR" sz="18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-</a:t>
            </a:r>
            <a:r>
              <a:rPr lang="ko-KR" altLang="en-US" sz="1800" b="1" dirty="0" err="1">
                <a:solidFill>
                  <a:sysClr val="windowText" lastClr="000000"/>
                </a:solidFill>
                <a:highlight>
                  <a:srgbClr val="FFFF00"/>
                </a:highlight>
              </a:rPr>
              <a:t>단백체</a:t>
            </a:r>
            <a:r>
              <a:rPr lang="ko-KR" altLang="en-US" sz="18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 </a:t>
            </a:r>
            <a:r>
              <a:rPr lang="en-US" altLang="ko-KR" sz="18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interaction</a:t>
            </a:r>
            <a:r>
              <a:rPr lang="en-US" altLang="ko-KR" sz="1800" dirty="0">
                <a:solidFill>
                  <a:sysClr val="windowText" lastClr="000000"/>
                </a:solidFill>
              </a:rPr>
              <a:t>, </a:t>
            </a:r>
            <a:r>
              <a:rPr lang="en-US" altLang="ko-KR" sz="18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IHC</a:t>
            </a:r>
            <a:r>
              <a:rPr lang="ko-KR" altLang="en-US" sz="18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를 이용한 </a:t>
            </a:r>
            <a:r>
              <a:rPr lang="ko-KR" altLang="en-US" sz="1800" b="1" dirty="0" err="1">
                <a:solidFill>
                  <a:sysClr val="windowText" lastClr="000000"/>
                </a:solidFill>
                <a:highlight>
                  <a:srgbClr val="FFFF00"/>
                </a:highlight>
              </a:rPr>
              <a:t>신장암</a:t>
            </a:r>
            <a:r>
              <a:rPr lang="ko-KR" altLang="en-US" sz="1800" b="1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 염증반응</a:t>
            </a:r>
            <a:r>
              <a:rPr lang="ko-KR" altLang="en-US" sz="1800" dirty="0">
                <a:solidFill>
                  <a:sysClr val="windowText" lastClr="000000"/>
                </a:solidFill>
              </a:rPr>
              <a:t> 등을 확인 가능함</a:t>
            </a:r>
            <a:endParaRPr lang="en-US" altLang="ko-KR" sz="1800" dirty="0">
              <a:solidFill>
                <a:sysClr val="windowText" lastClr="000000"/>
              </a:solidFill>
            </a:endParaRPr>
          </a:p>
          <a:p>
            <a:r>
              <a:rPr lang="ko-KR" altLang="en-US" dirty="0">
                <a:solidFill>
                  <a:sysClr val="windowText" lastClr="000000"/>
                </a:solidFill>
              </a:rPr>
              <a:t>  이는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신장암</a:t>
            </a:r>
            <a:r>
              <a:rPr lang="ko-KR" altLang="en-US" dirty="0">
                <a:solidFill>
                  <a:sysClr val="windowText" lastClr="000000"/>
                </a:solidFill>
              </a:rPr>
              <a:t> 발병 생체 지표를 찾고</a:t>
            </a:r>
            <a:r>
              <a:rPr lang="en-US" altLang="ko-KR" dirty="0">
                <a:solidFill>
                  <a:sysClr val="windowText" lastClr="000000"/>
                </a:solidFill>
              </a:rPr>
              <a:t>,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대사체</a:t>
            </a:r>
            <a:r>
              <a:rPr lang="en-US" altLang="ko-KR" dirty="0">
                <a:solidFill>
                  <a:sysClr val="windowText" lastClr="000000"/>
                </a:solidFill>
              </a:rPr>
              <a:t>-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단백체</a:t>
            </a:r>
            <a:r>
              <a:rPr lang="en-US" altLang="ko-KR" dirty="0">
                <a:solidFill>
                  <a:sysClr val="windowText" lastClr="000000"/>
                </a:solidFill>
              </a:rPr>
              <a:t>-</a:t>
            </a:r>
            <a:r>
              <a:rPr lang="ko-KR" altLang="en-US" dirty="0">
                <a:solidFill>
                  <a:sysClr val="windowText" lastClr="000000"/>
                </a:solidFill>
              </a:rPr>
              <a:t>염증 의 역할 및 기전을 규명할 수 있음</a:t>
            </a:r>
            <a:endParaRPr lang="ko-KR" altLang="en-US" sz="1800" dirty="0">
              <a:solidFill>
                <a:sysClr val="windowText" lastClr="000000"/>
              </a:solidFill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2D5B6102-40FC-B982-9BB5-8AAACA990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216" y="1302189"/>
            <a:ext cx="6981568" cy="531440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E215CBD-518D-5A21-180B-E2E37E65B4D0}"/>
              </a:ext>
            </a:extLst>
          </p:cNvPr>
          <p:cNvSpPr txBox="1"/>
          <p:nvPr/>
        </p:nvSpPr>
        <p:spPr>
          <a:xfrm>
            <a:off x="9307286" y="6335446"/>
            <a:ext cx="2315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Figure . </a:t>
            </a:r>
            <a:r>
              <a:rPr lang="ko-KR" altLang="en-US" sz="1400" dirty="0"/>
              <a:t>예상 연구 </a:t>
            </a:r>
            <a:r>
              <a:rPr lang="en-US" altLang="ko-KR" sz="1400" dirty="0"/>
              <a:t>scheme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648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5A18FA-2B66-2897-6B28-E881D7A3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919-7DBB-4F23-9460-E183B283BA4E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0F325D-4B8B-B1A4-C41B-B1435CD156A7}"/>
              </a:ext>
            </a:extLst>
          </p:cNvPr>
          <p:cNvSpPr txBox="1"/>
          <p:nvPr/>
        </p:nvSpPr>
        <p:spPr>
          <a:xfrm>
            <a:off x="0" y="0"/>
            <a:ext cx="4592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연구목적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연구개요 및 연구계획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56C4AB-F9F9-5999-AFB4-44C5F3EB46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210" y="2005330"/>
            <a:ext cx="9355580" cy="4716145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B170C8-8EBD-90DB-CAB4-906500EF16F9}"/>
              </a:ext>
            </a:extLst>
          </p:cNvPr>
          <p:cNvSpPr txBox="1"/>
          <p:nvPr/>
        </p:nvSpPr>
        <p:spPr>
          <a:xfrm>
            <a:off x="326376" y="642930"/>
            <a:ext cx="9991838" cy="980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just" latinLnBrk="1">
              <a:lnSpc>
                <a:spcPct val="150000"/>
              </a:lnSpc>
              <a:spcAft>
                <a:spcPts val="800"/>
              </a:spcAft>
              <a:buFont typeface="Arial Unicode MS"/>
              <a:buChar char="◯"/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+mn-ea"/>
                <a:cs typeface="한컴바탕"/>
              </a:rPr>
              <a:t>1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+mn-ea"/>
                <a:cs typeface="한컴바탕"/>
              </a:rPr>
              <a:t>차 연구목적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+mn-ea"/>
                <a:cs typeface="한컴바탕"/>
              </a:rPr>
              <a:t>: Multi-omics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+mn-ea"/>
                <a:cs typeface="한컴바탕"/>
              </a:rPr>
              <a:t>를 이용하여 </a:t>
            </a:r>
            <a:r>
              <a:rPr lang="ko-KR" altLang="ko-KR" sz="1800" kern="100" dirty="0" err="1">
                <a:solidFill>
                  <a:srgbClr val="000000"/>
                </a:solidFill>
                <a:effectLst/>
                <a:latin typeface="+mn-ea"/>
                <a:cs typeface="한컴바탕"/>
              </a:rPr>
              <a:t>신장암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+mn-ea"/>
                <a:cs typeface="한컴바탕"/>
              </a:rPr>
              <a:t> 발생에 영향을 주는 </a:t>
            </a:r>
            <a:r>
              <a:rPr lang="ko-KR" altLang="ko-KR" sz="1800" kern="100" dirty="0" err="1">
                <a:solidFill>
                  <a:srgbClr val="000000"/>
                </a:solidFill>
                <a:effectLst/>
                <a:latin typeface="+mn-ea"/>
                <a:cs typeface="한컴바탕"/>
              </a:rPr>
              <a:t>대사체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+mn-ea"/>
                <a:cs typeface="한컴바탕"/>
              </a:rPr>
              <a:t> 및 단백체를 탐색</a:t>
            </a:r>
            <a:endParaRPr lang="ko-KR" altLang="ko-KR" sz="1800" kern="100" dirty="0">
              <a:solidFill>
                <a:srgbClr val="000000"/>
              </a:solidFill>
              <a:effectLst/>
              <a:latin typeface="+mn-ea"/>
              <a:cs typeface="맑은 고딕" panose="020B0503020000020004" pitchFamily="50" charset="-127"/>
            </a:endParaRPr>
          </a:p>
          <a:p>
            <a:pPr marL="342900" lvl="0" indent="-342900" algn="just" latinLnBrk="1">
              <a:lnSpc>
                <a:spcPct val="150000"/>
              </a:lnSpc>
              <a:spcAft>
                <a:spcPts val="800"/>
              </a:spcAft>
              <a:buFont typeface="Arial Unicode MS"/>
              <a:buChar char="◯"/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+mn-ea"/>
                <a:cs typeface="한컴바탕"/>
              </a:rPr>
              <a:t>2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+mn-ea"/>
                <a:cs typeface="한컴바탕"/>
              </a:rPr>
              <a:t>차 연구목적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+mn-ea"/>
                <a:cs typeface="한컴바탕"/>
              </a:rPr>
              <a:t>: IHC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+mn-ea"/>
                <a:cs typeface="한컴바탕"/>
              </a:rPr>
              <a:t>를 이용하여 </a:t>
            </a:r>
            <a:r>
              <a:rPr lang="ko-KR" altLang="ko-KR" sz="1800" kern="100" dirty="0" err="1">
                <a:solidFill>
                  <a:srgbClr val="000000"/>
                </a:solidFill>
                <a:effectLst/>
                <a:latin typeface="+mn-ea"/>
                <a:cs typeface="한컴바탕"/>
              </a:rPr>
              <a:t>신장암</a:t>
            </a:r>
            <a:r>
              <a:rPr lang="ko-KR" altLang="ko-KR" sz="1800" kern="100" dirty="0">
                <a:solidFill>
                  <a:srgbClr val="000000"/>
                </a:solidFill>
                <a:effectLst/>
                <a:latin typeface="+mn-ea"/>
                <a:cs typeface="한컴바탕"/>
              </a:rPr>
              <a:t> 염증 반응 정도 확인</a:t>
            </a:r>
            <a:endParaRPr lang="ko-KR" altLang="ko-KR" sz="1800" kern="100" dirty="0">
              <a:solidFill>
                <a:srgbClr val="000000"/>
              </a:solidFill>
              <a:effectLst/>
              <a:latin typeface="+mn-ea"/>
              <a:cs typeface="맑은 고딕" panose="020B050302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99D50F3-A479-AF58-0139-8FF89089B1B4}"/>
              </a:ext>
            </a:extLst>
          </p:cNvPr>
          <p:cNvCxnSpPr/>
          <p:nvPr/>
        </p:nvCxnSpPr>
        <p:spPr>
          <a:xfrm>
            <a:off x="4234249" y="3429000"/>
            <a:ext cx="2133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BBCA62B-582B-A3D4-634E-0E037689686D}"/>
              </a:ext>
            </a:extLst>
          </p:cNvPr>
          <p:cNvCxnSpPr>
            <a:cxnSpLocks/>
          </p:cNvCxnSpPr>
          <p:nvPr/>
        </p:nvCxnSpPr>
        <p:spPr>
          <a:xfrm>
            <a:off x="4234249" y="3733800"/>
            <a:ext cx="170935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829B3B6-56ED-9D03-D571-8C311CF7E7C7}"/>
              </a:ext>
            </a:extLst>
          </p:cNvPr>
          <p:cNvCxnSpPr>
            <a:cxnSpLocks/>
          </p:cNvCxnSpPr>
          <p:nvPr/>
        </p:nvCxnSpPr>
        <p:spPr>
          <a:xfrm>
            <a:off x="2590800" y="5181600"/>
            <a:ext cx="2209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922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CC963C9-2116-54D7-1ADA-C307AD9848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335" y="2743200"/>
            <a:ext cx="8185330" cy="3512595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72CC33-1385-9928-33FA-908A39DC1EEA}"/>
              </a:ext>
            </a:extLst>
          </p:cNvPr>
          <p:cNvSpPr txBox="1"/>
          <p:nvPr/>
        </p:nvSpPr>
        <p:spPr>
          <a:xfrm>
            <a:off x="289174" y="855826"/>
            <a:ext cx="11613652" cy="1506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03000"/>
              </a:lnSpc>
              <a:buFont typeface="Arial Unicode MS"/>
              <a:buChar char="•"/>
            </a:pPr>
            <a:r>
              <a:rPr lang="ko-KR" altLang="ko-KR" sz="1800" kern="100" dirty="0">
                <a:effectLst/>
                <a:latin typeface="한컴바탕"/>
                <a:cs typeface="한컴바탕"/>
              </a:rPr>
              <a:t>환자군</a:t>
            </a:r>
            <a:r>
              <a:rPr lang="en-US" altLang="ko-KR" sz="1800" kern="100" dirty="0">
                <a:effectLst/>
                <a:latin typeface="한컴바탕"/>
                <a:cs typeface="한컴바탕"/>
              </a:rPr>
              <a:t> : 2000</a:t>
            </a:r>
            <a:r>
              <a:rPr lang="ko-KR" altLang="ko-KR" sz="1800" kern="100" dirty="0">
                <a:effectLst/>
                <a:latin typeface="한컴바탕"/>
                <a:cs typeface="한컴바탕"/>
              </a:rPr>
              <a:t>년 </a:t>
            </a:r>
            <a:r>
              <a:rPr lang="en-US" altLang="ko-KR" sz="1800" kern="100" dirty="0">
                <a:effectLst/>
                <a:latin typeface="한컴바탕"/>
                <a:cs typeface="한컴바탕"/>
              </a:rPr>
              <a:t>1</a:t>
            </a:r>
            <a:r>
              <a:rPr lang="ko-KR" altLang="ko-KR" sz="1800" kern="100" dirty="0">
                <a:effectLst/>
                <a:latin typeface="한컴바탕"/>
                <a:cs typeface="한컴바탕"/>
              </a:rPr>
              <a:t>월 </a:t>
            </a:r>
            <a:r>
              <a:rPr lang="en-US" altLang="ko-KR" sz="1800" kern="100" dirty="0">
                <a:effectLst/>
                <a:latin typeface="한컴바탕"/>
                <a:cs typeface="한컴바탕"/>
              </a:rPr>
              <a:t>1</a:t>
            </a:r>
            <a:r>
              <a:rPr lang="ko-KR" altLang="ko-KR" sz="1800" kern="100" dirty="0">
                <a:effectLst/>
                <a:latin typeface="한컴바탕"/>
                <a:cs typeface="한컴바탕"/>
              </a:rPr>
              <a:t>일부터</a:t>
            </a:r>
            <a:r>
              <a:rPr lang="en-US" altLang="ko-KR" sz="1800" kern="100" dirty="0">
                <a:effectLst/>
                <a:latin typeface="한컴바탕"/>
                <a:cs typeface="한컴바탕"/>
              </a:rPr>
              <a:t> 2024</a:t>
            </a:r>
            <a:r>
              <a:rPr lang="ko-KR" altLang="ko-KR" sz="1800" kern="100" dirty="0">
                <a:effectLst/>
                <a:latin typeface="한컴바탕"/>
                <a:cs typeface="한컴바탕"/>
              </a:rPr>
              <a:t>년</a:t>
            </a:r>
            <a:r>
              <a:rPr lang="en-US" altLang="ko-KR" sz="1800" kern="100" dirty="0">
                <a:effectLst/>
                <a:latin typeface="한컴바탕"/>
                <a:cs typeface="한컴바탕"/>
              </a:rPr>
              <a:t> 3</a:t>
            </a:r>
            <a:r>
              <a:rPr lang="ko-KR" altLang="ko-KR" sz="1800" kern="100" dirty="0">
                <a:effectLst/>
                <a:latin typeface="한컴바탕"/>
                <a:cs typeface="한컴바탕"/>
              </a:rPr>
              <a:t>월</a:t>
            </a:r>
            <a:r>
              <a:rPr lang="en-US" altLang="ko-KR" sz="1800" kern="100" dirty="0">
                <a:effectLst/>
                <a:latin typeface="한컴바탕"/>
                <a:cs typeface="한컴바탕"/>
              </a:rPr>
              <a:t> 20</a:t>
            </a:r>
            <a:r>
              <a:rPr lang="ko-KR" altLang="ko-KR" sz="1800" kern="100" dirty="0">
                <a:effectLst/>
                <a:latin typeface="한컴바탕"/>
                <a:cs typeface="한컴바탕"/>
              </a:rPr>
              <a:t>일</a:t>
            </a:r>
            <a:r>
              <a:rPr lang="en-US" altLang="ko-KR" sz="1800" kern="100" dirty="0">
                <a:effectLst/>
                <a:latin typeface="한컴바탕"/>
                <a:cs typeface="한컴바탕"/>
              </a:rPr>
              <a:t>(</a:t>
            </a:r>
            <a:r>
              <a:rPr lang="ko-KR" altLang="ko-KR" sz="1800" kern="100" dirty="0">
                <a:effectLst/>
                <a:latin typeface="한컴바탕"/>
                <a:cs typeface="한컴바탕"/>
              </a:rPr>
              <a:t>모집기간</a:t>
            </a:r>
            <a:r>
              <a:rPr lang="en-US" altLang="ko-KR" sz="1800" kern="100" dirty="0">
                <a:effectLst/>
                <a:latin typeface="한컴바탕"/>
                <a:cs typeface="한컴바탕"/>
              </a:rPr>
              <a:t> 24</a:t>
            </a:r>
            <a:r>
              <a:rPr lang="ko-KR" altLang="ko-KR" sz="1800" kern="100" dirty="0">
                <a:effectLst/>
                <a:latin typeface="한컴바탕"/>
                <a:cs typeface="한컴바탕"/>
              </a:rPr>
              <a:t>년</a:t>
            </a:r>
            <a:r>
              <a:rPr lang="en-US" altLang="ko-KR" sz="1800" kern="100" dirty="0">
                <a:effectLst/>
                <a:latin typeface="한컴바탕"/>
                <a:cs typeface="한컴바탕"/>
              </a:rPr>
              <a:t>)</a:t>
            </a:r>
            <a:r>
              <a:rPr lang="ko-KR" altLang="ko-KR" sz="1800" kern="100" dirty="0">
                <a:effectLst/>
                <a:latin typeface="한컴바탕"/>
                <a:cs typeface="한컴바탕"/>
              </a:rPr>
              <a:t>동안 </a:t>
            </a:r>
            <a:r>
              <a:rPr lang="ko-KR" altLang="ko-KR" sz="1800" kern="100" dirty="0" err="1">
                <a:effectLst/>
                <a:latin typeface="한컴바탕"/>
                <a:cs typeface="한컴바탕"/>
              </a:rPr>
              <a:t>신장암</a:t>
            </a:r>
            <a:r>
              <a:rPr lang="ko-KR" altLang="ko-KR" sz="1800" kern="100" dirty="0">
                <a:effectLst/>
                <a:latin typeface="한컴바탕"/>
                <a:cs typeface="한컴바탕"/>
              </a:rPr>
              <a:t> 환자로 진단되고 </a:t>
            </a:r>
            <a:r>
              <a:rPr lang="en-US" altLang="ko-KR" sz="1800" kern="100" dirty="0">
                <a:effectLst/>
                <a:latin typeface="한컴바탕"/>
                <a:cs typeface="한컴바탕"/>
              </a:rPr>
              <a:t>plasma, FFPE, </a:t>
            </a:r>
            <a:r>
              <a:rPr lang="ko-KR" altLang="ko-KR" sz="1800" kern="100" dirty="0">
                <a:effectLst/>
                <a:latin typeface="한컴바탕"/>
                <a:cs typeface="한컴바탕"/>
              </a:rPr>
              <a:t>또는</a:t>
            </a:r>
            <a:r>
              <a:rPr lang="en-US" altLang="ko-KR" sz="1800" kern="100" dirty="0">
                <a:effectLst/>
                <a:latin typeface="한컴바탕"/>
                <a:cs typeface="한컴바탕"/>
              </a:rPr>
              <a:t> urine</a:t>
            </a:r>
            <a:r>
              <a:rPr lang="ko-KR" altLang="ko-KR" sz="1800" kern="100" dirty="0">
                <a:effectLst/>
                <a:latin typeface="한컴바탕"/>
                <a:cs typeface="한컴바탕"/>
              </a:rPr>
              <a:t>이 있는 연구 참여에 동의한 대상자 </a:t>
            </a:r>
            <a:r>
              <a:rPr lang="en-US" altLang="ko-KR" sz="1800" b="1" kern="100" dirty="0">
                <a:effectLst/>
                <a:latin typeface="한컴바탕"/>
                <a:cs typeface="한컴바탕"/>
              </a:rPr>
              <a:t>159</a:t>
            </a:r>
            <a:r>
              <a:rPr lang="ko-KR" altLang="ko-KR" sz="1800" b="1" kern="100" dirty="0">
                <a:effectLst/>
                <a:latin typeface="한컴바탕"/>
                <a:cs typeface="한컴바탕"/>
              </a:rPr>
              <a:t>명</a:t>
            </a:r>
            <a:endParaRPr lang="ko-KR" altLang="ko-KR" sz="1800" kern="100" dirty="0">
              <a:effectLst/>
              <a:latin typeface="한컴바탕"/>
              <a:cs typeface="한컴바탕"/>
            </a:endParaRPr>
          </a:p>
          <a:p>
            <a:pPr marL="342900" lvl="0" indent="-342900" algn="just" latinLnBrk="1">
              <a:lnSpc>
                <a:spcPct val="103000"/>
              </a:lnSpc>
              <a:buFont typeface="Arial Unicode MS"/>
              <a:buChar char="•"/>
            </a:pPr>
            <a:r>
              <a:rPr lang="ko-KR" altLang="ko-KR" sz="1800" kern="100" dirty="0">
                <a:effectLst/>
                <a:latin typeface="한컴바탕"/>
                <a:cs typeface="한컴바탕"/>
              </a:rPr>
              <a:t>대조군</a:t>
            </a:r>
            <a:r>
              <a:rPr lang="en-US" altLang="ko-KR" sz="1800" kern="100" dirty="0">
                <a:effectLst/>
                <a:latin typeface="한컴바탕"/>
                <a:cs typeface="한컴바탕"/>
              </a:rPr>
              <a:t> : 200</a:t>
            </a:r>
            <a:r>
              <a:rPr lang="en-US" altLang="ko-KR" sz="1800" kern="100" dirty="0">
                <a:effectLst/>
                <a:latin typeface="한컴바탕"/>
                <a:ea typeface="맑은 고딕" panose="020B0503020000020004" pitchFamily="50" charset="-127"/>
                <a:cs typeface="한컴바탕"/>
              </a:rPr>
              <a:t>2</a:t>
            </a:r>
            <a:r>
              <a:rPr lang="ko-KR" altLang="ko-KR" sz="1800" kern="100" dirty="0">
                <a:effectLst/>
                <a:latin typeface="한컴바탕"/>
                <a:cs typeface="한컴바탕"/>
              </a:rPr>
              <a:t>년 </a:t>
            </a:r>
            <a:r>
              <a:rPr lang="en-US" altLang="ko-KR" sz="1800" kern="100" dirty="0">
                <a:effectLst/>
                <a:latin typeface="한컴바탕"/>
                <a:ea typeface="맑은 고딕" panose="020B0503020000020004" pitchFamily="50" charset="-127"/>
                <a:cs typeface="한컴바탕"/>
              </a:rPr>
              <a:t>8</a:t>
            </a:r>
            <a:r>
              <a:rPr lang="ko-KR" altLang="ko-KR" sz="1800" kern="100" dirty="0">
                <a:effectLst/>
                <a:latin typeface="한컴바탕"/>
                <a:cs typeface="한컴바탕"/>
              </a:rPr>
              <a:t>월 </a:t>
            </a:r>
            <a:r>
              <a:rPr lang="en-US" altLang="ko-KR" sz="1800" kern="100" dirty="0">
                <a:effectLst/>
                <a:latin typeface="한컴바탕"/>
                <a:ea typeface="맑은 고딕" panose="020B0503020000020004" pitchFamily="50" charset="-127"/>
                <a:cs typeface="한컴바탕"/>
              </a:rPr>
              <a:t>6</a:t>
            </a:r>
            <a:r>
              <a:rPr lang="ko-KR" altLang="ko-KR" sz="1800" kern="100" dirty="0">
                <a:effectLst/>
                <a:latin typeface="한컴바탕"/>
                <a:cs typeface="한컴바탕"/>
              </a:rPr>
              <a:t>일부터</a:t>
            </a:r>
            <a:r>
              <a:rPr lang="en-US" altLang="ko-KR" sz="1800" kern="100" dirty="0">
                <a:effectLst/>
                <a:latin typeface="한컴바탕"/>
                <a:cs typeface="한컴바탕"/>
              </a:rPr>
              <a:t> 2024</a:t>
            </a:r>
            <a:r>
              <a:rPr lang="ko-KR" altLang="ko-KR" sz="1800" kern="100" dirty="0">
                <a:effectLst/>
                <a:latin typeface="한컴바탕"/>
                <a:cs typeface="한컴바탕"/>
              </a:rPr>
              <a:t>년</a:t>
            </a:r>
            <a:r>
              <a:rPr lang="en-US" altLang="ko-KR" sz="1800" kern="100" dirty="0">
                <a:effectLst/>
                <a:latin typeface="한컴바탕"/>
                <a:cs typeface="한컴바탕"/>
              </a:rPr>
              <a:t> 1</a:t>
            </a:r>
            <a:r>
              <a:rPr lang="ko-KR" altLang="ko-KR" sz="1800" kern="100" dirty="0">
                <a:effectLst/>
                <a:latin typeface="한컴바탕"/>
                <a:cs typeface="한컴바탕"/>
              </a:rPr>
              <a:t>월</a:t>
            </a:r>
            <a:r>
              <a:rPr lang="en-US" altLang="ko-KR" sz="1800" kern="100" dirty="0">
                <a:effectLst/>
                <a:latin typeface="한컴바탕"/>
                <a:cs typeface="한컴바탕"/>
              </a:rPr>
              <a:t> 16</a:t>
            </a:r>
            <a:r>
              <a:rPr lang="ko-KR" altLang="ko-KR" sz="1800" kern="100" dirty="0">
                <a:effectLst/>
                <a:latin typeface="한컴바탕"/>
                <a:cs typeface="한컴바탕"/>
              </a:rPr>
              <a:t>일</a:t>
            </a:r>
            <a:r>
              <a:rPr lang="en-US" altLang="ko-KR" sz="1800" kern="100" dirty="0">
                <a:effectLst/>
                <a:latin typeface="한컴바탕"/>
                <a:cs typeface="한컴바탕"/>
              </a:rPr>
              <a:t>(</a:t>
            </a:r>
            <a:r>
              <a:rPr lang="ko-KR" altLang="ko-KR" sz="1800" kern="100" dirty="0">
                <a:effectLst/>
                <a:latin typeface="한컴바탕"/>
                <a:cs typeface="한컴바탕"/>
              </a:rPr>
              <a:t>모집기간</a:t>
            </a:r>
            <a:r>
              <a:rPr lang="en-US" altLang="ko-KR" sz="1800" kern="100" dirty="0">
                <a:effectLst/>
                <a:latin typeface="한컴바탕"/>
                <a:cs typeface="한컴바탕"/>
              </a:rPr>
              <a:t> 22</a:t>
            </a:r>
            <a:r>
              <a:rPr lang="ko-KR" altLang="ko-KR" sz="1800" kern="100" dirty="0">
                <a:effectLst/>
                <a:latin typeface="한컴바탕"/>
                <a:cs typeface="한컴바탕"/>
              </a:rPr>
              <a:t>년</a:t>
            </a:r>
            <a:r>
              <a:rPr lang="en-US" altLang="ko-KR" sz="1800" kern="100" dirty="0">
                <a:effectLst/>
                <a:latin typeface="한컴바탕"/>
                <a:cs typeface="한컴바탕"/>
              </a:rPr>
              <a:t>)</a:t>
            </a:r>
            <a:r>
              <a:rPr lang="ko-KR" altLang="ko-KR" sz="1800" kern="100" dirty="0">
                <a:effectLst/>
                <a:latin typeface="한컴바탕"/>
                <a:cs typeface="한컴바탕"/>
              </a:rPr>
              <a:t>동안 </a:t>
            </a:r>
            <a:r>
              <a:rPr lang="ko-KR" altLang="ko-KR" sz="1800" kern="100" dirty="0" err="1">
                <a:effectLst/>
                <a:latin typeface="한컴바탕"/>
                <a:cs typeface="한컴바탕"/>
              </a:rPr>
              <a:t>국립암센터</a:t>
            </a:r>
            <a:r>
              <a:rPr lang="ko-KR" altLang="ko-KR" sz="1800" kern="100" dirty="0">
                <a:effectLst/>
                <a:latin typeface="한컴바탕"/>
                <a:cs typeface="한컴바탕"/>
              </a:rPr>
              <a:t> 검진센터 및 외래를 방문한 암 병력이 없는 건강인으로 </a:t>
            </a:r>
            <a:r>
              <a:rPr lang="en-US" altLang="ko-KR" sz="1800" kern="100" dirty="0">
                <a:effectLst/>
                <a:latin typeface="한컴바탕"/>
                <a:cs typeface="한컴바탕"/>
              </a:rPr>
              <a:t>plasma</a:t>
            </a:r>
            <a:r>
              <a:rPr lang="ko-KR" altLang="ko-KR" sz="1800" kern="100" dirty="0">
                <a:effectLst/>
                <a:latin typeface="한컴바탕"/>
                <a:cs typeface="한컴바탕"/>
              </a:rPr>
              <a:t>와</a:t>
            </a:r>
            <a:r>
              <a:rPr lang="en-US" altLang="ko-KR" sz="1800" kern="100" dirty="0">
                <a:effectLst/>
                <a:latin typeface="한컴바탕"/>
                <a:cs typeface="한컴바탕"/>
              </a:rPr>
              <a:t> urine</a:t>
            </a:r>
            <a:r>
              <a:rPr lang="ko-KR" altLang="ko-KR" sz="1800" kern="100" dirty="0">
                <a:effectLst/>
                <a:latin typeface="한컴바탕"/>
                <a:cs typeface="한컴바탕"/>
              </a:rPr>
              <a:t>이 있으며</a:t>
            </a:r>
            <a:r>
              <a:rPr lang="en-US" altLang="ko-KR" sz="1800" kern="100" dirty="0">
                <a:effectLst/>
                <a:latin typeface="한컴바탕"/>
                <a:cs typeface="한컴바탕"/>
              </a:rPr>
              <a:t>, </a:t>
            </a:r>
            <a:r>
              <a:rPr lang="ko-KR" altLang="ko-KR" sz="1800" kern="100" dirty="0">
                <a:effectLst/>
                <a:latin typeface="한컴바탕"/>
                <a:cs typeface="한컴바탕"/>
              </a:rPr>
              <a:t>연구 참여에 동의하고 </a:t>
            </a:r>
            <a:r>
              <a:rPr lang="ko-KR" altLang="ko-KR" sz="1800" kern="100" dirty="0" err="1">
                <a:effectLst/>
                <a:latin typeface="한컴바탕"/>
                <a:cs typeface="한컴바탕"/>
              </a:rPr>
              <a:t>검진자코호트에</a:t>
            </a:r>
            <a:r>
              <a:rPr lang="ko-KR" altLang="ko-KR" sz="1800" kern="100" dirty="0">
                <a:effectLst/>
                <a:latin typeface="한컴바탕"/>
                <a:cs typeface="한컴바탕"/>
              </a:rPr>
              <a:t> 등록된 대상자 중 환자군과 </a:t>
            </a:r>
            <a:r>
              <a:rPr lang="ko-KR" altLang="ko-KR" sz="1800" b="1" kern="100" dirty="0">
                <a:effectLst/>
                <a:latin typeface="한컴바탕"/>
                <a:cs typeface="한컴바탕"/>
              </a:rPr>
              <a:t>나이 및 성별을</a:t>
            </a:r>
            <a:r>
              <a:rPr lang="en-US" altLang="ko-KR" sz="1800" b="1" kern="100" dirty="0">
                <a:effectLst/>
                <a:latin typeface="한컴바탕"/>
                <a:cs typeface="한컴바탕"/>
              </a:rPr>
              <a:t> 1:2</a:t>
            </a:r>
            <a:r>
              <a:rPr lang="ko-KR" altLang="ko-KR" sz="1800" b="1" kern="100" dirty="0">
                <a:effectLst/>
                <a:latin typeface="한컴바탕"/>
                <a:cs typeface="한컴바탕"/>
              </a:rPr>
              <a:t>로 매칭</a:t>
            </a:r>
            <a:r>
              <a:rPr lang="ko-KR" altLang="ko-KR" sz="1800" kern="100" dirty="0">
                <a:effectLst/>
                <a:latin typeface="한컴바탕"/>
                <a:cs typeface="한컴바탕"/>
              </a:rPr>
              <a:t>한 </a:t>
            </a:r>
            <a:r>
              <a:rPr lang="en-US" altLang="ko-KR" sz="1800" b="1" kern="100" dirty="0">
                <a:effectLst/>
                <a:latin typeface="한컴바탕"/>
                <a:cs typeface="한컴바탕"/>
              </a:rPr>
              <a:t>318</a:t>
            </a:r>
            <a:r>
              <a:rPr lang="ko-KR" altLang="ko-KR" sz="1800" b="1" kern="100" dirty="0">
                <a:effectLst/>
                <a:latin typeface="한컴바탕"/>
                <a:cs typeface="한컴바탕"/>
              </a:rPr>
              <a:t>명</a:t>
            </a:r>
            <a:endParaRPr lang="ko-KR" altLang="ko-KR" sz="1800" kern="100" dirty="0">
              <a:effectLst/>
              <a:latin typeface="한컴바탕"/>
              <a:cs typeface="한컴바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65336-FA9E-D84A-2EEB-6038F8A6EF13}"/>
              </a:ext>
            </a:extLst>
          </p:cNvPr>
          <p:cNvSpPr txBox="1"/>
          <p:nvPr/>
        </p:nvSpPr>
        <p:spPr>
          <a:xfrm>
            <a:off x="0" y="0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연구대상자 선정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DB3A9E-B3B1-2995-E31B-4B0393D851D2}"/>
              </a:ext>
            </a:extLst>
          </p:cNvPr>
          <p:cNvSpPr/>
          <p:nvPr/>
        </p:nvSpPr>
        <p:spPr>
          <a:xfrm>
            <a:off x="2003335" y="2743200"/>
            <a:ext cx="1578065" cy="533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17D284-F529-83F4-E189-A70DB7090A26}"/>
              </a:ext>
            </a:extLst>
          </p:cNvPr>
          <p:cNvSpPr/>
          <p:nvPr/>
        </p:nvSpPr>
        <p:spPr>
          <a:xfrm>
            <a:off x="4953000" y="3886200"/>
            <a:ext cx="1578065" cy="533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020362-E626-9C8C-EDFF-DA4D7693950F}"/>
              </a:ext>
            </a:extLst>
          </p:cNvPr>
          <p:cNvSpPr/>
          <p:nvPr/>
        </p:nvSpPr>
        <p:spPr>
          <a:xfrm>
            <a:off x="7543800" y="5638800"/>
            <a:ext cx="2644865" cy="228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955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D567A6E-9F10-3E41-3269-B137C0396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67919-7DBB-4F23-9460-E183B283BA4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1CC93-92E7-C9AC-AF1A-41979A0FF1B4}"/>
              </a:ext>
            </a:extLst>
          </p:cNvPr>
          <p:cNvSpPr txBox="1"/>
          <p:nvPr/>
        </p:nvSpPr>
        <p:spPr>
          <a:xfrm>
            <a:off x="0" y="0"/>
            <a:ext cx="4006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분양신청 검체 종류 및 수량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18F619-B98A-44C5-A440-E2C505FDA31B}"/>
              </a:ext>
            </a:extLst>
          </p:cNvPr>
          <p:cNvSpPr txBox="1"/>
          <p:nvPr/>
        </p:nvSpPr>
        <p:spPr>
          <a:xfrm>
            <a:off x="-187324" y="2501798"/>
            <a:ext cx="9366250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바이오뱅크</a:t>
            </a:r>
            <a:r>
              <a:rPr lang="ko-KR" altLang="en-US" dirty="0"/>
              <a:t> </a:t>
            </a:r>
            <a:r>
              <a:rPr lang="en-US" altLang="ko-KR" dirty="0"/>
              <a:t>: blood(</a:t>
            </a:r>
            <a:r>
              <a:rPr lang="ko-KR" altLang="en-US" dirty="0"/>
              <a:t>혈장</a:t>
            </a:r>
            <a:r>
              <a:rPr lang="en-US" altLang="ko-KR" dirty="0"/>
              <a:t>) </a:t>
            </a:r>
            <a:r>
              <a:rPr lang="en-US" altLang="ko-KR" b="1" dirty="0"/>
              <a:t>133</a:t>
            </a:r>
            <a:r>
              <a:rPr lang="ko-KR" altLang="en-US" b="1" dirty="0"/>
              <a:t>개</a:t>
            </a:r>
            <a:r>
              <a:rPr lang="en-US" altLang="ko-KR" dirty="0"/>
              <a:t>, FFPE </a:t>
            </a:r>
            <a:r>
              <a:rPr lang="en-US" altLang="ko-KR" b="1" dirty="0"/>
              <a:t>91</a:t>
            </a:r>
            <a:r>
              <a:rPr lang="ko-KR" altLang="en-US" b="1" dirty="0"/>
              <a:t>개</a:t>
            </a:r>
            <a:endParaRPr lang="en-US" altLang="ko-KR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검진센터 </a:t>
            </a:r>
            <a:r>
              <a:rPr lang="en-US" altLang="ko-KR" dirty="0"/>
              <a:t>: blood(</a:t>
            </a:r>
            <a:r>
              <a:rPr lang="ko-KR" altLang="en-US" dirty="0"/>
              <a:t>혈장</a:t>
            </a:r>
            <a:r>
              <a:rPr lang="en-US" altLang="ko-KR" dirty="0"/>
              <a:t>) </a:t>
            </a:r>
            <a:r>
              <a:rPr lang="en-US" altLang="ko-KR" b="1" dirty="0"/>
              <a:t>318</a:t>
            </a:r>
            <a:r>
              <a:rPr lang="ko-KR" altLang="en-US" b="1" dirty="0"/>
              <a:t>개</a:t>
            </a:r>
            <a:r>
              <a:rPr lang="en-US" altLang="ko-KR" dirty="0"/>
              <a:t>, urine</a:t>
            </a:r>
            <a:r>
              <a:rPr lang="ko-KR" altLang="en-US" dirty="0"/>
              <a:t> </a:t>
            </a:r>
            <a:r>
              <a:rPr lang="en-US" altLang="ko-KR" b="1" dirty="0"/>
              <a:t>318</a:t>
            </a:r>
            <a:r>
              <a:rPr lang="ko-KR" altLang="en-US" b="1" dirty="0"/>
              <a:t>개</a:t>
            </a:r>
            <a:endParaRPr lang="en-US" altLang="ko-KR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비뇨기암센터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선행연구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IRB : NCC2021-0147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의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urine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9EC65C-E3F4-B693-B391-1BC04AD7C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066800"/>
            <a:ext cx="5207000" cy="4155284"/>
          </a:xfrm>
          <a:prstGeom prst="rect">
            <a:avLst/>
          </a:prstGeom>
          <a:noFill/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C038D8-F46B-48D0-5D45-200187936663}"/>
              </a:ext>
            </a:extLst>
          </p:cNvPr>
          <p:cNvSpPr/>
          <p:nvPr/>
        </p:nvSpPr>
        <p:spPr>
          <a:xfrm>
            <a:off x="7696200" y="1295400"/>
            <a:ext cx="1371600" cy="392668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7889CA-D018-7393-ED05-5A60D52B505C}"/>
              </a:ext>
            </a:extLst>
          </p:cNvPr>
          <p:cNvSpPr/>
          <p:nvPr/>
        </p:nvSpPr>
        <p:spPr>
          <a:xfrm>
            <a:off x="10388600" y="1295400"/>
            <a:ext cx="1371600" cy="392668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96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F839C1-90C6-A767-23BA-D4BD857CDEDF}"/>
              </a:ext>
            </a:extLst>
          </p:cNvPr>
          <p:cNvSpPr txBox="1"/>
          <p:nvPr/>
        </p:nvSpPr>
        <p:spPr>
          <a:xfrm>
            <a:off x="0" y="0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대상자 수 산출근거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4B720B-A508-16D2-4827-F6739D0982A0}"/>
              </a:ext>
            </a:extLst>
          </p:cNvPr>
          <p:cNvSpPr txBox="1"/>
          <p:nvPr/>
        </p:nvSpPr>
        <p:spPr>
          <a:xfrm>
            <a:off x="0" y="685800"/>
            <a:ext cx="11811000" cy="2260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신장암의 </a:t>
            </a:r>
            <a:r>
              <a:rPr lang="ko-KR" altLang="en-US" sz="1600" dirty="0" err="1"/>
              <a:t>암화과정에서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대사체</a:t>
            </a:r>
            <a:r>
              <a:rPr lang="en-US" altLang="ko-KR" sz="1600" dirty="0"/>
              <a:t>-</a:t>
            </a:r>
            <a:r>
              <a:rPr lang="ko-KR" altLang="en-US" sz="1600" dirty="0"/>
              <a:t>염증지표</a:t>
            </a:r>
            <a:r>
              <a:rPr lang="en-US" altLang="ko-KR" sz="1600" dirty="0"/>
              <a:t>-Environment </a:t>
            </a:r>
            <a:r>
              <a:rPr lang="ko-KR" altLang="en-US" sz="1600" dirty="0"/>
              <a:t>상호작용의 규명을 위한 환자</a:t>
            </a:r>
            <a:r>
              <a:rPr lang="en-US" altLang="ko-KR" sz="1600" dirty="0"/>
              <a:t>-</a:t>
            </a:r>
            <a:r>
              <a:rPr lang="ko-KR" altLang="en-US" sz="1600" dirty="0"/>
              <a:t>대조군 연구</a:t>
            </a:r>
            <a:endParaRPr lang="en-US" altLang="ko-KR" sz="1600" dirty="0"/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신장암</a:t>
            </a:r>
            <a:r>
              <a:rPr lang="ko-KR" altLang="en-US" sz="1600" dirty="0"/>
              <a:t> 발암과정에서의 </a:t>
            </a:r>
            <a:r>
              <a:rPr lang="ko-KR" altLang="en-US" sz="1600" dirty="0" err="1"/>
              <a:t>대사체</a:t>
            </a:r>
            <a:r>
              <a:rPr lang="ko-KR" altLang="en-US" sz="1600" dirty="0"/>
              <a:t> 및 </a:t>
            </a:r>
            <a:r>
              <a:rPr lang="ko-KR" altLang="en-US" sz="1600" dirty="0" err="1"/>
              <a:t>단백체</a:t>
            </a:r>
            <a:r>
              <a:rPr lang="ko-KR" altLang="en-US" sz="1600" dirty="0"/>
              <a:t> 발굴</a:t>
            </a:r>
            <a:r>
              <a:rPr lang="en-US" altLang="ko-KR" sz="1600" dirty="0"/>
              <a:t>, </a:t>
            </a:r>
            <a:r>
              <a:rPr lang="ko-KR" altLang="en-US" sz="1600" dirty="0"/>
              <a:t>염증 정도 확인</a:t>
            </a:r>
            <a:r>
              <a:rPr lang="en-US" altLang="ko-KR" sz="1600" dirty="0"/>
              <a:t>, </a:t>
            </a:r>
            <a:r>
              <a:rPr lang="ko-KR" altLang="en-US" sz="1600" dirty="0"/>
              <a:t>생물학적 기능의 정보를 활용한 </a:t>
            </a:r>
            <a:r>
              <a:rPr lang="en-US" altLang="ko-KR" sz="1600" dirty="0"/>
              <a:t>mechanism </a:t>
            </a:r>
            <a:r>
              <a:rPr lang="ko-KR" altLang="en-US" sz="1600" dirty="0"/>
              <a:t>확인</a:t>
            </a:r>
            <a:endParaRPr lang="en-US" altLang="ko-KR" sz="1600" dirty="0"/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최근에 보고된 환자군 </a:t>
            </a:r>
            <a:r>
              <a:rPr lang="en-US" altLang="ko-KR" sz="1600" dirty="0"/>
              <a:t>455</a:t>
            </a:r>
            <a:r>
              <a:rPr lang="ko-KR" altLang="en-US" sz="1600" dirty="0"/>
              <a:t>명과 대조군 </a:t>
            </a:r>
            <a:r>
              <a:rPr lang="en-US" altLang="ko-KR" sz="1600" dirty="0"/>
              <a:t>455</a:t>
            </a:r>
            <a:r>
              <a:rPr lang="ko-KR" altLang="en-US" sz="1600" dirty="0"/>
              <a:t>명을 대상으로 진행한 연구에서 대사 경로의 여러 요소가 </a:t>
            </a:r>
            <a:r>
              <a:rPr lang="ko-KR" altLang="en-US" sz="1600" dirty="0" err="1"/>
              <a:t>신장암</a:t>
            </a:r>
            <a:r>
              <a:rPr lang="ko-KR" altLang="en-US" sz="1600" dirty="0"/>
              <a:t> 위험과 유의미한 관계가 있다는 결과를 도출하였기에</a:t>
            </a:r>
            <a:r>
              <a:rPr lang="en-US" altLang="ko-KR" sz="1600" dirty="0"/>
              <a:t>, </a:t>
            </a:r>
            <a:r>
              <a:rPr lang="ko-KR" altLang="en-US" sz="1600" dirty="0"/>
              <a:t>이를 참조하여</a:t>
            </a:r>
            <a:r>
              <a:rPr lang="ko-KR" altLang="en-US" sz="1600" b="1" dirty="0"/>
              <a:t> 최대한 큰 </a:t>
            </a:r>
            <a:r>
              <a:rPr lang="en-US" altLang="ko-KR" sz="1600" b="1" dirty="0"/>
              <a:t>sample size</a:t>
            </a:r>
            <a:r>
              <a:rPr lang="ko-KR" altLang="en-US" sz="1600" b="1" dirty="0"/>
              <a:t>를 확보</a:t>
            </a:r>
            <a:r>
              <a:rPr lang="ko-KR" altLang="en-US" sz="1600" dirty="0"/>
              <a:t>하고자 하였고 다른 참조 문헌과</a:t>
            </a:r>
            <a:r>
              <a:rPr lang="en-US" altLang="ko-KR" sz="1600" dirty="0"/>
              <a:t>, </a:t>
            </a:r>
            <a:r>
              <a:rPr lang="ko-KR" altLang="en-US" sz="1600" b="1" dirty="0"/>
              <a:t>샘플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혈액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조직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소변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을 보유한 대상자들을 고려</a:t>
            </a:r>
            <a:r>
              <a:rPr lang="ko-KR" altLang="en-US" sz="1600" dirty="0"/>
              <a:t>하여 </a:t>
            </a:r>
            <a:r>
              <a:rPr lang="ko-KR" altLang="en-US" sz="1600" b="1" dirty="0"/>
              <a:t>공동연구자들과 회의</a:t>
            </a:r>
            <a:r>
              <a:rPr lang="ko-KR" altLang="en-US" sz="1600" dirty="0"/>
              <a:t> 후에 연구대상자 수를 결정</a:t>
            </a:r>
            <a:r>
              <a:rPr lang="en-US" altLang="ko-KR" sz="1600" dirty="0"/>
              <a:t> 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CCFC419-2F70-C7A8-D3FB-B2040CD35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26586"/>
              </p:ext>
            </p:extLst>
          </p:nvPr>
        </p:nvGraphicFramePr>
        <p:xfrm>
          <a:off x="838200" y="3463636"/>
          <a:ext cx="10591800" cy="2925361"/>
        </p:xfrm>
        <a:graphic>
          <a:graphicData uri="http://schemas.openxmlformats.org/drawingml/2006/table">
            <a:tbl>
              <a:tblPr firstRow="1" firstCol="1" bandRow="1"/>
              <a:tblGrid>
                <a:gridCol w="7060465">
                  <a:extLst>
                    <a:ext uri="{9D8B030D-6E8A-4147-A177-3AD203B41FA5}">
                      <a16:colId xmlns:a16="http://schemas.microsoft.com/office/drawing/2014/main" val="3980736600"/>
                    </a:ext>
                  </a:extLst>
                </a:gridCol>
                <a:gridCol w="3531335">
                  <a:extLst>
                    <a:ext uri="{9D8B030D-6E8A-4147-A177-3AD203B41FA5}">
                      <a16:colId xmlns:a16="http://schemas.microsoft.com/office/drawing/2014/main" val="2768604299"/>
                    </a:ext>
                  </a:extLst>
                </a:gridCol>
              </a:tblGrid>
              <a:tr h="44617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/>
                        </a:rPr>
                        <a:t>대상자 수</a:t>
                      </a: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/>
                        </a:rPr>
                        <a:t>참조 문헌</a:t>
                      </a: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221988"/>
                  </a:ext>
                </a:extLst>
              </a:tr>
              <a:tr h="8263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/>
                        </a:rPr>
                        <a:t>455 RCC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한컴바탕"/>
                      </a:endParaRPr>
                    </a:p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/>
                        </a:rPr>
                        <a:t>455 healthy controls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한컴바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/>
                        </a:rPr>
                        <a:t>Joanna L </a:t>
                      </a:r>
                      <a:r>
                        <a:rPr lang="en-US" sz="1400" kern="1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/>
                        </a:rPr>
                        <a:t>Clasen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/>
                        </a:rPr>
                        <a:t> et al., 2022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011777"/>
                  </a:ext>
                </a:extLst>
              </a:tr>
              <a:tr h="8263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/>
                        </a:rPr>
                        <a:t>39 </a:t>
                      </a:r>
                      <a:r>
                        <a:rPr lang="en-US" sz="1400" kern="1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/>
                        </a:rPr>
                        <a:t>ccRCC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/>
                        </a:rPr>
                        <a:t> 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CF0"/>
                          </a:highlight>
                          <a:latin typeface="+mn-ea"/>
                          <a:ea typeface="+mn-ea"/>
                          <a:cs typeface="한컴바탕"/>
                        </a:rPr>
                        <a:t>I–II stage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/>
                        </a:rPr>
                        <a:t>, 22ccRCC 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CF0"/>
                          </a:highlight>
                          <a:latin typeface="+mn-ea"/>
                          <a:ea typeface="+mn-ea"/>
                          <a:cs typeface="한컴바탕"/>
                        </a:rPr>
                        <a:t>III–IV stage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/>
                        </a:rPr>
                        <a:t>, 12 </a:t>
                      </a:r>
                      <a:r>
                        <a:rPr lang="en-US" sz="1400" kern="1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/>
                        </a:rPr>
                        <a:t>pRCC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/>
                        </a:rPr>
                        <a:t> and </a:t>
                      </a:r>
                      <a:r>
                        <a:rPr lang="en-US" sz="1400" kern="1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/>
                        </a:rPr>
                        <a:t>chrRCC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/>
                        </a:rPr>
                        <a:t> 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highlight>
                            <a:srgbClr val="FFFCF0"/>
                          </a:highlight>
                          <a:latin typeface="+mn-ea"/>
                          <a:ea typeface="+mn-ea"/>
                          <a:cs typeface="한컴바탕"/>
                        </a:rPr>
                        <a:t>I–II stage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/>
                        </a:rPr>
                        <a:t> 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한컴바탕"/>
                      </a:endParaRPr>
                    </a:p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/>
                        </a:rPr>
                        <a:t>51 healthy controls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한컴바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/>
                        </a:rPr>
                        <a:t>Dmitry L. Maslov et al., 2023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811823"/>
                  </a:ext>
                </a:extLst>
              </a:tr>
              <a:tr h="8263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altLang="ko-KR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/>
                        </a:rPr>
                        <a:t>Discovery (60 RCC, 167 HC)</a:t>
                      </a:r>
                    </a:p>
                    <a:p>
                      <a:pPr algn="just" latinLnBrk="1">
                        <a:lnSpc>
                          <a:spcPct val="103000"/>
                        </a:lnSpc>
                      </a:pPr>
                      <a:r>
                        <a:rPr lang="en-US" altLang="ko-KR" sz="140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한컴바탕"/>
                        </a:rPr>
                        <a:t>Validation (27 RCC, 74 HC)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한컴바탕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800"/>
                        </a:spcAft>
                      </a:pPr>
                      <a:r>
                        <a:rPr lang="it-IT" altLang="ko-KR" sz="1400" b="0" i="0" dirty="0">
                          <a:solidFill>
                            <a:srgbClr val="222222"/>
                          </a:solidFill>
                          <a:effectLst/>
                          <a:highlight>
                            <a:srgbClr val="FFFFFF"/>
                          </a:highlight>
                          <a:latin typeface="+mn-ea"/>
                          <a:ea typeface="+mn-ea"/>
                        </a:rPr>
                        <a:t>Kim, Yeon-Hee, et al., 2024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260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64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F728C-D8A0-6B2C-BC0C-F37BCD4FD741}"/>
              </a:ext>
            </a:extLst>
          </p:cNvPr>
          <p:cNvSpPr txBox="1"/>
          <p:nvPr/>
        </p:nvSpPr>
        <p:spPr>
          <a:xfrm>
            <a:off x="0" y="0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검체활용</a:t>
            </a:r>
            <a:r>
              <a:rPr lang="ko-KR" altLang="en-US" sz="2400" b="1" dirty="0"/>
              <a:t> 분석 계획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2696725-E036-078B-6E47-A4ED0523D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295744"/>
              </p:ext>
            </p:extLst>
          </p:nvPr>
        </p:nvGraphicFramePr>
        <p:xfrm>
          <a:off x="419100" y="2334733"/>
          <a:ext cx="11353800" cy="3688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353800">
                  <a:extLst>
                    <a:ext uri="{9D8B030D-6E8A-4147-A177-3AD203B41FA5}">
                      <a16:colId xmlns:a16="http://schemas.microsoft.com/office/drawing/2014/main" val="3751935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역학적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생활습관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특성 연구</a:t>
                      </a:r>
                    </a:p>
                    <a:p>
                      <a:pPr fontAlgn="base" latinLnBrk="0"/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분양 받은 성별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나이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신체계측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음주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흡연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일반적 사항 관련된 정보를 그룹간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(%)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분포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63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임상적 양상 및 임상경과 조사</a:t>
                      </a:r>
                    </a:p>
                    <a:p>
                      <a:pPr fontAlgn="base" latinLnBrk="0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진단명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병기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장기명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부위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및 개인식별정보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사용 동의 대상자의 임상양상 및 임상경과 조사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연도별 환자 수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환자 분포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,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생존율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병기별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생존율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임파선전이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%),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조직분화도 등급의 차이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혈관림프관침윤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차이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치료 방법 등 조사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42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3)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대사체분석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분양받은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plasma(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urine)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UPLC/Q-TOF mass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이용한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global profiling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분석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Ultra Performance Liquid Chromatography (UPLC, Waters, MA, USA)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결합한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triple TOFTM 5600 MS/MS system (AB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Sciex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Conconrd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Canada)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사용하여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대사체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(polar/lipid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대사체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측정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UHPLC/triple quadrupole mass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이용한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targeted profiling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분석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Ultra-high Performance Liquid Chromatography 1290 Infinity (UHPLC, Agilent, CA, USA)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결합한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6495 triple quadrupole MS (UHPLC, Agilent, CA, USA)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사용하여 혈액 내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global profiling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선정된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대사체를 정량 분석함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Target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대사체의 특성에 맞게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LC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컬럼과 조건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MS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조건을 확립한 후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MRM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모드를 사용하여 정량 분석함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Target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대사체의 표준 시약을 구비하여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calibration curve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그린 후 샘플을 분석하여 샘플 내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대사체의 농도를 얻어냄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41885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E0535D-6189-B9E9-B4FC-9E8DD7326A30}"/>
              </a:ext>
            </a:extLst>
          </p:cNvPr>
          <p:cNvSpPr txBox="1"/>
          <p:nvPr/>
        </p:nvSpPr>
        <p:spPr>
          <a:xfrm>
            <a:off x="0" y="685800"/>
            <a:ext cx="11811000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바이오뱅크</a:t>
            </a:r>
            <a:r>
              <a:rPr lang="ko-KR" altLang="en-US" sz="1600" dirty="0"/>
              <a:t> 신청 임상정보 </a:t>
            </a:r>
            <a:r>
              <a:rPr lang="en-US" altLang="ko-KR" sz="1600" dirty="0"/>
              <a:t>: </a:t>
            </a:r>
            <a:r>
              <a:rPr lang="ko-KR" altLang="en-US" sz="1600" dirty="0"/>
              <a:t>성별</a:t>
            </a:r>
            <a:r>
              <a:rPr lang="en-US" altLang="ko-KR" sz="1600" dirty="0"/>
              <a:t>, </a:t>
            </a:r>
            <a:r>
              <a:rPr lang="ko-KR" altLang="en-US" sz="1600" dirty="0"/>
              <a:t>나이</a:t>
            </a:r>
            <a:r>
              <a:rPr lang="en-US" altLang="ko-KR" sz="1600" dirty="0"/>
              <a:t>, </a:t>
            </a:r>
            <a:r>
              <a:rPr lang="ko-KR" altLang="en-US" sz="1600" dirty="0"/>
              <a:t>수술일</a:t>
            </a:r>
            <a:r>
              <a:rPr lang="en-US" altLang="ko-KR" sz="1600" dirty="0"/>
              <a:t>, </a:t>
            </a:r>
            <a:r>
              <a:rPr lang="ko-KR" altLang="en-US" sz="1600" dirty="0"/>
              <a:t>진단명</a:t>
            </a:r>
            <a:r>
              <a:rPr lang="en-US" altLang="ko-KR" sz="1600" dirty="0"/>
              <a:t>, </a:t>
            </a:r>
            <a:r>
              <a:rPr lang="ko-KR" altLang="en-US" sz="1600" dirty="0"/>
              <a:t>병기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장기명</a:t>
            </a:r>
            <a:r>
              <a:rPr lang="en-US" altLang="ko-KR" sz="1600" dirty="0"/>
              <a:t>(</a:t>
            </a:r>
            <a:r>
              <a:rPr lang="ko-KR" altLang="en-US" sz="1600" dirty="0"/>
              <a:t>부위</a:t>
            </a:r>
            <a:r>
              <a:rPr lang="en-US" altLang="ko-KR" sz="1600" dirty="0"/>
              <a:t>)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검진자코호트</a:t>
            </a:r>
            <a:r>
              <a:rPr lang="ko-KR" altLang="en-US" sz="1600" dirty="0"/>
              <a:t> 신청 정보 </a:t>
            </a:r>
            <a:r>
              <a:rPr lang="en-US" altLang="ko-KR" sz="1600" dirty="0"/>
              <a:t>: </a:t>
            </a:r>
            <a:r>
              <a:rPr lang="ko-KR" altLang="en-US" sz="1600" dirty="0"/>
              <a:t>신체계측 </a:t>
            </a:r>
            <a:r>
              <a:rPr lang="en-US" altLang="ko-KR" sz="1600" dirty="0"/>
              <a:t>(</a:t>
            </a:r>
            <a:r>
              <a:rPr lang="ko-KR" altLang="en-US" sz="1600" dirty="0"/>
              <a:t>신장</a:t>
            </a:r>
            <a:r>
              <a:rPr lang="en-US" altLang="ko-KR" sz="1600" dirty="0"/>
              <a:t>, </a:t>
            </a:r>
            <a:r>
              <a:rPr lang="ko-KR" altLang="en-US" sz="1600" dirty="0"/>
              <a:t>체중</a:t>
            </a:r>
            <a:r>
              <a:rPr lang="en-US" altLang="ko-KR" sz="1600" dirty="0"/>
              <a:t>, BMI), </a:t>
            </a:r>
            <a:r>
              <a:rPr lang="ko-KR" altLang="en-US" sz="1600" dirty="0"/>
              <a:t>과거병력 </a:t>
            </a:r>
            <a:r>
              <a:rPr lang="en-US" altLang="ko-KR" sz="1600" dirty="0"/>
              <a:t>(</a:t>
            </a:r>
            <a:r>
              <a:rPr lang="ko-KR" altLang="en-US" sz="1600" dirty="0"/>
              <a:t>암진단여부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암종류</a:t>
            </a:r>
            <a:r>
              <a:rPr lang="ko-KR" altLang="en-US" sz="1600" dirty="0"/>
              <a:t> 및 진단받은 연도</a:t>
            </a:r>
            <a:r>
              <a:rPr lang="en-US" altLang="ko-KR" sz="1600" dirty="0"/>
              <a:t>, </a:t>
            </a:r>
            <a:r>
              <a:rPr lang="ko-KR" altLang="en-US" sz="1600" dirty="0"/>
              <a:t>암 이외 진단 질병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질환명</a:t>
            </a:r>
            <a:r>
              <a:rPr lang="en-US" altLang="ko-KR" sz="1600" dirty="0"/>
              <a:t> </a:t>
            </a:r>
            <a:r>
              <a:rPr lang="ko-KR" altLang="en-US" sz="1600" dirty="0"/>
              <a:t>및 진단받은 연도</a:t>
            </a:r>
            <a:r>
              <a:rPr lang="en-US" altLang="ko-KR" sz="1600" dirty="0"/>
              <a:t>), </a:t>
            </a:r>
            <a:r>
              <a:rPr lang="ko-KR" altLang="en-US" sz="1600" dirty="0"/>
              <a:t>음주</a:t>
            </a:r>
            <a:r>
              <a:rPr lang="en-US" altLang="ko-KR" sz="1600" dirty="0"/>
              <a:t>, </a:t>
            </a:r>
            <a:r>
              <a:rPr lang="ko-KR" altLang="en-US" sz="1600" dirty="0"/>
              <a:t>흡연관련</a:t>
            </a:r>
            <a:r>
              <a:rPr lang="en-US" altLang="ko-KR" sz="1600" dirty="0"/>
              <a:t>, </a:t>
            </a:r>
            <a:r>
              <a:rPr lang="ko-KR" altLang="en-US" sz="1600" dirty="0"/>
              <a:t>일반적 사항 관련 </a:t>
            </a:r>
            <a:r>
              <a:rPr lang="en-US" altLang="ko-KR" sz="1600" dirty="0"/>
              <a:t>(</a:t>
            </a:r>
            <a:r>
              <a:rPr lang="ko-KR" altLang="en-US" sz="1600" dirty="0"/>
              <a:t>결혼상태</a:t>
            </a:r>
            <a:r>
              <a:rPr lang="en-US" altLang="ko-KR" sz="1600" dirty="0"/>
              <a:t>, </a:t>
            </a:r>
            <a:r>
              <a:rPr lang="ko-KR" altLang="en-US" sz="1600" dirty="0"/>
              <a:t>학력</a:t>
            </a:r>
            <a:r>
              <a:rPr lang="en-US" altLang="ko-KR" sz="1600" dirty="0"/>
              <a:t>, </a:t>
            </a:r>
            <a:r>
              <a:rPr lang="ko-KR" altLang="en-US" sz="1600" dirty="0"/>
              <a:t>월 평균 수입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0842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AB308D8-B321-C435-1E82-D9A987E44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432618"/>
              </p:ext>
            </p:extLst>
          </p:nvPr>
        </p:nvGraphicFramePr>
        <p:xfrm>
          <a:off x="609600" y="2466340"/>
          <a:ext cx="11353800" cy="3352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353800">
                  <a:extLst>
                    <a:ext uri="{9D8B030D-6E8A-4147-A177-3AD203B41FA5}">
                      <a16:colId xmlns:a16="http://schemas.microsoft.com/office/drawing/2014/main" val="3559573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4) </a:t>
                      </a:r>
                      <a:r>
                        <a:rPr lang="ko-KR" altLang="en-US" sz="1600" b="1" dirty="0" err="1"/>
                        <a:t>단백체분석</a:t>
                      </a:r>
                      <a:r>
                        <a:rPr lang="en-US" altLang="ko-KR" sz="1600" b="1" dirty="0"/>
                        <a:t>:</a:t>
                      </a:r>
                      <a:r>
                        <a:rPr lang="ko-KR" altLang="en-US" sz="1600" b="1" dirty="0"/>
                        <a:t> </a:t>
                      </a:r>
                      <a:endParaRPr lang="en-US" altLang="ko-KR" sz="1600" b="1" dirty="0"/>
                    </a:p>
                    <a:p>
                      <a:pPr latinLnBrk="1"/>
                      <a:r>
                        <a:rPr lang="ko-KR" altLang="en-US" sz="1600" b="0" dirty="0" err="1"/>
                        <a:t>분양받은</a:t>
                      </a:r>
                      <a:r>
                        <a:rPr lang="ko-KR" altLang="en-US" sz="1600" b="0" dirty="0"/>
                        <a:t> </a:t>
                      </a:r>
                      <a:r>
                        <a:rPr lang="en-US" altLang="ko-KR" sz="1600" b="0" dirty="0"/>
                        <a:t>plasma</a:t>
                      </a:r>
                      <a:r>
                        <a:rPr lang="ko-KR" altLang="en-US" sz="1600" b="0" dirty="0"/>
                        <a:t>를 </a:t>
                      </a:r>
                      <a:r>
                        <a:rPr lang="en-US" altLang="ko-KR" sz="1600" b="0" dirty="0" err="1"/>
                        <a:t>Olink</a:t>
                      </a:r>
                      <a:r>
                        <a:rPr lang="en-US" altLang="ko-KR" sz="1600" b="0" dirty="0"/>
                        <a:t> Target 96 inflammation </a:t>
                      </a:r>
                      <a:r>
                        <a:rPr lang="ko-KR" altLang="en-US" sz="1600" b="0" dirty="0"/>
                        <a:t>패널 프로세스를 제조업체의 프로토콜에 따라 실행함</a:t>
                      </a:r>
                      <a:r>
                        <a:rPr lang="en-US" altLang="ko-KR" sz="1600" b="0" dirty="0"/>
                        <a:t>. DNA </a:t>
                      </a:r>
                      <a:r>
                        <a:rPr lang="ko-KR" altLang="en-US" sz="1600" b="0" dirty="0"/>
                        <a:t>태그가 </a:t>
                      </a:r>
                      <a:r>
                        <a:rPr lang="ko-KR" altLang="en-US" sz="1600" b="0" dirty="0" err="1"/>
                        <a:t>부탁된</a:t>
                      </a:r>
                      <a:r>
                        <a:rPr lang="ko-KR" altLang="en-US" sz="1600" b="0" dirty="0"/>
                        <a:t> </a:t>
                      </a:r>
                      <a:r>
                        <a:rPr lang="en-US" altLang="ko-KR" sz="1600" b="0" dirty="0"/>
                        <a:t>92</a:t>
                      </a:r>
                      <a:r>
                        <a:rPr lang="ko-KR" altLang="en-US" sz="1600" b="0" dirty="0"/>
                        <a:t>개 항체 쌍을 </a:t>
                      </a:r>
                      <a:r>
                        <a:rPr lang="en-US" altLang="ko-KR" sz="1600" b="0" dirty="0"/>
                        <a:t>plasma </a:t>
                      </a:r>
                      <a:r>
                        <a:rPr lang="ko-KR" altLang="en-US" sz="1600" b="0" dirty="0"/>
                        <a:t>샘플 </a:t>
                      </a:r>
                      <a:r>
                        <a:rPr lang="en-US" altLang="ko-KR" sz="1600" b="0" dirty="0"/>
                        <a:t>1uL </a:t>
                      </a:r>
                      <a:r>
                        <a:rPr lang="ko-KR" altLang="en-US" sz="1600" b="0" dirty="0"/>
                        <a:t>첨가하고</a:t>
                      </a:r>
                      <a:r>
                        <a:rPr lang="en-US" altLang="ko-KR" sz="1600" b="0" dirty="0"/>
                        <a:t>, 4</a:t>
                      </a:r>
                      <a:r>
                        <a:rPr lang="ko-KR" altLang="en-US" sz="1600" b="0" dirty="0"/>
                        <a:t>도에서 </a:t>
                      </a:r>
                      <a:r>
                        <a:rPr lang="en-US" altLang="ko-KR" sz="1600" b="0" dirty="0"/>
                        <a:t>20</a:t>
                      </a:r>
                      <a:r>
                        <a:rPr lang="ko-KR" altLang="en-US" sz="1600" b="0" dirty="0"/>
                        <a:t>시간 밤새 배양하여 표적 단백질에 결합되도록 함</a:t>
                      </a:r>
                      <a:r>
                        <a:rPr lang="en-US" altLang="ko-KR" sz="1600" b="0" dirty="0"/>
                        <a:t>. PCR</a:t>
                      </a:r>
                      <a:r>
                        <a:rPr lang="ko-KR" altLang="en-US" sz="1600" b="0" dirty="0"/>
                        <a:t>로 증폭시킴 </a:t>
                      </a:r>
                      <a:r>
                        <a:rPr lang="en-US" altLang="ko-KR" sz="1600" b="0" dirty="0"/>
                        <a:t>(50°C</a:t>
                      </a:r>
                      <a:r>
                        <a:rPr lang="ko-KR" altLang="en-US" sz="1600" b="0" dirty="0"/>
                        <a:t>에서 </a:t>
                      </a:r>
                      <a:r>
                        <a:rPr lang="en-US" altLang="ko-KR" sz="1600" b="0" dirty="0"/>
                        <a:t>20</a:t>
                      </a:r>
                      <a:r>
                        <a:rPr lang="ko-KR" altLang="en-US" sz="1600" b="0" dirty="0"/>
                        <a:t>분</a:t>
                      </a:r>
                      <a:r>
                        <a:rPr lang="en-US" altLang="ko-KR" sz="1600" b="0" dirty="0"/>
                        <a:t>, 95°C</a:t>
                      </a:r>
                      <a:r>
                        <a:rPr lang="ko-KR" altLang="en-US" sz="1600" b="0" dirty="0"/>
                        <a:t>에서 </a:t>
                      </a:r>
                      <a:r>
                        <a:rPr lang="en-US" altLang="ko-KR" sz="1600" b="0" dirty="0"/>
                        <a:t>5</a:t>
                      </a:r>
                      <a:r>
                        <a:rPr lang="ko-KR" altLang="en-US" sz="1600" b="0" dirty="0"/>
                        <a:t>분</a:t>
                      </a:r>
                      <a:r>
                        <a:rPr lang="en-US" altLang="ko-KR" sz="1600" b="0" dirty="0"/>
                        <a:t>, </a:t>
                      </a:r>
                      <a:r>
                        <a:rPr lang="ko-KR" altLang="en-US" sz="1600" b="0" dirty="0"/>
                        <a:t>그 다음 </a:t>
                      </a:r>
                      <a:r>
                        <a:rPr lang="en-US" altLang="ko-KR" sz="1600" b="0" dirty="0"/>
                        <a:t>95°C</a:t>
                      </a:r>
                      <a:r>
                        <a:rPr lang="ko-KR" altLang="en-US" sz="1600" b="0" dirty="0"/>
                        <a:t>에서 </a:t>
                      </a:r>
                      <a:r>
                        <a:rPr lang="en-US" altLang="ko-KR" sz="1600" b="0" dirty="0"/>
                        <a:t>30</a:t>
                      </a:r>
                      <a:r>
                        <a:rPr lang="ko-KR" altLang="en-US" sz="1600" b="0" dirty="0"/>
                        <a:t>초</a:t>
                      </a:r>
                      <a:r>
                        <a:rPr lang="en-US" altLang="ko-KR" sz="1600" b="0" dirty="0"/>
                        <a:t>, 54°C</a:t>
                      </a:r>
                      <a:r>
                        <a:rPr lang="ko-KR" altLang="en-US" sz="1600" b="0" dirty="0"/>
                        <a:t>에서 </a:t>
                      </a:r>
                      <a:r>
                        <a:rPr lang="en-US" altLang="ko-KR" sz="1600" b="0" dirty="0"/>
                        <a:t>1</a:t>
                      </a:r>
                      <a:r>
                        <a:rPr lang="ko-KR" altLang="en-US" sz="1600" b="0" dirty="0"/>
                        <a:t>분</a:t>
                      </a:r>
                      <a:r>
                        <a:rPr lang="en-US" altLang="ko-KR" sz="1600" b="0" dirty="0"/>
                        <a:t>, 60°C</a:t>
                      </a:r>
                      <a:r>
                        <a:rPr lang="ko-KR" altLang="en-US" sz="1600" b="0" dirty="0"/>
                        <a:t>에서 </a:t>
                      </a:r>
                      <a:r>
                        <a:rPr lang="en-US" altLang="ko-KR" sz="1600" b="0" dirty="0"/>
                        <a:t>1</a:t>
                      </a:r>
                      <a:r>
                        <a:rPr lang="ko-KR" altLang="en-US" sz="1600" b="0" dirty="0"/>
                        <a:t>분의 </a:t>
                      </a:r>
                      <a:r>
                        <a:rPr lang="en-US" altLang="ko-KR" sz="1600" b="0" dirty="0"/>
                        <a:t>17</a:t>
                      </a:r>
                      <a:r>
                        <a:rPr lang="ko-KR" altLang="en-US" sz="1600" b="0" dirty="0"/>
                        <a:t>회 사이클</a:t>
                      </a:r>
                      <a:r>
                        <a:rPr lang="en-US" altLang="ko-KR" sz="1600" b="0" dirty="0"/>
                        <a:t>). </a:t>
                      </a:r>
                      <a:r>
                        <a:rPr lang="ko-KR" altLang="en-US" sz="1600" b="0" dirty="0"/>
                        <a:t>최종 검출 단계는 </a:t>
                      </a:r>
                      <a:r>
                        <a:rPr lang="en-US" altLang="ko-KR" sz="1600" b="0" dirty="0" err="1"/>
                        <a:t>Olink</a:t>
                      </a:r>
                      <a:r>
                        <a:rPr lang="en-US" altLang="ko-KR" sz="1600" b="0" dirty="0"/>
                        <a:t>® Signature Q100 </a:t>
                      </a:r>
                      <a:r>
                        <a:rPr lang="ko-KR" altLang="en-US" sz="1600" b="0" dirty="0"/>
                        <a:t>시스템에서 </a:t>
                      </a:r>
                      <a:r>
                        <a:rPr lang="ko-KR" altLang="en-US" sz="1600" b="0" dirty="0" err="1"/>
                        <a:t>고처리량</a:t>
                      </a:r>
                      <a:r>
                        <a:rPr lang="ko-KR" altLang="en-US" sz="1600" b="0" dirty="0"/>
                        <a:t> 실시간 </a:t>
                      </a:r>
                      <a:r>
                        <a:rPr lang="en-US" altLang="ko-KR" sz="1600" b="0" dirty="0"/>
                        <a:t>qPCR</a:t>
                      </a:r>
                      <a:r>
                        <a:rPr lang="ko-KR" altLang="en-US" sz="1600" b="0" dirty="0"/>
                        <a:t>을 사용하여 각 </a:t>
                      </a:r>
                      <a:r>
                        <a:rPr lang="ko-KR" altLang="en-US" sz="1600" b="0" dirty="0" err="1"/>
                        <a:t>바이오마커에</a:t>
                      </a:r>
                      <a:r>
                        <a:rPr lang="ko-KR" altLang="en-US" sz="1600" b="0" dirty="0"/>
                        <a:t> 대한 </a:t>
                      </a:r>
                      <a:r>
                        <a:rPr lang="en-US" altLang="ko-KR" sz="1600" b="0" dirty="0"/>
                        <a:t>DNA </a:t>
                      </a:r>
                      <a:r>
                        <a:rPr lang="ko-KR" altLang="en-US" sz="1600" b="0" dirty="0"/>
                        <a:t>리포터를 정량화 함</a:t>
                      </a:r>
                      <a:r>
                        <a:rPr lang="en-US" altLang="ko-KR" sz="1600" b="0" dirty="0"/>
                        <a:t>. </a:t>
                      </a:r>
                      <a:r>
                        <a:rPr lang="ko-KR" altLang="en-US" sz="1600" b="0" dirty="0"/>
                        <a:t>결과 나오면 </a:t>
                      </a:r>
                      <a:r>
                        <a:rPr lang="ko-KR" altLang="en-US" sz="1600" b="0" dirty="0" err="1"/>
                        <a:t>군간의</a:t>
                      </a:r>
                      <a:r>
                        <a:rPr lang="ko-KR" altLang="en-US" sz="1600" b="0" dirty="0"/>
                        <a:t> 비교해서 차이가 나는 단백질을 찾아냄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401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5)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면역형광법에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의한 다중염색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파라핀 블록을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4um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두께로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개를 잘라서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PerkinElmer Opal 7 solid </a:t>
                      </a:r>
                      <a:r>
                        <a:rPr lang="en-US" altLang="ko-KR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tumour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immunology kit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이용하여 염색하고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슬라이드를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PerkinElmer Polaris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이용하여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 후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확보한 이미지를 </a:t>
                      </a:r>
                      <a:r>
                        <a:rPr lang="en-US" altLang="ko-KR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software (PerkinElmer, Hopkinton, MA)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분석함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(#1). </a:t>
                      </a:r>
                      <a:r>
                        <a:rPr lang="en-US" altLang="ko-KR" sz="1600" b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CD20, CD4, CD8, CD68, PD-L1, </a:t>
                      </a:r>
                      <a:r>
                        <a:rPr lang="en-US" altLang="ko-KR" sz="1600" b="0" kern="1200" dirty="0" err="1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forkhead</a:t>
                      </a:r>
                      <a:r>
                        <a:rPr lang="en-US" altLang="ko-KR" sz="1600" b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box P3 (foxP3)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항체를 이용하여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가지의 </a:t>
                      </a:r>
                      <a:r>
                        <a:rPr lang="en-US" altLang="ko-KR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tumour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-infiltrating immune cells (CD20+ B cells, CD4+ T cells, CD8+ T cells, CD68+ macrophages, and foxP3+ regulatory T cells)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density(cells/mm2)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측정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Anti-cytokeratin (CK)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항체와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4',6-Diamidino-2-Phenylindole (DAPI)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tumour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cell identifications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위해 사용함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환자의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FFPE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슬라이드를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IHC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수행하여 종양내로 침투한 면역세포를 분석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89584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5638A0-BB79-6D3E-CBDF-DDF9A1403F05}"/>
              </a:ext>
            </a:extLst>
          </p:cNvPr>
          <p:cNvSpPr txBox="1"/>
          <p:nvPr/>
        </p:nvSpPr>
        <p:spPr>
          <a:xfrm>
            <a:off x="0" y="0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검체활용</a:t>
            </a:r>
            <a:r>
              <a:rPr lang="ko-KR" altLang="en-US" sz="2400" b="1" dirty="0"/>
              <a:t> 분석 계획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DCC274-DC95-2B04-9614-30894FADB3E2}"/>
              </a:ext>
            </a:extLst>
          </p:cNvPr>
          <p:cNvSpPr txBox="1"/>
          <p:nvPr/>
        </p:nvSpPr>
        <p:spPr>
          <a:xfrm>
            <a:off x="0" y="685800"/>
            <a:ext cx="11811000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바이오뱅크</a:t>
            </a:r>
            <a:r>
              <a:rPr lang="ko-KR" altLang="en-US" sz="1600" dirty="0"/>
              <a:t> 신청 임상정보 </a:t>
            </a:r>
            <a:r>
              <a:rPr lang="en-US" altLang="ko-KR" sz="1600" dirty="0"/>
              <a:t>: </a:t>
            </a:r>
            <a:r>
              <a:rPr lang="ko-KR" altLang="en-US" sz="1600" dirty="0"/>
              <a:t>성별</a:t>
            </a:r>
            <a:r>
              <a:rPr lang="en-US" altLang="ko-KR" sz="1600" dirty="0"/>
              <a:t>, </a:t>
            </a:r>
            <a:r>
              <a:rPr lang="ko-KR" altLang="en-US" sz="1600" dirty="0"/>
              <a:t>나이</a:t>
            </a:r>
            <a:r>
              <a:rPr lang="en-US" altLang="ko-KR" sz="1600" dirty="0"/>
              <a:t>, </a:t>
            </a:r>
            <a:r>
              <a:rPr lang="ko-KR" altLang="en-US" sz="1600" dirty="0"/>
              <a:t>수술일</a:t>
            </a:r>
            <a:r>
              <a:rPr lang="en-US" altLang="ko-KR" sz="1600" dirty="0"/>
              <a:t>, </a:t>
            </a:r>
            <a:r>
              <a:rPr lang="ko-KR" altLang="en-US" sz="1600" dirty="0"/>
              <a:t>진단명</a:t>
            </a:r>
            <a:r>
              <a:rPr lang="en-US" altLang="ko-KR" sz="1600" dirty="0"/>
              <a:t>, </a:t>
            </a:r>
            <a:r>
              <a:rPr lang="ko-KR" altLang="en-US" sz="1600" dirty="0"/>
              <a:t>병기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장기명</a:t>
            </a:r>
            <a:r>
              <a:rPr lang="en-US" altLang="ko-KR" sz="1600" dirty="0"/>
              <a:t>(</a:t>
            </a:r>
            <a:r>
              <a:rPr lang="ko-KR" altLang="en-US" sz="1600" dirty="0"/>
              <a:t>부위</a:t>
            </a:r>
            <a:r>
              <a:rPr lang="en-US" altLang="ko-KR" sz="1600" dirty="0"/>
              <a:t>)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검진자코호트</a:t>
            </a:r>
            <a:r>
              <a:rPr lang="ko-KR" altLang="en-US" sz="1600" dirty="0"/>
              <a:t> 신청 정보 </a:t>
            </a:r>
            <a:r>
              <a:rPr lang="en-US" altLang="ko-KR" sz="1600" dirty="0"/>
              <a:t>: </a:t>
            </a:r>
            <a:r>
              <a:rPr lang="ko-KR" altLang="en-US" sz="1600" dirty="0"/>
              <a:t>신체계측 </a:t>
            </a:r>
            <a:r>
              <a:rPr lang="en-US" altLang="ko-KR" sz="1600" dirty="0"/>
              <a:t>(</a:t>
            </a:r>
            <a:r>
              <a:rPr lang="ko-KR" altLang="en-US" sz="1600" dirty="0"/>
              <a:t>신장</a:t>
            </a:r>
            <a:r>
              <a:rPr lang="en-US" altLang="ko-KR" sz="1600" dirty="0"/>
              <a:t>, </a:t>
            </a:r>
            <a:r>
              <a:rPr lang="ko-KR" altLang="en-US" sz="1600" dirty="0"/>
              <a:t>체중</a:t>
            </a:r>
            <a:r>
              <a:rPr lang="en-US" altLang="ko-KR" sz="1600" dirty="0"/>
              <a:t>, BMI), </a:t>
            </a:r>
            <a:r>
              <a:rPr lang="ko-KR" altLang="en-US" sz="1600" dirty="0"/>
              <a:t>과거병력 </a:t>
            </a:r>
            <a:r>
              <a:rPr lang="en-US" altLang="ko-KR" sz="1600" dirty="0"/>
              <a:t>(</a:t>
            </a:r>
            <a:r>
              <a:rPr lang="ko-KR" altLang="en-US" sz="1600" dirty="0"/>
              <a:t>암진단여부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암종류</a:t>
            </a:r>
            <a:r>
              <a:rPr lang="ko-KR" altLang="en-US" sz="1600" dirty="0"/>
              <a:t> 및 진단받은 연도</a:t>
            </a:r>
            <a:r>
              <a:rPr lang="en-US" altLang="ko-KR" sz="1600" dirty="0"/>
              <a:t>, </a:t>
            </a:r>
            <a:r>
              <a:rPr lang="ko-KR" altLang="en-US" sz="1600" dirty="0"/>
              <a:t>암 이외 진단 질병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질환명</a:t>
            </a:r>
            <a:r>
              <a:rPr lang="en-US" altLang="ko-KR" sz="1600" dirty="0"/>
              <a:t> </a:t>
            </a:r>
            <a:r>
              <a:rPr lang="ko-KR" altLang="en-US" sz="1600" dirty="0"/>
              <a:t>및 진단받은 연도</a:t>
            </a:r>
            <a:r>
              <a:rPr lang="en-US" altLang="ko-KR" sz="1600" dirty="0"/>
              <a:t>), </a:t>
            </a:r>
            <a:r>
              <a:rPr lang="ko-KR" altLang="en-US" sz="1600" dirty="0"/>
              <a:t>음주</a:t>
            </a:r>
            <a:r>
              <a:rPr lang="en-US" altLang="ko-KR" sz="1600" dirty="0"/>
              <a:t>, </a:t>
            </a:r>
            <a:r>
              <a:rPr lang="ko-KR" altLang="en-US" sz="1600" dirty="0"/>
              <a:t>흡연관련</a:t>
            </a:r>
            <a:r>
              <a:rPr lang="en-US" altLang="ko-KR" sz="1600" dirty="0"/>
              <a:t>, </a:t>
            </a:r>
            <a:r>
              <a:rPr lang="ko-KR" altLang="en-US" sz="1600" dirty="0"/>
              <a:t>일반적 사항 관련 </a:t>
            </a:r>
            <a:r>
              <a:rPr lang="en-US" altLang="ko-KR" sz="1600" dirty="0"/>
              <a:t>(</a:t>
            </a:r>
            <a:r>
              <a:rPr lang="ko-KR" altLang="en-US" sz="1600" dirty="0"/>
              <a:t>결혼상태</a:t>
            </a:r>
            <a:r>
              <a:rPr lang="en-US" altLang="ko-KR" sz="1600" dirty="0"/>
              <a:t>, </a:t>
            </a:r>
            <a:r>
              <a:rPr lang="ko-KR" altLang="en-US" sz="1600" dirty="0"/>
              <a:t>학력</a:t>
            </a:r>
            <a:r>
              <a:rPr lang="en-US" altLang="ko-KR" sz="1600" dirty="0"/>
              <a:t>, </a:t>
            </a:r>
            <a:r>
              <a:rPr lang="ko-KR" altLang="en-US" sz="1600" dirty="0"/>
              <a:t>월 평균 수입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457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063B94B-4A73-CF20-7FDE-B857D3308D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8220" t="61328" r="39286" b="-95"/>
          <a:stretch/>
        </p:blipFill>
        <p:spPr>
          <a:xfrm>
            <a:off x="470241" y="4088727"/>
            <a:ext cx="4722059" cy="23016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CE8005-86FF-4406-C284-60DF1A292B65}"/>
              </a:ext>
            </a:extLst>
          </p:cNvPr>
          <p:cNvSpPr txBox="1"/>
          <p:nvPr/>
        </p:nvSpPr>
        <p:spPr>
          <a:xfrm>
            <a:off x="195993" y="590023"/>
            <a:ext cx="11287209" cy="1695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10000"/>
              </a:lnSpc>
            </a:pPr>
            <a:r>
              <a:rPr lang="en-US" altLang="ko-KR" sz="1600" b="1" dirty="0">
                <a:latin typeface="+mn-ea"/>
              </a:rPr>
              <a:t>[</a:t>
            </a:r>
            <a:r>
              <a:rPr lang="ko-KR" altLang="en-US" sz="1600" b="1" dirty="0" err="1">
                <a:latin typeface="+mn-ea"/>
              </a:rPr>
              <a:t>신장암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plasma</a:t>
            </a:r>
            <a:r>
              <a:rPr lang="ko-KR" altLang="en-US" sz="1600" b="1" dirty="0">
                <a:latin typeface="+mn-ea"/>
              </a:rPr>
              <a:t> 진단 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</a:rPr>
              <a:t>대사체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발굴 </a:t>
            </a:r>
            <a:r>
              <a:rPr lang="en-US" altLang="ko-KR" sz="1600" b="1" dirty="0">
                <a:latin typeface="+mn-ea"/>
              </a:rPr>
              <a:t>(published)]</a:t>
            </a:r>
            <a:endParaRPr lang="ko-KR" altLang="en-US" sz="1600" b="1" dirty="0">
              <a:latin typeface="+mn-ea"/>
            </a:endParaRPr>
          </a:p>
          <a:p>
            <a:pPr marL="285750" indent="-285750" fontAlgn="base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D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iscovery set: </a:t>
            </a:r>
            <a:r>
              <a:rPr lang="ko-KR" altLang="en-US" sz="16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신장암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60,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대조군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167 // validation set: </a:t>
            </a:r>
            <a:r>
              <a:rPr lang="ko-KR" altLang="en-US" sz="16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신장암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27,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대조군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74</a:t>
            </a:r>
            <a:endParaRPr lang="en-US" altLang="ko-KR" sz="1600" dirty="0">
              <a:latin typeface="+mn-ea"/>
            </a:endParaRPr>
          </a:p>
          <a:p>
            <a:pPr marL="285750" indent="-285750" fontAlgn="base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+mn-ea"/>
              </a:rPr>
              <a:t>신장암</a:t>
            </a:r>
            <a:r>
              <a:rPr lang="ko-KR" altLang="en-US" sz="1600" dirty="0">
                <a:latin typeface="+mn-ea"/>
              </a:rPr>
              <a:t> 진단 마커로 </a:t>
            </a:r>
            <a:r>
              <a:rPr lang="en-US" altLang="ko-KR" sz="1600" dirty="0">
                <a:latin typeface="+mn-ea"/>
              </a:rPr>
              <a:t>7</a:t>
            </a:r>
            <a:r>
              <a:rPr lang="ko-KR" altLang="en-US" sz="1600" dirty="0">
                <a:latin typeface="+mn-ea"/>
              </a:rPr>
              <a:t>개 발굴 </a:t>
            </a:r>
            <a:r>
              <a:rPr lang="en-US" altLang="ko-KR" sz="1600" dirty="0">
                <a:latin typeface="+mn-ea"/>
              </a:rPr>
              <a:t>(L-tryptophan, </a:t>
            </a:r>
            <a:r>
              <a:rPr lang="en-US" altLang="ko-KR" sz="1600" dirty="0" err="1">
                <a:latin typeface="+mn-ea"/>
              </a:rPr>
              <a:t>LysoPC</a:t>
            </a:r>
            <a:r>
              <a:rPr lang="en-US" altLang="ko-KR" sz="1600" dirty="0">
                <a:latin typeface="+mn-ea"/>
              </a:rPr>
              <a:t>(16:0), </a:t>
            </a:r>
            <a:r>
              <a:rPr lang="en-US" altLang="ko-KR" sz="1600" dirty="0" err="1">
                <a:latin typeface="+mn-ea"/>
              </a:rPr>
              <a:t>LysoPC</a:t>
            </a:r>
            <a:r>
              <a:rPr lang="en-US" altLang="ko-KR" sz="1600" dirty="0">
                <a:latin typeface="+mn-ea"/>
              </a:rPr>
              <a:t>(18:0), </a:t>
            </a:r>
            <a:r>
              <a:rPr lang="en-US" altLang="ko-KR" sz="1600" dirty="0" err="1">
                <a:latin typeface="+mn-ea"/>
              </a:rPr>
              <a:t>LysoPC</a:t>
            </a:r>
            <a:r>
              <a:rPr lang="en-US" altLang="ko-KR" sz="1600" dirty="0">
                <a:latin typeface="+mn-ea"/>
              </a:rPr>
              <a:t>(18:1), </a:t>
            </a:r>
            <a:r>
              <a:rPr lang="en-US" altLang="ko-KR" sz="1600" dirty="0" err="1">
                <a:latin typeface="+mn-ea"/>
              </a:rPr>
              <a:t>LysoPC</a:t>
            </a:r>
            <a:r>
              <a:rPr lang="en-US" altLang="ko-KR" sz="1600" dirty="0">
                <a:latin typeface="+mn-ea"/>
              </a:rPr>
              <a:t>(18:2), </a:t>
            </a:r>
            <a:r>
              <a:rPr lang="en-US" altLang="ko-KR" sz="1600" dirty="0" err="1">
                <a:latin typeface="+mn-ea"/>
              </a:rPr>
              <a:t>decanoylcarnitine</a:t>
            </a:r>
            <a:r>
              <a:rPr lang="en-US" altLang="ko-KR" sz="1600" dirty="0">
                <a:latin typeface="+mn-ea"/>
              </a:rPr>
              <a:t>, and L-glutamic acid) 96.9% AUC </a:t>
            </a:r>
            <a:r>
              <a:rPr lang="ko-KR" altLang="en-US" sz="1600" dirty="0">
                <a:latin typeface="+mn-ea"/>
              </a:rPr>
              <a:t>달성</a:t>
            </a:r>
          </a:p>
          <a:p>
            <a:pPr marL="285750" indent="-285750" fontAlgn="base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이러한 마커들의 변화가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lipid synthesis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및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lactate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의 증가로 이어져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RCC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발생에 기여</a:t>
            </a:r>
            <a:endParaRPr lang="en-US" altLang="ko-KR" sz="16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285750" indent="-285750" fontAlgn="base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높은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PUFA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섭취가 </a:t>
            </a:r>
            <a:r>
              <a:rPr lang="en-US" altLang="ko-KR" sz="16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LysoPC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수치에 미치는 영향과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CPT1 downregulation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을 통한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RCC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발생에 미치는 영향을 강조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C01A75-3B94-7584-1064-A0B855B5AC1C}"/>
              </a:ext>
            </a:extLst>
          </p:cNvPr>
          <p:cNvSpPr txBox="1"/>
          <p:nvPr/>
        </p:nvSpPr>
        <p:spPr>
          <a:xfrm>
            <a:off x="47150" y="6544276"/>
            <a:ext cx="63453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Figure . </a:t>
            </a:r>
            <a:r>
              <a:rPr lang="it-IT" altLang="ko-KR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Kim, Yeon-Hee, et al. </a:t>
            </a:r>
            <a:r>
              <a:rPr lang="it-IT" altLang="ko-KR" sz="14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Nutrients</a:t>
            </a:r>
            <a:r>
              <a:rPr lang="it-IT" altLang="ko-KR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(2024)</a:t>
            </a:r>
            <a:endParaRPr lang="ko-KR" altLang="en-US" sz="1400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226C0F5B-DE4F-2F0F-88BA-6E4DFC2F2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456" y="2269150"/>
            <a:ext cx="6262134" cy="442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86F5682-3501-CC72-359E-4C9D79B709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290" y="2269150"/>
            <a:ext cx="5297960" cy="160839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46FA4A7-1CBC-A813-F817-B3FFDEECBC00}"/>
              </a:ext>
            </a:extLst>
          </p:cNvPr>
          <p:cNvSpPr/>
          <p:nvPr/>
        </p:nvSpPr>
        <p:spPr>
          <a:xfrm>
            <a:off x="1181100" y="3674533"/>
            <a:ext cx="838200" cy="2030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4AAA29-5F79-BE50-DC07-061F8D667441}"/>
              </a:ext>
            </a:extLst>
          </p:cNvPr>
          <p:cNvSpPr/>
          <p:nvPr/>
        </p:nvSpPr>
        <p:spPr>
          <a:xfrm>
            <a:off x="3865032" y="3674533"/>
            <a:ext cx="897467" cy="2030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B1454B-F338-42A9-D2BF-7543549914C2}"/>
              </a:ext>
            </a:extLst>
          </p:cNvPr>
          <p:cNvSpPr txBox="1"/>
          <p:nvPr/>
        </p:nvSpPr>
        <p:spPr>
          <a:xfrm>
            <a:off x="0" y="0"/>
            <a:ext cx="2427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예비실험 결과 </a:t>
            </a:r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0312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A04DD4-02DC-4019-AAB0-BDC5B1336C93}"/>
              </a:ext>
            </a:extLst>
          </p:cNvPr>
          <p:cNvSpPr txBox="1"/>
          <p:nvPr/>
        </p:nvSpPr>
        <p:spPr>
          <a:xfrm>
            <a:off x="314693" y="685800"/>
            <a:ext cx="11287209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10000"/>
              </a:lnSpc>
            </a:pPr>
            <a:r>
              <a:rPr lang="en-US" altLang="ko-KR" sz="1600" b="1" dirty="0">
                <a:latin typeface="+mn-ea"/>
              </a:rPr>
              <a:t>[</a:t>
            </a:r>
            <a:r>
              <a:rPr lang="ko-KR" altLang="en-US" sz="1600" b="1" dirty="0" err="1">
                <a:latin typeface="+mn-ea"/>
              </a:rPr>
              <a:t>신장암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plasma</a:t>
            </a:r>
            <a:r>
              <a:rPr lang="ko-KR" altLang="en-US" sz="1600" b="1" dirty="0">
                <a:latin typeface="+mn-ea"/>
              </a:rPr>
              <a:t> 진단 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</a:rPr>
              <a:t>단백체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발굴</a:t>
            </a:r>
            <a:r>
              <a:rPr lang="en-US" altLang="ko-KR" sz="1600" b="1" dirty="0">
                <a:latin typeface="+mn-ea"/>
              </a:rPr>
              <a:t>]</a:t>
            </a:r>
            <a:endParaRPr lang="ko-KR" altLang="en-US" sz="1600" b="1" dirty="0">
              <a:latin typeface="+mn-ea"/>
            </a:endParaRPr>
          </a:p>
          <a:p>
            <a:pPr marL="285750" indent="-285750" fontAlgn="base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신장암</a:t>
            </a:r>
            <a:r>
              <a:rPr lang="ko-KR" altLang="en-US" sz="16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59, </a:t>
            </a:r>
            <a:r>
              <a:rPr lang="ko-KR" altLang="en-US" sz="16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대조군 </a:t>
            </a:r>
            <a:r>
              <a:rPr lang="en-US" altLang="ko-KR" sz="16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58</a:t>
            </a:r>
            <a:endParaRPr lang="en-US" altLang="ko-KR" sz="1600" dirty="0">
              <a:latin typeface="+mn-ea"/>
            </a:endParaRPr>
          </a:p>
          <a:p>
            <a:pPr marL="285750" indent="-285750" fontAlgn="base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+mn-ea"/>
              </a:rPr>
              <a:t>Olink</a:t>
            </a:r>
            <a:r>
              <a:rPr lang="en-US" altLang="ko-KR" sz="1600" dirty="0">
                <a:latin typeface="+mn-ea"/>
              </a:rPr>
              <a:t> (92 protein) inflammation </a:t>
            </a:r>
            <a:r>
              <a:rPr lang="ko-KR" altLang="en-US" sz="1600" dirty="0">
                <a:latin typeface="+mn-ea"/>
              </a:rPr>
              <a:t>관련된 단백질 </a:t>
            </a:r>
            <a:r>
              <a:rPr lang="en-US" altLang="ko-KR" sz="1600" dirty="0">
                <a:latin typeface="+mn-ea"/>
              </a:rPr>
              <a:t>92</a:t>
            </a:r>
            <a:r>
              <a:rPr lang="ko-KR" altLang="en-US" sz="1600" dirty="0">
                <a:latin typeface="+mn-ea"/>
              </a:rPr>
              <a:t>개 측정</a:t>
            </a:r>
            <a:endParaRPr lang="en-US" altLang="ko-KR" sz="1600" dirty="0">
              <a:latin typeface="+mn-ea"/>
            </a:endParaRPr>
          </a:p>
          <a:p>
            <a:pPr marL="285750" indent="-285750" fontAlgn="base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9</a:t>
            </a:r>
            <a:r>
              <a:rPr lang="ko-KR" altLang="en-US" sz="1600" dirty="0">
                <a:latin typeface="+mn-ea"/>
              </a:rPr>
              <a:t>개 </a:t>
            </a:r>
            <a:r>
              <a:rPr lang="en-US" altLang="ko-KR" sz="1600" dirty="0">
                <a:latin typeface="+mn-ea"/>
              </a:rPr>
              <a:t>potential protein biomarker (</a:t>
            </a:r>
            <a:r>
              <a:rPr lang="en-US" altLang="ko-KR" sz="1400" dirty="0">
                <a:latin typeface="+mn-ea"/>
              </a:rPr>
              <a:t>IL-7, DNER, IL-2, IL-33, OSM, MCP-3, CXCL5, TGF-a, LIF</a:t>
            </a:r>
            <a:r>
              <a:rPr lang="en-US" altLang="ko-KR" sz="1600" dirty="0">
                <a:latin typeface="+mn-ea"/>
              </a:rPr>
              <a:t>)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C2FF25-7DFB-6EA3-7122-D37143E19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b="50576"/>
          <a:stretch/>
        </p:blipFill>
        <p:spPr>
          <a:xfrm>
            <a:off x="730063" y="2370279"/>
            <a:ext cx="7110802" cy="2117441"/>
          </a:xfrm>
          <a:prstGeom prst="rect">
            <a:avLst/>
          </a:prstGeom>
        </p:spPr>
      </p:pic>
      <p:pic>
        <p:nvPicPr>
          <p:cNvPr id="7" name="내용 개체 틀 4" descr="텍스트, 도표, 지도, 라인이(가) 표시된 사진&#10;&#10;자동 생성된 설명">
            <a:extLst>
              <a:ext uri="{FF2B5EF4-FFF2-40B4-BE49-F238E27FC236}">
                <a16:creationId xmlns:a16="http://schemas.microsoft.com/office/drawing/2014/main" id="{EC37DAED-79E2-C740-BD8E-6697A974A8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818" y="1345446"/>
            <a:ext cx="3376189" cy="24173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6D1928-D49D-065A-3BE2-7E6EECA883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5550" y="3945453"/>
            <a:ext cx="2636352" cy="2746541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41A2321-F3C5-4EE4-BD2B-D263D1A65C84}"/>
              </a:ext>
            </a:extLst>
          </p:cNvPr>
          <p:cNvGraphicFramePr>
            <a:graphicFrameLocks noGrp="1"/>
          </p:cNvGraphicFramePr>
          <p:nvPr/>
        </p:nvGraphicFramePr>
        <p:xfrm>
          <a:off x="566602" y="4783984"/>
          <a:ext cx="7896503" cy="1654731"/>
        </p:xfrm>
        <a:graphic>
          <a:graphicData uri="http://schemas.openxmlformats.org/drawingml/2006/table">
            <a:tbl>
              <a:tblPr/>
              <a:tblGrid>
                <a:gridCol w="534659">
                  <a:extLst>
                    <a:ext uri="{9D8B030D-6E8A-4147-A177-3AD203B41FA5}">
                      <a16:colId xmlns:a16="http://schemas.microsoft.com/office/drawing/2014/main" val="346945233"/>
                    </a:ext>
                  </a:extLst>
                </a:gridCol>
                <a:gridCol w="658041">
                  <a:extLst>
                    <a:ext uri="{9D8B030D-6E8A-4147-A177-3AD203B41FA5}">
                      <a16:colId xmlns:a16="http://schemas.microsoft.com/office/drawing/2014/main" val="1439743847"/>
                    </a:ext>
                  </a:extLst>
                </a:gridCol>
                <a:gridCol w="1089883">
                  <a:extLst>
                    <a:ext uri="{9D8B030D-6E8A-4147-A177-3AD203B41FA5}">
                      <a16:colId xmlns:a16="http://schemas.microsoft.com/office/drawing/2014/main" val="1092864515"/>
                    </a:ext>
                  </a:extLst>
                </a:gridCol>
                <a:gridCol w="709452">
                  <a:extLst>
                    <a:ext uri="{9D8B030D-6E8A-4147-A177-3AD203B41FA5}">
                      <a16:colId xmlns:a16="http://schemas.microsoft.com/office/drawing/2014/main" val="1342441702"/>
                    </a:ext>
                  </a:extLst>
                </a:gridCol>
                <a:gridCol w="658041">
                  <a:extLst>
                    <a:ext uri="{9D8B030D-6E8A-4147-A177-3AD203B41FA5}">
                      <a16:colId xmlns:a16="http://schemas.microsoft.com/office/drawing/2014/main" val="990600679"/>
                    </a:ext>
                  </a:extLst>
                </a:gridCol>
                <a:gridCol w="1028191">
                  <a:extLst>
                    <a:ext uri="{9D8B030D-6E8A-4147-A177-3AD203B41FA5}">
                      <a16:colId xmlns:a16="http://schemas.microsoft.com/office/drawing/2014/main" val="1556203627"/>
                    </a:ext>
                  </a:extLst>
                </a:gridCol>
                <a:gridCol w="1100164">
                  <a:extLst>
                    <a:ext uri="{9D8B030D-6E8A-4147-A177-3AD203B41FA5}">
                      <a16:colId xmlns:a16="http://schemas.microsoft.com/office/drawing/2014/main" val="455438202"/>
                    </a:ext>
                  </a:extLst>
                </a:gridCol>
                <a:gridCol w="534659">
                  <a:extLst>
                    <a:ext uri="{9D8B030D-6E8A-4147-A177-3AD203B41FA5}">
                      <a16:colId xmlns:a16="http://schemas.microsoft.com/office/drawing/2014/main" val="3903267566"/>
                    </a:ext>
                  </a:extLst>
                </a:gridCol>
                <a:gridCol w="822552">
                  <a:extLst>
                    <a:ext uri="{9D8B030D-6E8A-4147-A177-3AD203B41FA5}">
                      <a16:colId xmlns:a16="http://schemas.microsoft.com/office/drawing/2014/main" val="1958957893"/>
                    </a:ext>
                  </a:extLst>
                </a:gridCol>
                <a:gridCol w="760861">
                  <a:extLst>
                    <a:ext uri="{9D8B030D-6E8A-4147-A177-3AD203B41FA5}">
                      <a16:colId xmlns:a16="http://schemas.microsoft.com/office/drawing/2014/main" val="137639059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OlinkID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Assay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RCC.mean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HC.mean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FC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adjusted</a:t>
                      </a:r>
                      <a:r>
                        <a:rPr lang="it-IT" sz="1000" b="0" i="1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AUC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AUC </a:t>
                      </a:r>
                      <a:r>
                        <a:rPr lang="it-IT" sz="1000" b="0" i="1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endParaRPr lang="it-IT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UP/DOWN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453552"/>
                  </a:ext>
                </a:extLst>
              </a:tr>
              <a:tr h="63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OID00478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IL-7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1.48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0.93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1.47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4.78E-09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0.8369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3.39E-11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129536"/>
                  </a:ext>
                </a:extLst>
              </a:tr>
              <a:tr h="1247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OID01213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DNER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8.48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8.73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-1.19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5.95E-08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0.8054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1.20E-09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DOWN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2148478"/>
                  </a:ext>
                </a:extLst>
              </a:tr>
              <a:tr h="63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OID00495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IL-2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1.34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0.86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1.39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6.09E-07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0.7867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0.03379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327065"/>
                  </a:ext>
                </a:extLst>
              </a:tr>
              <a:tr h="63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OID00543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IL-33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1.65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1.25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1.32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8.64E-07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0.7797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4.30E-07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626676"/>
                  </a:ext>
                </a:extLst>
              </a:tr>
              <a:tr h="63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OID00494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OSM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4.47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3.71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1.68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2.95E-06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0.7928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4.00E-08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877309"/>
                  </a:ext>
                </a:extLst>
              </a:tr>
              <a:tr h="63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OID00474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MCP-3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2.40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1.89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1.42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1.04E-05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0.7618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4.44E-07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1563754"/>
                  </a:ext>
                </a:extLst>
              </a:tr>
              <a:tr h="63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OID00534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CXCL6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8.05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7.36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1.61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2.98E-05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0.7513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1.11E-06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08475"/>
                  </a:ext>
                </a:extLst>
              </a:tr>
              <a:tr h="63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OID00503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TGF-alpha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2.29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1.95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1.27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0.0001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0.7542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3.10E-06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912670"/>
                  </a:ext>
                </a:extLst>
              </a:tr>
              <a:tr h="63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OID00547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LIF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0.85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0.58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1.21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0.0006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0.7829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0.01787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</a:t>
                      </a:r>
                    </a:p>
                  </a:txBody>
                  <a:tcPr marL="3459" marR="3459" marT="345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42960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530402C-8C79-191C-2FD7-727E7B6AF698}"/>
              </a:ext>
            </a:extLst>
          </p:cNvPr>
          <p:cNvSpPr txBox="1"/>
          <p:nvPr/>
        </p:nvSpPr>
        <p:spPr>
          <a:xfrm>
            <a:off x="0" y="0"/>
            <a:ext cx="2427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예비실험 결과 </a:t>
            </a:r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76763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6">
      <a:dk1>
        <a:sysClr val="windowText" lastClr="000000"/>
      </a:dk1>
      <a:lt1>
        <a:sysClr val="window" lastClr="FFFFFF"/>
      </a:lt1>
      <a:dk2>
        <a:srgbClr val="9900CC"/>
      </a:dk2>
      <a:lt2>
        <a:srgbClr val="FF3399"/>
      </a:lt2>
      <a:accent1>
        <a:srgbClr val="FF9900"/>
      </a:accent1>
      <a:accent2>
        <a:srgbClr val="006666"/>
      </a:accent2>
      <a:accent3>
        <a:srgbClr val="0066FF"/>
      </a:accent3>
      <a:accent4>
        <a:srgbClr val="00FF00"/>
      </a:accent4>
      <a:accent5>
        <a:srgbClr val="CC99FF"/>
      </a:accent5>
      <a:accent6>
        <a:srgbClr val="CC0000"/>
      </a:accent6>
      <a:hlink>
        <a:srgbClr val="64C143"/>
      </a:hlink>
      <a:folHlink>
        <a:srgbClr val="9A9A9A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4318</TotalTime>
  <Words>1434</Words>
  <Application>Microsoft Office PowerPoint</Application>
  <PresentationFormat>와이드스크린</PresentationFormat>
  <Paragraphs>171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Arial Unicode MS</vt:lpstr>
      <vt:lpstr>맑은 고딕</vt:lpstr>
      <vt:lpstr>한컴바탕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aggressiveness markers of diffuse type gastric carcinoma using formalin-fixed paraffin-embedded tissues</dc:title>
  <dc:creator>ncc</dc:creator>
  <cp:lastModifiedBy>연희 김</cp:lastModifiedBy>
  <cp:revision>58</cp:revision>
  <cp:lastPrinted>2022-12-22T02:28:08Z</cp:lastPrinted>
  <dcterms:created xsi:type="dcterms:W3CDTF">2018-03-28T01:06:17Z</dcterms:created>
  <dcterms:modified xsi:type="dcterms:W3CDTF">2024-08-14T04:04:13Z</dcterms:modified>
</cp:coreProperties>
</file>