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A1407-56E0-56D9-F6DA-E4397AF85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663C7-9557-E7FD-1363-68DD6638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2C76F-89D4-E9BC-D333-CF53573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F9F4D-EF68-98A8-1D0D-F6C5AF35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C56E7-7A86-43E0-ABB3-7C0344EB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8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DCA0-717F-4AC5-90BD-88B74980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D83A-C3C5-4940-2978-4ACF98F6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D636E-8485-AADC-BB1B-96FE4A12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77EA8-5686-418F-7827-36C1930E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B0150-2CC9-DDDE-565C-30042C6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4D023-F798-FFC3-05C7-8D46A347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26A72-36DD-B00A-43A4-2142894A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0808-A69A-769C-2E9C-F6852BF6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3C1AD-C8DC-DA71-691B-AC8A048C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D1B8-F333-CD3F-8E88-4615CFE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ED80-568F-3CF3-C1E3-B48B7B60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6C1CA-E4CD-DC1E-D30A-E75C2984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89519-8091-1843-5F29-A49F6FC5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7BB14-4194-4DEF-3C2F-ED179ADB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08AF7-2016-8A80-C94B-BCFD59D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B93AA-92DF-46DC-41AA-59E80964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CC15C-1189-A935-A13D-6E83E6A3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45583-F34E-FDF0-E7AE-2C310BE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C1936-EC6B-6FD1-4F3A-BE4FD2A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9055D-A69F-DEE6-B759-496CC3C6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0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0674-A864-5B72-BFFF-134B62C0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B6F83-CC14-951D-D93F-12D3E51A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12695-80B2-FFD1-56BF-003E2C79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BF918-3E7A-11B8-B1A3-B0275072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E2A81-83F0-EE0F-370C-8A57CFFA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5C6B2-DC55-17D2-6B45-EAD21D6A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AC98-FA48-3932-9B93-C87AAC76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F9370-7D3B-223C-8E04-DFED685D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89AF9-F4F5-A559-E8CB-597DE956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5BB0E6-1FA2-3AFA-2201-C5B4700F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46746-94FD-9987-681C-54918DE23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EDB3A-C49A-D6F9-6458-5D4747A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6D441-F7D6-CDB2-1743-CD71A39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573BE-35D3-7FBF-D161-AD6D9EB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0BB6-7203-9F75-DD3B-A054C2D2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70149-C521-1F58-96EE-F201683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F1A86-D752-4ECA-B1D7-0B9766CE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EABB1-8BA1-7E06-4B23-9F2FF696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EACAB-1CFE-B891-4160-7AD03ACE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71FC1-3C62-80B9-7807-53F55799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C5D45-CFDC-5B3C-A2F3-7D01ACD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7B2F-4CE9-AA34-0436-5242AEB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4AAF-CA12-14ED-91A8-14FBCAC2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18DFB-A8A7-5EC4-6052-AA17C1F3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91D90-7E8E-A984-547C-B1730063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A96C6-0C56-3717-B985-17412A8A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C30EC-3BFC-36A9-E225-BE50EFD7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5CAEB-39B3-D53D-AA4E-7329E969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F532A-4350-3A7C-0622-777B9F68B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6D8A4-0B1E-6BD7-2CFB-E1F8F949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CACE6-C40C-EC7A-88DE-86C62596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E173D-E2A0-FC76-FFE3-9FAE6412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F9A00-46E1-66A1-7348-03907583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5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FA4D6-0D19-DE79-F8F6-35329070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8D7A5-A278-0E84-96F4-946A1EF5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88724-DB41-7330-DFFD-DE2EBF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113E-D8CD-4759-A8E4-9DB99883D3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F678-B7BB-C48C-FC0E-757C86F5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5E0E1-D715-28C4-905A-AD3FE4FB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91E4-07FC-4346-9C0B-7DE577152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1BDF077-F953-8825-7758-42095DFAB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 fontAlgn="base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100" spc="0" dirty="0">
                <a:solidFill>
                  <a:srgbClr val="000000"/>
                </a:solidFill>
                <a:effectLst/>
                <a:latin typeface="+mn-ea"/>
              </a:rPr>
              <a:t>신장암의 </a:t>
            </a:r>
            <a:r>
              <a:rPr lang="en-US" altLang="ko-KR" sz="3200" kern="100" spc="0" dirty="0">
                <a:solidFill>
                  <a:srgbClr val="000000"/>
                </a:solidFill>
                <a:effectLst/>
                <a:latin typeface="+mn-ea"/>
              </a:rPr>
              <a:t>multi-omics </a:t>
            </a:r>
            <a:r>
              <a:rPr lang="ko-KR" altLang="en-US" sz="3200" kern="100" spc="0" dirty="0">
                <a:solidFill>
                  <a:srgbClr val="000000"/>
                </a:solidFill>
                <a:effectLst/>
                <a:latin typeface="+mn-ea"/>
              </a:rPr>
              <a:t>및 </a:t>
            </a:r>
            <a:r>
              <a:rPr lang="en-US" altLang="ko-KR" sz="3200" kern="100" spc="0" dirty="0">
                <a:solidFill>
                  <a:srgbClr val="000000"/>
                </a:solidFill>
                <a:effectLst/>
                <a:latin typeface="+mn-ea"/>
              </a:rPr>
              <a:t>Immunohistochemistry </a:t>
            </a:r>
            <a:r>
              <a:rPr lang="ko-KR" altLang="en-US" sz="3200" kern="100" spc="0" dirty="0">
                <a:solidFill>
                  <a:srgbClr val="000000"/>
                </a:solidFill>
                <a:effectLst/>
                <a:latin typeface="+mn-ea"/>
              </a:rPr>
              <a:t>결과를 활용한 발암 규명 연구</a:t>
            </a:r>
            <a:br>
              <a:rPr lang="en-US" altLang="ko-KR" sz="3200" kern="10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sz="3200" kern="10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3200" kern="100" spc="0" dirty="0">
                <a:solidFill>
                  <a:srgbClr val="000000"/>
                </a:solidFill>
                <a:effectLst/>
                <a:latin typeface="+mn-ea"/>
              </a:rPr>
              <a:t>예비실험 결과</a:t>
            </a:r>
            <a:r>
              <a:rPr lang="en-US" altLang="ko-KR" sz="3200" kern="10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kern="10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BDAA794B-D36A-A804-613F-4D71C632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dirty="0"/>
              <a:t>책임연구자 </a:t>
            </a:r>
            <a:r>
              <a:rPr lang="en-US" altLang="ko-KR" dirty="0"/>
              <a:t>: </a:t>
            </a:r>
            <a:r>
              <a:rPr lang="ko-KR" altLang="en-US" dirty="0"/>
              <a:t>정진수 </a:t>
            </a:r>
            <a:r>
              <a:rPr lang="en-US" altLang="ko-KR" dirty="0"/>
              <a:t>(</a:t>
            </a:r>
            <a:r>
              <a:rPr lang="ko-KR" altLang="en-US" dirty="0" err="1"/>
              <a:t>비뇨기암센터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공동연구자 </a:t>
            </a:r>
            <a:r>
              <a:rPr lang="en-US" altLang="ko-KR" dirty="0"/>
              <a:t>: </a:t>
            </a:r>
            <a:r>
              <a:rPr lang="ko-KR" altLang="en-US" dirty="0"/>
              <a:t>김미경 </a:t>
            </a:r>
            <a:r>
              <a:rPr lang="en-US" altLang="ko-KR" dirty="0"/>
              <a:t>(</a:t>
            </a:r>
            <a:r>
              <a:rPr lang="ko-KR" altLang="en-US" dirty="0"/>
              <a:t>암역학연구과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BCF3D-D6E3-84F0-700D-6ECBFAF89BDB}"/>
              </a:ext>
            </a:extLst>
          </p:cNvPr>
          <p:cNvSpPr txBox="1"/>
          <p:nvPr/>
        </p:nvSpPr>
        <p:spPr>
          <a:xfrm>
            <a:off x="8450270" y="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바이오뱅크</a:t>
            </a:r>
            <a:r>
              <a:rPr lang="ko-KR" altLang="en-US" dirty="0"/>
              <a:t> 심의 제출용 </a:t>
            </a:r>
            <a:r>
              <a:rPr lang="en-US" altLang="ko-KR" dirty="0"/>
              <a:t>(24.08.27)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2D5D4-CDFB-6B48-7AD1-238578B99DEB}"/>
              </a:ext>
            </a:extLst>
          </p:cNvPr>
          <p:cNvSpPr txBox="1"/>
          <p:nvPr/>
        </p:nvSpPr>
        <p:spPr>
          <a:xfrm>
            <a:off x="823563" y="175364"/>
            <a:ext cx="9483686" cy="1149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/>
              <a:t>[</a:t>
            </a:r>
            <a:r>
              <a:rPr lang="ko-KR" altLang="en-US" sz="1600" b="1" dirty="0"/>
              <a:t>연구목적</a:t>
            </a:r>
            <a:r>
              <a:rPr lang="en-US" altLang="ko-KR" sz="1600" b="1" dirty="0"/>
              <a:t>]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차 연구목적 </a:t>
            </a:r>
            <a:r>
              <a:rPr lang="en-US" altLang="ko-KR" sz="1600" dirty="0"/>
              <a:t>: Multi-omics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신장암</a:t>
            </a:r>
            <a:r>
              <a:rPr lang="ko-KR" altLang="en-US" sz="1600" dirty="0"/>
              <a:t> 발생에 영향을 주는 </a:t>
            </a:r>
            <a:r>
              <a:rPr lang="ko-KR" altLang="en-US" sz="1600" dirty="0" err="1">
                <a:solidFill>
                  <a:srgbClr val="FF0000"/>
                </a:solidFill>
              </a:rPr>
              <a:t>대사체</a:t>
            </a:r>
            <a:r>
              <a:rPr lang="ko-KR" altLang="en-US" sz="1600" dirty="0"/>
              <a:t> 및 </a:t>
            </a:r>
            <a:r>
              <a:rPr lang="ko-KR" altLang="en-US" sz="1600" dirty="0">
                <a:solidFill>
                  <a:srgbClr val="FF0000"/>
                </a:solidFill>
              </a:rPr>
              <a:t>단백체</a:t>
            </a:r>
            <a:r>
              <a:rPr lang="ko-KR" altLang="en-US" sz="1600" dirty="0"/>
              <a:t>를 탐색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차 연구목적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IHC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신장암</a:t>
            </a:r>
            <a:r>
              <a:rPr lang="ko-KR" altLang="en-US" sz="1600" dirty="0"/>
              <a:t> 염증 반응 정도 확인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3B581-D0CB-FB13-8546-52606253D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15" y="1714574"/>
            <a:ext cx="9489570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7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49AA76-163F-1409-F168-E6C0B3037868}"/>
              </a:ext>
            </a:extLst>
          </p:cNvPr>
          <p:cNvSpPr/>
          <p:nvPr/>
        </p:nvSpPr>
        <p:spPr>
          <a:xfrm>
            <a:off x="10288044" y="0"/>
            <a:ext cx="1903956" cy="626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예비실험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63B94B-4A73-CF20-7FDE-B857D330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220" t="61328" r="39286" b="-95"/>
          <a:stretch/>
        </p:blipFill>
        <p:spPr>
          <a:xfrm>
            <a:off x="470241" y="4088727"/>
            <a:ext cx="4722059" cy="2301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E8005-86FF-4406-C284-60DF1A292B65}"/>
              </a:ext>
            </a:extLst>
          </p:cNvPr>
          <p:cNvSpPr txBox="1"/>
          <p:nvPr/>
        </p:nvSpPr>
        <p:spPr>
          <a:xfrm>
            <a:off x="195993" y="419285"/>
            <a:ext cx="11287209" cy="16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대사체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 </a:t>
            </a:r>
            <a:r>
              <a:rPr lang="en-US" altLang="ko-KR" sz="1600" b="1" dirty="0">
                <a:latin typeface="+mn-ea"/>
              </a:rPr>
              <a:t>(published)]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iscovery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167 // validation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27,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74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신장암</a:t>
            </a:r>
            <a:r>
              <a:rPr lang="ko-KR" altLang="en-US" sz="1600" dirty="0">
                <a:latin typeface="+mn-ea"/>
              </a:rPr>
              <a:t> 진단 마커로 </a:t>
            </a:r>
            <a:r>
              <a:rPr lang="en-US" altLang="ko-KR" sz="1600" dirty="0">
                <a:latin typeface="+mn-ea"/>
              </a:rPr>
              <a:t>7</a:t>
            </a:r>
            <a:r>
              <a:rPr lang="ko-KR" altLang="en-US" sz="1600" dirty="0">
                <a:latin typeface="+mn-ea"/>
              </a:rPr>
              <a:t>개 발굴 </a:t>
            </a:r>
            <a:r>
              <a:rPr lang="en-US" altLang="ko-KR" sz="1600" dirty="0">
                <a:latin typeface="+mn-ea"/>
              </a:rPr>
              <a:t>(L-tryptophan,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(16:0),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(18:1),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(18:2), </a:t>
            </a:r>
            <a:r>
              <a:rPr lang="en-US" altLang="ko-KR" sz="1600" dirty="0" err="1">
                <a:latin typeface="+mn-ea"/>
              </a:rPr>
              <a:t>decanoylcarnitine</a:t>
            </a:r>
            <a:r>
              <a:rPr lang="en-US" altLang="ko-KR" sz="1600" dirty="0">
                <a:latin typeface="+mn-ea"/>
              </a:rPr>
              <a:t>, and L-glutamic acid) 96.9% AUC </a:t>
            </a:r>
            <a:r>
              <a:rPr lang="ko-KR" altLang="en-US" sz="1600" dirty="0">
                <a:latin typeface="+mn-ea"/>
              </a:rPr>
              <a:t>달성</a:t>
            </a: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이러한 마커들의 변화가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lipid synthesis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및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lactate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의 증가로 이어져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기여</a:t>
            </a:r>
            <a:endParaRPr lang="en-US" altLang="ko-KR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높은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PUFA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섭취가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LysoPC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수치에 미치는 영향과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CPT1 downregulation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을 통한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미치는 영향을 강조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01A75-3B94-7584-1064-A0B855B5AC1C}"/>
              </a:ext>
            </a:extLst>
          </p:cNvPr>
          <p:cNvSpPr txBox="1"/>
          <p:nvPr/>
        </p:nvSpPr>
        <p:spPr>
          <a:xfrm>
            <a:off x="47150" y="6544276"/>
            <a:ext cx="6345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Kim, Yeon-Hee, et al. </a:t>
            </a:r>
            <a:r>
              <a:rPr lang="it-IT" altLang="ko-KR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Nutrients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</a:t>
            </a: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26C0F5B-DE4F-2F0F-88BA-6E4DFC2F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56" y="2269150"/>
            <a:ext cx="6262134" cy="4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6F5682-3501-CC72-359E-4C9D79B70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90" y="2269150"/>
            <a:ext cx="5297960" cy="16083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6FA4A7-1CBC-A813-F817-B3FFDEECBC00}"/>
              </a:ext>
            </a:extLst>
          </p:cNvPr>
          <p:cNvSpPr/>
          <p:nvPr/>
        </p:nvSpPr>
        <p:spPr>
          <a:xfrm>
            <a:off x="1181100" y="3674533"/>
            <a:ext cx="838200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4AAA29-5F79-BE50-DC07-061F8D667441}"/>
              </a:ext>
            </a:extLst>
          </p:cNvPr>
          <p:cNvSpPr/>
          <p:nvPr/>
        </p:nvSpPr>
        <p:spPr>
          <a:xfrm>
            <a:off x="3865032" y="3674533"/>
            <a:ext cx="897467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2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EE4C3-9A9A-12E8-49B7-7EF0A27E802B}"/>
              </a:ext>
            </a:extLst>
          </p:cNvPr>
          <p:cNvSpPr/>
          <p:nvPr/>
        </p:nvSpPr>
        <p:spPr>
          <a:xfrm>
            <a:off x="10288044" y="0"/>
            <a:ext cx="1903956" cy="626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예비실험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4DD4-02DC-4019-AAB0-BDC5B1336C93}"/>
              </a:ext>
            </a:extLst>
          </p:cNvPr>
          <p:cNvSpPr txBox="1"/>
          <p:nvPr/>
        </p:nvSpPr>
        <p:spPr>
          <a:xfrm>
            <a:off x="314693" y="493115"/>
            <a:ext cx="1128720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단백체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</a:t>
            </a:r>
            <a:r>
              <a:rPr lang="en-US" altLang="ko-KR" sz="1600" b="1" dirty="0">
                <a:latin typeface="+mn-ea"/>
              </a:rPr>
              <a:t>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59, 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58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Olink</a:t>
            </a:r>
            <a:r>
              <a:rPr lang="en-US" altLang="ko-KR" sz="1600" dirty="0">
                <a:latin typeface="+mn-ea"/>
              </a:rPr>
              <a:t> (92 protein) inflammation </a:t>
            </a:r>
            <a:r>
              <a:rPr lang="ko-KR" altLang="en-US" sz="1600" dirty="0">
                <a:latin typeface="+mn-ea"/>
              </a:rPr>
              <a:t>관련된 단백질 </a:t>
            </a:r>
            <a:r>
              <a:rPr lang="en-US" altLang="ko-KR" sz="1600" dirty="0">
                <a:latin typeface="+mn-ea"/>
              </a:rPr>
              <a:t>92</a:t>
            </a:r>
            <a:r>
              <a:rPr lang="ko-KR" altLang="en-US" sz="1600" dirty="0">
                <a:latin typeface="+mn-ea"/>
              </a:rPr>
              <a:t>개 측정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개 </a:t>
            </a:r>
            <a:r>
              <a:rPr lang="en-US" altLang="ko-KR" sz="1600" dirty="0">
                <a:latin typeface="+mn-ea"/>
              </a:rPr>
              <a:t>potential protein biomarker (</a:t>
            </a:r>
            <a:r>
              <a:rPr lang="en-US" altLang="ko-KR" sz="1400" dirty="0">
                <a:latin typeface="+mn-ea"/>
              </a:rPr>
              <a:t>IL-7, DNER, IL-2, IL-33, OSM, MCP-3, CXCL5, TGF-a, LIF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2FF25-7DFB-6EA3-7122-D37143E1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50576"/>
          <a:stretch/>
        </p:blipFill>
        <p:spPr>
          <a:xfrm>
            <a:off x="730063" y="2370279"/>
            <a:ext cx="7110802" cy="2117441"/>
          </a:xfrm>
          <a:prstGeom prst="rect">
            <a:avLst/>
          </a:prstGeom>
        </p:spPr>
      </p:pic>
      <p:pic>
        <p:nvPicPr>
          <p:cNvPr id="7" name="내용 개체 틀 4" descr="텍스트, 도표, 지도, 라인이(가) 표시된 사진&#10;&#10;자동 생성된 설명">
            <a:extLst>
              <a:ext uri="{FF2B5EF4-FFF2-40B4-BE49-F238E27FC236}">
                <a16:creationId xmlns:a16="http://schemas.microsoft.com/office/drawing/2014/main" id="{EC37DAED-79E2-C740-BD8E-6697A974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18" y="1345446"/>
            <a:ext cx="3376189" cy="2417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D1928-D49D-065A-3BE2-7E6EECA8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50" y="3945453"/>
            <a:ext cx="2636352" cy="274654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1A2321-F3C5-4EE4-BD2B-D263D1A6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77855"/>
              </p:ext>
            </p:extLst>
          </p:nvPr>
        </p:nvGraphicFramePr>
        <p:xfrm>
          <a:off x="566602" y="4783984"/>
          <a:ext cx="7896503" cy="1654731"/>
        </p:xfrm>
        <a:graphic>
          <a:graphicData uri="http://schemas.openxmlformats.org/drawingml/2006/table">
            <a:tbl>
              <a:tblPr/>
              <a:tblGrid>
                <a:gridCol w="534659">
                  <a:extLst>
                    <a:ext uri="{9D8B030D-6E8A-4147-A177-3AD203B41FA5}">
                      <a16:colId xmlns:a16="http://schemas.microsoft.com/office/drawing/2014/main" val="346945233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1439743847"/>
                    </a:ext>
                  </a:extLst>
                </a:gridCol>
                <a:gridCol w="1089883">
                  <a:extLst>
                    <a:ext uri="{9D8B030D-6E8A-4147-A177-3AD203B41FA5}">
                      <a16:colId xmlns:a16="http://schemas.microsoft.com/office/drawing/2014/main" val="1092864515"/>
                    </a:ext>
                  </a:extLst>
                </a:gridCol>
                <a:gridCol w="709452">
                  <a:extLst>
                    <a:ext uri="{9D8B030D-6E8A-4147-A177-3AD203B41FA5}">
                      <a16:colId xmlns:a16="http://schemas.microsoft.com/office/drawing/2014/main" val="1342441702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990600679"/>
                    </a:ext>
                  </a:extLst>
                </a:gridCol>
                <a:gridCol w="1028191">
                  <a:extLst>
                    <a:ext uri="{9D8B030D-6E8A-4147-A177-3AD203B41FA5}">
                      <a16:colId xmlns:a16="http://schemas.microsoft.com/office/drawing/2014/main" val="1556203627"/>
                    </a:ext>
                  </a:extLst>
                </a:gridCol>
                <a:gridCol w="1100164">
                  <a:extLst>
                    <a:ext uri="{9D8B030D-6E8A-4147-A177-3AD203B41FA5}">
                      <a16:colId xmlns:a16="http://schemas.microsoft.com/office/drawing/2014/main" val="455438202"/>
                    </a:ext>
                  </a:extLst>
                </a:gridCol>
                <a:gridCol w="534659">
                  <a:extLst>
                    <a:ext uri="{9D8B030D-6E8A-4147-A177-3AD203B41FA5}">
                      <a16:colId xmlns:a16="http://schemas.microsoft.com/office/drawing/2014/main" val="3903267566"/>
                    </a:ext>
                  </a:extLst>
                </a:gridCol>
                <a:gridCol w="822552">
                  <a:extLst>
                    <a:ext uri="{9D8B030D-6E8A-4147-A177-3AD203B41FA5}">
                      <a16:colId xmlns:a16="http://schemas.microsoft.com/office/drawing/2014/main" val="1958957893"/>
                    </a:ext>
                  </a:extLst>
                </a:gridCol>
                <a:gridCol w="760861">
                  <a:extLst>
                    <a:ext uri="{9D8B030D-6E8A-4147-A177-3AD203B41FA5}">
                      <a16:colId xmlns:a16="http://schemas.microsoft.com/office/drawing/2014/main" val="13763905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OlinkID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Assay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 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53552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4.78E-09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3.39E-11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29536"/>
                  </a:ext>
                </a:extLst>
              </a:tr>
              <a:tr h="124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OID01213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DNER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-1.19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5.95E-08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0.8054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148478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0.7867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0.03379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2706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IL-33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0.7797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4.30E-07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26676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OSM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2.95E-06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77309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MCP-3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0.7618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563754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CXCL6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2.98E-05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7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OID00503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TGF-alpha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3.10E-06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12670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0.01787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2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32285-8FB0-746C-14FE-DAD323C782A6}"/>
              </a:ext>
            </a:extLst>
          </p:cNvPr>
          <p:cNvSpPr txBox="1"/>
          <p:nvPr/>
        </p:nvSpPr>
        <p:spPr>
          <a:xfrm>
            <a:off x="688520" y="214777"/>
            <a:ext cx="1103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따라서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예비실험을 통해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마커 발굴 가능성을 확인했으며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바이오뱅크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샘플 분양 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이전 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연구결과의 검증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대사체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-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단백체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interaction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IHC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를 이용한 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신장암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염증반응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등을 확인 가능함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이는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dirty="0">
                <a:solidFill>
                  <a:sysClr val="windowText" lastClr="000000"/>
                </a:solidFill>
              </a:rPr>
              <a:t> 발병 생체 지표를 찾고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대사체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단백체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염증 의 역할 및 기전을 규명할 수 있음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5B6102-40FC-B982-9BB5-8AAACA99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16" y="1302189"/>
            <a:ext cx="6981568" cy="53144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215CBD-518D-5A21-180B-E2E37E65B4D0}"/>
              </a:ext>
            </a:extLst>
          </p:cNvPr>
          <p:cNvSpPr txBox="1"/>
          <p:nvPr/>
        </p:nvSpPr>
        <p:spPr>
          <a:xfrm>
            <a:off x="9307286" y="6335446"/>
            <a:ext cx="231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ko-KR" altLang="en-US" sz="1400" dirty="0"/>
              <a:t>예상 연구 </a:t>
            </a:r>
            <a:r>
              <a:rPr lang="en-US" altLang="ko-KR" sz="1400" dirty="0"/>
              <a:t>scheme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4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385</Words>
  <Application>Microsoft Office PowerPoint</Application>
  <PresentationFormat>와이드스크린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신장암의 multi-omics 및 Immunohistochemistry 결과를 활용한 발암 규명 연구 (예비실험 결과)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연희 김</dc:creator>
  <cp:lastModifiedBy>연희 김</cp:lastModifiedBy>
  <cp:revision>3</cp:revision>
  <dcterms:created xsi:type="dcterms:W3CDTF">2024-08-13T03:47:40Z</dcterms:created>
  <dcterms:modified xsi:type="dcterms:W3CDTF">2024-08-13T04:09:31Z</dcterms:modified>
</cp:coreProperties>
</file>