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1212" r:id="rId2"/>
    <p:sldId id="1213" r:id="rId3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21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30133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39227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01 Prolog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D9E5A81A-6F63-4197-AAE2-013E695C2A4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9" y="0"/>
            <a:ext cx="9902952" cy="6858000"/>
          </a:xfrm>
          <a:prstGeom prst="rect">
            <a:avLst/>
          </a:prstGeom>
        </p:spPr>
      </p:pic>
      <p:sp>
        <p:nvSpPr>
          <p:cNvPr id="18" name="제목 14">
            <a:extLst>
              <a:ext uri="{FF2B5EF4-FFF2-40B4-BE49-F238E27FC236}">
                <a16:creationId xmlns:a16="http://schemas.microsoft.com/office/drawing/2014/main" id="{BC0B11AA-63DF-452E-AF6D-A88D96C12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0999" y="512676"/>
            <a:ext cx="9143859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lvl1pPr eaLnBrk="1" latinLnBrk="0" hangingPunct="1">
              <a:defRPr kumimoji="0" lang="ko-KR" altLang="en-US" sz="2800" b="0" i="0" u="none" strike="noStrike" kern="0" cap="none" spc="0" normalizeH="0" baseline="0">
                <a:ln>
                  <a:solidFill>
                    <a:srgbClr val="A4926D">
                      <a:alpha val="0"/>
                    </a:srgbClr>
                  </a:solidFill>
                </a:ln>
                <a:solidFill>
                  <a:schemeClr val="tx2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defRPr>
            </a:lvl1pPr>
          </a:lstStyle>
          <a:p>
            <a:pPr marL="0" marR="0" lvl="0" indent="0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ko-KR" altLang="en-US"/>
              <a:t>마스터 제목 스타일 편집</a:t>
            </a:r>
          </a:p>
        </p:txBody>
      </p:sp>
      <p:sp>
        <p:nvSpPr>
          <p:cNvPr id="19" name="슬라이드 번호 개체 틀 14">
            <a:extLst>
              <a:ext uri="{FF2B5EF4-FFF2-40B4-BE49-F238E27FC236}">
                <a16:creationId xmlns:a16="http://schemas.microsoft.com/office/drawing/2014/main" id="{D8023059-90C9-406E-9331-84B9EC1F958C}"/>
              </a:ext>
            </a:extLst>
          </p:cNvPr>
          <p:cNvSpPr txBox="1">
            <a:spLocks/>
          </p:cNvSpPr>
          <p:nvPr userDrawn="1"/>
        </p:nvSpPr>
        <p:spPr>
          <a:xfrm>
            <a:off x="9273787" y="6510112"/>
            <a:ext cx="228601" cy="123244"/>
          </a:xfrm>
          <a:prstGeom prst="rect">
            <a:avLst/>
          </a:prstGeom>
        </p:spPr>
        <p:txBody>
          <a:bodyPr lIns="0" tIns="0" rIns="0" bIns="0" anchor="ctr" anchorCtr="0"/>
          <a:lstStyle>
            <a:defPPr>
              <a:defRPr lang="en-US"/>
            </a:defPPr>
            <a:lvl1pPr marL="0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6433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72866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9298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45731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682164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18597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755029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291462" algn="l" defTabSz="1072866" rtl="0" eaLnBrk="1" latinLnBrk="0" hangingPunct="1">
              <a:defRPr sz="211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eaLnBrk="1" fontAlgn="auto" latinLnBrk="0" hangingPunct="1">
              <a:spcBef>
                <a:spcPts val="0"/>
              </a:spcBef>
              <a:spcAft>
                <a:spcPts val="0"/>
              </a:spcAft>
            </a:pPr>
            <a:fld id="{B6F15528-21DE-4FAA-801E-634DDDAF4B2B}" type="slidenum">
              <a:rPr lang="en-US" sz="1000" smtClean="0">
                <a:ln>
                  <a:solidFill>
                    <a:srgbClr val="FBC400">
                      <a:alpha val="0"/>
                    </a:srgbClr>
                  </a:solidFill>
                </a:ln>
                <a:solidFill>
                  <a:prstClr val="black"/>
                </a:solidFill>
                <a:ea typeface="맑은 고딕" panose="020B0503020000020004" pitchFamily="50" charset="-127"/>
                <a:cs typeface="Arial" pitchFamily="34" charset="0"/>
              </a:rPr>
              <a:pPr algn="r" eaLnBrk="1" fontAlgn="auto" latinLnBrk="0" hangingPunct="1">
                <a:spcBef>
                  <a:spcPts val="0"/>
                </a:spcBef>
                <a:spcAft>
                  <a:spcPts val="0"/>
                </a:spcAft>
              </a:pPr>
              <a:t>‹#›</a:t>
            </a:fld>
            <a:endParaRPr lang="en-US" sz="800" dirty="0">
              <a:ln>
                <a:solidFill>
                  <a:srgbClr val="FBC400">
                    <a:alpha val="0"/>
                  </a:srgbClr>
                </a:solidFill>
              </a:ln>
              <a:solidFill>
                <a:prstClr val="black"/>
              </a:solidFill>
              <a:ea typeface="맑은 고딕" panose="020B0503020000020004" pitchFamily="50" charset="-127"/>
              <a:cs typeface="Arial" pitchFamily="34" charset="0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5578F4D-11FB-4F8E-81D1-092C2474CC34}"/>
              </a:ext>
            </a:extLst>
          </p:cNvPr>
          <p:cNvGrpSpPr/>
          <p:nvPr userDrawn="1"/>
        </p:nvGrpSpPr>
        <p:grpSpPr>
          <a:xfrm>
            <a:off x="0" y="6822000"/>
            <a:ext cx="9906000" cy="36000"/>
            <a:chOff x="0" y="6822000"/>
            <a:chExt cx="9906000" cy="36000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2E64D24-8C42-4B4C-B88E-EBF440A3108C}"/>
                </a:ext>
              </a:extLst>
            </p:cNvPr>
            <p:cNvSpPr/>
            <p:nvPr userDrawn="1"/>
          </p:nvSpPr>
          <p:spPr>
            <a:xfrm>
              <a:off x="0" y="6822000"/>
              <a:ext cx="9906000" cy="36000"/>
            </a:xfrm>
            <a:prstGeom prst="rect">
              <a:avLst/>
            </a:prstGeom>
            <a:solidFill>
              <a:schemeClr val="tx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F404F80-B145-4940-B0C1-74E0B62C95B7}"/>
                </a:ext>
              </a:extLst>
            </p:cNvPr>
            <p:cNvSpPr/>
            <p:nvPr userDrawn="1"/>
          </p:nvSpPr>
          <p:spPr>
            <a:xfrm>
              <a:off x="8472488" y="6822000"/>
              <a:ext cx="1052370" cy="36000"/>
            </a:xfrm>
            <a:prstGeom prst="rect">
              <a:avLst/>
            </a:prstGeom>
            <a:solidFill>
              <a:schemeClr val="bg2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7ABA8E6A-CCED-44A4-A6F6-98E6C32F6080}"/>
              </a:ext>
            </a:extLst>
          </p:cNvPr>
          <p:cNvCxnSpPr/>
          <p:nvPr userDrawn="1"/>
        </p:nvCxnSpPr>
        <p:spPr bwMode="auto">
          <a:xfrm>
            <a:off x="0" y="417004"/>
            <a:ext cx="1260475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9" name="그림 8" descr="시계, 그리기, 표지판이(가) 표시된 사진&#10;&#10;자동 생성된 설명">
            <a:extLst>
              <a:ext uri="{FF2B5EF4-FFF2-40B4-BE49-F238E27FC236}">
                <a16:creationId xmlns:a16="http://schemas.microsoft.com/office/drawing/2014/main" id="{1C35CC85-A9DD-42E6-8596-43DE91E1351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580" y="6426851"/>
            <a:ext cx="2007790" cy="35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614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5991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98094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837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8809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19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2534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45442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C4AF65-9D6D-456B-9DED-5C3C140071F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400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C4AF65-9D6D-456B-9DED-5C3C140071FB}" type="datetimeFigureOut">
              <a:rPr lang="ko-KR" altLang="en-US" smtClean="0"/>
              <a:t>2024-09-03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C9FE0E-02A4-45CA-9160-9E301C9FE72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3652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B6A7CB-12D3-40DA-92C1-86B793EFD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122" y="508759"/>
            <a:ext cx="3759619" cy="387798"/>
          </a:xfrm>
        </p:spPr>
        <p:txBody>
          <a:bodyPr/>
          <a:lstStyle/>
          <a:p>
            <a:r>
              <a:rPr lang="en-US" altLang="ko-KR" dirty="0"/>
              <a:t>RCC Analysis panel</a:t>
            </a:r>
            <a:endParaRPr lang="ko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5A4B44E-D308-41AE-9A4E-9A942C7785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839868"/>
              </p:ext>
            </p:extLst>
          </p:nvPr>
        </p:nvGraphicFramePr>
        <p:xfrm>
          <a:off x="380999" y="1051431"/>
          <a:ext cx="8628247" cy="30861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2814189">
                  <a:extLst>
                    <a:ext uri="{9D8B030D-6E8A-4147-A177-3AD203B41FA5}">
                      <a16:colId xmlns:a16="http://schemas.microsoft.com/office/drawing/2014/main" val="155086410"/>
                    </a:ext>
                  </a:extLst>
                </a:gridCol>
                <a:gridCol w="890068">
                  <a:extLst>
                    <a:ext uri="{9D8B030D-6E8A-4147-A177-3AD203B41FA5}">
                      <a16:colId xmlns:a16="http://schemas.microsoft.com/office/drawing/2014/main" val="821594858"/>
                    </a:ext>
                  </a:extLst>
                </a:gridCol>
                <a:gridCol w="984798">
                  <a:extLst>
                    <a:ext uri="{9D8B030D-6E8A-4147-A177-3AD203B41FA5}">
                      <a16:colId xmlns:a16="http://schemas.microsoft.com/office/drawing/2014/main" val="3770301877"/>
                    </a:ext>
                  </a:extLst>
                </a:gridCol>
                <a:gridCol w="984798">
                  <a:extLst>
                    <a:ext uri="{9D8B030D-6E8A-4147-A177-3AD203B41FA5}">
                      <a16:colId xmlns:a16="http://schemas.microsoft.com/office/drawing/2014/main" val="1989781199"/>
                    </a:ext>
                  </a:extLst>
                </a:gridCol>
                <a:gridCol w="984798">
                  <a:extLst>
                    <a:ext uri="{9D8B030D-6E8A-4147-A177-3AD203B41FA5}">
                      <a16:colId xmlns:a16="http://schemas.microsoft.com/office/drawing/2014/main" val="2583295703"/>
                    </a:ext>
                  </a:extLst>
                </a:gridCol>
                <a:gridCol w="984798">
                  <a:extLst>
                    <a:ext uri="{9D8B030D-6E8A-4147-A177-3AD203B41FA5}">
                      <a16:colId xmlns:a16="http://schemas.microsoft.com/office/drawing/2014/main" val="1721136293"/>
                    </a:ext>
                  </a:extLst>
                </a:gridCol>
                <a:gridCol w="984798">
                  <a:extLst>
                    <a:ext uri="{9D8B030D-6E8A-4147-A177-3AD203B41FA5}">
                      <a16:colId xmlns:a16="http://schemas.microsoft.com/office/drawing/2014/main" val="3115692741"/>
                    </a:ext>
                  </a:extLst>
                </a:gridCol>
              </a:tblGrid>
              <a:tr h="328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</a:rPr>
                        <a:t>Phenotype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LAG-3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CD4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FOXP3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CD163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Tim-3</a:t>
                      </a:r>
                      <a:endParaRPr lang="ko-KR" altLang="en-US" sz="1600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0" dirty="0"/>
                        <a:t>CK</a:t>
                      </a:r>
                      <a:endParaRPr lang="ko-KR" altLang="en-US" sz="1600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99455544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Helper T cell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9928450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Type 1-Thelper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2552804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Natural killer 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6472807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Regulatory T cell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6857598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Macrophage-2 (TAM)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13294789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T-cell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-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1093881"/>
                  </a:ext>
                </a:extLst>
              </a:tr>
              <a:tr h="328309"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Tumor cell </a:t>
                      </a:r>
                      <a:endParaRPr lang="ko-KR" altLang="en-US" sz="1400" b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+/-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9057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/>
                        <a:t>+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59693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88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3BD198-905E-9505-984E-9C45EF5B03DF}"/>
              </a:ext>
            </a:extLst>
          </p:cNvPr>
          <p:cNvSpPr txBox="1"/>
          <p:nvPr/>
        </p:nvSpPr>
        <p:spPr>
          <a:xfrm>
            <a:off x="1600200" y="143659"/>
            <a:ext cx="72261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LAG-3, TIM-3, CD4 and their interactions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67215E5-B69E-DFCB-28B8-3B7EAC9C28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412754"/>
              </p:ext>
            </p:extLst>
          </p:nvPr>
        </p:nvGraphicFramePr>
        <p:xfrm>
          <a:off x="44116" y="677583"/>
          <a:ext cx="9817768" cy="52469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89696">
                  <a:extLst>
                    <a:ext uri="{9D8B030D-6E8A-4147-A177-3AD203B41FA5}">
                      <a16:colId xmlns:a16="http://schemas.microsoft.com/office/drawing/2014/main" val="2243971564"/>
                    </a:ext>
                  </a:extLst>
                </a:gridCol>
                <a:gridCol w="832501">
                  <a:extLst>
                    <a:ext uri="{9D8B030D-6E8A-4147-A177-3AD203B41FA5}">
                      <a16:colId xmlns:a16="http://schemas.microsoft.com/office/drawing/2014/main" val="806055548"/>
                    </a:ext>
                  </a:extLst>
                </a:gridCol>
                <a:gridCol w="1785323">
                  <a:extLst>
                    <a:ext uri="{9D8B030D-6E8A-4147-A177-3AD203B41FA5}">
                      <a16:colId xmlns:a16="http://schemas.microsoft.com/office/drawing/2014/main" val="1106760310"/>
                    </a:ext>
                  </a:extLst>
                </a:gridCol>
                <a:gridCol w="3793415">
                  <a:extLst>
                    <a:ext uri="{9D8B030D-6E8A-4147-A177-3AD203B41FA5}">
                      <a16:colId xmlns:a16="http://schemas.microsoft.com/office/drawing/2014/main" val="775418734"/>
                    </a:ext>
                  </a:extLst>
                </a:gridCol>
                <a:gridCol w="2616833">
                  <a:extLst>
                    <a:ext uri="{9D8B030D-6E8A-4147-A177-3AD203B41FA5}">
                      <a16:colId xmlns:a16="http://schemas.microsoft.com/office/drawing/2014/main" val="3600456783"/>
                    </a:ext>
                  </a:extLst>
                </a:gridCol>
              </a:tblGrid>
              <a:tr h="370128">
                <a:tc>
                  <a:txBody>
                    <a:bodyPr/>
                    <a:lstStyle/>
                    <a:p>
                      <a:r>
                        <a:rPr lang="en-US" sz="1400" dirty="0"/>
                        <a:t>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Ligands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Mechanism of 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4860316"/>
                  </a:ext>
                </a:extLst>
              </a:tr>
              <a:tr h="693892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LAG-3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 MHC-II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 B cells, MON-</a:t>
                      </a:r>
                      <a:r>
                        <a:rPr lang="en-US" sz="1400" dirty="0" err="1"/>
                        <a:t>Mø</a:t>
                      </a:r>
                      <a:r>
                        <a:rPr lang="en-US" sz="1400" dirty="0"/>
                        <a:t>, DCs, some activated T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LAG-3 suppresses T cells activation and cytokines secretion. thereby ensuring immune homeostasis.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100" dirty="0"/>
                        <a:t>The promising immune checkpoint LAG-3: from tumor  microenvironment to cancer immunotherapy.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7192653"/>
                  </a:ext>
                </a:extLst>
              </a:tr>
              <a:tr h="472440">
                <a:tc rowSpan="3">
                  <a:txBody>
                    <a:bodyPr/>
                    <a:lstStyle/>
                    <a:p>
                      <a:pPr algn="l"/>
                      <a:r>
                        <a:rPr lang="en-US" sz="1400" b="0" dirty="0"/>
                        <a:t>Tim-3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 </a:t>
                      </a:r>
                      <a:r>
                        <a:rPr lang="en-US" sz="1400" dirty="0" err="1"/>
                        <a:t>LSECtin</a:t>
                      </a:r>
                      <a:endParaRPr lang="en-US" sz="14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TAM, tumor tissue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Inhibiting antitumor T cell responses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 err="1"/>
                        <a:t>LSECtin</a:t>
                      </a:r>
                      <a:r>
                        <a:rPr lang="en-US" sz="1200" dirty="0"/>
                        <a:t> Expressed on Melanoma Cells Promotes Tumor Progression by Inhibiting Antitumor T-cell Responses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79660346"/>
                  </a:ext>
                </a:extLst>
              </a:tr>
              <a:tr h="46538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 Gal-9</a:t>
                      </a:r>
                    </a:p>
                    <a:p>
                      <a:pPr algn="l"/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1400" dirty="0" err="1"/>
                        <a:t>Naive</a:t>
                      </a:r>
                      <a:r>
                        <a:rPr lang="fr-FR" sz="1400" dirty="0"/>
                        <a:t> CD4 T </a:t>
                      </a:r>
                      <a:r>
                        <a:rPr lang="fr-FR" sz="1400" dirty="0" err="1"/>
                        <a:t>cells</a:t>
                      </a:r>
                      <a:r>
                        <a:rPr lang="fr-FR" sz="1400" dirty="0"/>
                        <a:t>, plasma</a:t>
                      </a:r>
                      <a:endParaRPr lang="en-US" sz="14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Gal-9 mainly induces calcium to flow into the intracellular area of Th1 cells and induces apoptosis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dirty="0"/>
                        <a:t>The Tim-3 ligand galectin-9 negatively </a:t>
                      </a:r>
                    </a:p>
                    <a:p>
                      <a:pPr algn="l"/>
                      <a:r>
                        <a:rPr lang="en-US" sz="1200" dirty="0"/>
                        <a:t>regulates T helper type 1 immunity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2015455"/>
                  </a:ext>
                </a:extLst>
              </a:tr>
              <a:tr h="71435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CEACAM-1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DCs, monocytes, macrophages, and activated T cells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CEACAM-1/TIM-3 complex formation has a crucial role in regulating autoimmunity and antitumor immunity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1200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344522179"/>
                  </a:ext>
                </a:extLst>
              </a:tr>
              <a:tr h="321163">
                <a:tc gridSpan="5"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Reference related to metabolites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3995408"/>
                  </a:ext>
                </a:extLst>
              </a:tr>
              <a:tr h="693892">
                <a:tc>
                  <a:txBody>
                    <a:bodyPr/>
                    <a:lstStyle/>
                    <a:p>
                      <a:r>
                        <a:rPr lang="en-US" sz="1400" dirty="0"/>
                        <a:t>CPT1A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cell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 cells induces activation of FAO and upregulation of carnitine palmitoyltransferase 1A (CPT1A), the rate-limiting enzyme of FAO in cancer cells.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CPT1A-mediated fatty acid oxidation confers cancer cell resistance to immune-mediated cytolytic killing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8429225"/>
                  </a:ext>
                </a:extLst>
              </a:tr>
              <a:tr h="693892">
                <a:tc>
                  <a:txBody>
                    <a:bodyPr/>
                    <a:lstStyle/>
                    <a:p>
                      <a:r>
                        <a:rPr lang="en-US" sz="1400" dirty="0"/>
                        <a:t>Carnitine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CD4+ T cells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NAFLD-associated HCC, lipid accumulation disrupts CD4+ T cell function by upregulating CPT enzymes, leading to cell apoptosis. Blocking CPT reduces T cell death and HCC development, making it a potential therapeutic target.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Carnitine palmitoyltransferase gene upregulation by linoleic acid induces CD4+ T cell apoptosis promoting HCC development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48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473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884</TotalTime>
  <Words>315</Words>
  <Application>Microsoft Office PowerPoint</Application>
  <PresentationFormat>A4 Paper (210x297 mm)</PresentationFormat>
  <Paragraphs>90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맑은 고딕</vt:lpstr>
      <vt:lpstr>Arial</vt:lpstr>
      <vt:lpstr>Calibri</vt:lpstr>
      <vt:lpstr>Calibri Light</vt:lpstr>
      <vt:lpstr>Office 테마</vt:lpstr>
      <vt:lpstr>RCC Analysis panel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Sang-Yeob</dc:creator>
  <cp:lastModifiedBy>zeba perveen</cp:lastModifiedBy>
  <cp:revision>33</cp:revision>
  <cp:lastPrinted>2021-03-26T06:04:16Z</cp:lastPrinted>
  <dcterms:created xsi:type="dcterms:W3CDTF">2020-09-07T04:48:46Z</dcterms:created>
  <dcterms:modified xsi:type="dcterms:W3CDTF">2024-09-03T00:29:02Z</dcterms:modified>
</cp:coreProperties>
</file>