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212" r:id="rId2"/>
    <p:sldId id="1214" r:id="rId3"/>
    <p:sldId id="1215" r:id="rId4"/>
    <p:sldId id="1216" r:id="rId5"/>
    <p:sldId id="1213" r:id="rId6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2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1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22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1 Prolo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9E5A81A-6F63-4197-AAE2-013E695C2A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" y="0"/>
            <a:ext cx="9902952" cy="6858000"/>
          </a:xfrm>
          <a:prstGeom prst="rect">
            <a:avLst/>
          </a:prstGeom>
        </p:spPr>
      </p:pic>
      <p:sp>
        <p:nvSpPr>
          <p:cNvPr id="18" name="제목 14">
            <a:extLst>
              <a:ext uri="{FF2B5EF4-FFF2-40B4-BE49-F238E27FC236}">
                <a16:creationId xmlns:a16="http://schemas.microsoft.com/office/drawing/2014/main" id="{BC0B11AA-63DF-452E-AF6D-A88D96C1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512676"/>
            <a:ext cx="91438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eaLnBrk="1" latinLnBrk="0" hangingPunct="1">
              <a:defRPr kumimoji="0" lang="ko-KR" altLang="en-US" sz="2800" b="0" i="0" u="none" strike="noStrike" kern="0" cap="none" spc="0" normalizeH="0" baseline="0">
                <a:ln>
                  <a:solidFill>
                    <a:srgbClr val="A4926D">
                      <a:alpha val="0"/>
                    </a:srgbClr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en-US"/>
              <a:t>마스터 제목 스타일 편집</a:t>
            </a:r>
          </a:p>
        </p:txBody>
      </p:sp>
      <p:sp>
        <p:nvSpPr>
          <p:cNvPr id="19" name="슬라이드 번호 개체 틀 14">
            <a:extLst>
              <a:ext uri="{FF2B5EF4-FFF2-40B4-BE49-F238E27FC236}">
                <a16:creationId xmlns:a16="http://schemas.microsoft.com/office/drawing/2014/main" id="{D8023059-90C9-406E-9331-84B9EC1F958C}"/>
              </a:ext>
            </a:extLst>
          </p:cNvPr>
          <p:cNvSpPr txBox="1">
            <a:spLocks/>
          </p:cNvSpPr>
          <p:nvPr userDrawn="1"/>
        </p:nvSpPr>
        <p:spPr>
          <a:xfrm>
            <a:off x="9273787" y="6510112"/>
            <a:ext cx="228601" cy="123244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latinLnBrk="0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z="1000" smtClean="0">
                <a:ln>
                  <a:solidFill>
                    <a:srgbClr val="FBC400">
                      <a:alpha val="0"/>
                    </a:srgbClr>
                  </a:solidFill>
                </a:ln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pPr algn="r" eaLnBrk="1" fontAlgn="auto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ln>
                <a:solidFill>
                  <a:srgbClr val="FBC400">
                    <a:alpha val="0"/>
                  </a:srgbClr>
                </a:solidFill>
              </a:ln>
              <a:solidFill>
                <a:prstClr val="black"/>
              </a:solidFill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5578F4D-11FB-4F8E-81D1-092C2474CC34}"/>
              </a:ext>
            </a:extLst>
          </p:cNvPr>
          <p:cNvGrpSpPr/>
          <p:nvPr userDrawn="1"/>
        </p:nvGrpSpPr>
        <p:grpSpPr>
          <a:xfrm>
            <a:off x="0" y="6822000"/>
            <a:ext cx="9906000" cy="36000"/>
            <a:chOff x="0" y="6822000"/>
            <a:chExt cx="9906000" cy="36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E64D24-8C42-4B4C-B88E-EBF440A3108C}"/>
                </a:ext>
              </a:extLst>
            </p:cNvPr>
            <p:cNvSpPr/>
            <p:nvPr userDrawn="1"/>
          </p:nvSpPr>
          <p:spPr>
            <a:xfrm>
              <a:off x="0" y="6822000"/>
              <a:ext cx="9906000" cy="360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404F80-B145-4940-B0C1-74E0B62C95B7}"/>
                </a:ext>
              </a:extLst>
            </p:cNvPr>
            <p:cNvSpPr/>
            <p:nvPr userDrawn="1"/>
          </p:nvSpPr>
          <p:spPr>
            <a:xfrm>
              <a:off x="8472488" y="6822000"/>
              <a:ext cx="1052370" cy="36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BA8E6A-CCED-44A4-A6F6-98E6C32F6080}"/>
              </a:ext>
            </a:extLst>
          </p:cNvPr>
          <p:cNvCxnSpPr/>
          <p:nvPr userDrawn="1"/>
        </p:nvCxnSpPr>
        <p:spPr bwMode="auto">
          <a:xfrm>
            <a:off x="0" y="417004"/>
            <a:ext cx="1260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그림 8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1C35CC85-A9DD-42E6-8596-43DE91E135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0" y="6426851"/>
            <a:ext cx="2007790" cy="3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9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0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3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8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3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4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0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AF65-9D6D-456B-9DED-5C3C140071F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5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6A7CB-12D3-40DA-92C1-86B793EF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22" y="508759"/>
            <a:ext cx="3759619" cy="387798"/>
          </a:xfrm>
        </p:spPr>
        <p:txBody>
          <a:bodyPr/>
          <a:lstStyle/>
          <a:p>
            <a:r>
              <a:rPr lang="en-US" altLang="ko-KR" dirty="0"/>
              <a:t>RCC Analysis panel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A4B44E-D308-41AE-9A4E-9A942C778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39868"/>
              </p:ext>
            </p:extLst>
          </p:nvPr>
        </p:nvGraphicFramePr>
        <p:xfrm>
          <a:off x="380999" y="1051431"/>
          <a:ext cx="8628247" cy="30861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14189">
                  <a:extLst>
                    <a:ext uri="{9D8B030D-6E8A-4147-A177-3AD203B41FA5}">
                      <a16:colId xmlns:a16="http://schemas.microsoft.com/office/drawing/2014/main" val="155086410"/>
                    </a:ext>
                  </a:extLst>
                </a:gridCol>
                <a:gridCol w="890068">
                  <a:extLst>
                    <a:ext uri="{9D8B030D-6E8A-4147-A177-3AD203B41FA5}">
                      <a16:colId xmlns:a16="http://schemas.microsoft.com/office/drawing/2014/main" val="821594858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3770301877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1989781199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2583295703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1721136293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3115692741"/>
                    </a:ext>
                  </a:extLst>
                </a:gridCol>
              </a:tblGrid>
              <a:tr h="328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Phenotype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LAG-3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CD4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FOXP3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CD163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Tim-3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CK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455544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Helper T cell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28450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Type 1-Thelper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552804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Natural killer 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72807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Regulatory T cell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57598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Macrophage-2 (TAM)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294789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T-cell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093881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Tumor cell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96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E8D7-7E78-6857-26D0-9B761662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90" y="263718"/>
            <a:ext cx="9456021" cy="177279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Purpose of the study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Multiplex immunohistochemistry (IHC) in renal cell carcinoma (RCC) serves to evaluate the tumor microenvironment by simultaneously detecting multiple markers in a tissue sample. It provides a detailed understanding of the interaction between tumor cells and immune cells, helping in diagnosis, prognosis, and guiding therapeutic decisions, particularly in the context of immunotherapy.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73BA4-2808-4063-EF15-5EF681F97FD7}"/>
              </a:ext>
            </a:extLst>
          </p:cNvPr>
          <p:cNvSpPr txBox="1"/>
          <p:nvPr/>
        </p:nvSpPr>
        <p:spPr>
          <a:xfrm>
            <a:off x="224991" y="2071847"/>
            <a:ext cx="9456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RCC Multiplex IHC Panel Markers: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Helper T Cells (e.g., CD4)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</a:t>
            </a:r>
            <a:r>
              <a:rPr lang="en-US" dirty="0"/>
              <a:t>: Identify and assess the presence of CD4+ T helper cells, which play a pivotal role in coordinating adaptive immune responses.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Specific use</a:t>
            </a:r>
            <a:r>
              <a:rPr lang="en-US" dirty="0"/>
              <a:t>: High levels indicate active immune surveillance; low levels could suggest immune evasion.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Therapeutic implications</a:t>
            </a:r>
            <a:r>
              <a:rPr lang="en-US" dirty="0"/>
              <a:t>: The balance of T helper cells can predict the efficacy of immune-based therapies.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2750C-57EF-105E-E0FC-A22786406CCB}"/>
              </a:ext>
            </a:extLst>
          </p:cNvPr>
          <p:cNvSpPr txBox="1"/>
          <p:nvPr/>
        </p:nvSpPr>
        <p:spPr>
          <a:xfrm>
            <a:off x="125129" y="4322419"/>
            <a:ext cx="98851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Macrophage-2 (TAM, e.g., CD163)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Identify tumor-associated macrophages (particularly M2 subtype) that often promote tumor growth and immune suppression.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Specific use</a:t>
            </a:r>
            <a:r>
              <a:rPr lang="en-US" dirty="0"/>
              <a:t>: High TAM infiltration, especially M2, is typically associated with poor prognosis and tumor progression due to their immune-suppressive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Therapeutic implications</a:t>
            </a:r>
            <a:r>
              <a:rPr lang="en-US" dirty="0"/>
              <a:t>: Targeting TAMs or their differentiation could shift the immune environment to promote anti-tumor activity.</a:t>
            </a:r>
          </a:p>
        </p:txBody>
      </p:sp>
    </p:spTree>
    <p:extLst>
      <p:ext uri="{BB962C8B-B14F-4D97-AF65-F5344CB8AC3E}">
        <p14:creationId xmlns:p14="http://schemas.microsoft.com/office/powerpoint/2010/main" val="15260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8348A1-2B24-BE40-14BA-D87B63A16880}"/>
              </a:ext>
            </a:extLst>
          </p:cNvPr>
          <p:cNvSpPr txBox="1"/>
          <p:nvPr/>
        </p:nvSpPr>
        <p:spPr>
          <a:xfrm>
            <a:off x="140769" y="399312"/>
            <a:ext cx="96244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LAG-3 (Lymphocyte Activation Gene-3)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Identify exhausted T cells, especially those unable to sustain an anti-tumor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Specific use</a:t>
            </a:r>
            <a:r>
              <a:rPr lang="en-US" dirty="0"/>
              <a:t>: LAG-3 expression suggests T-cell exhaustion, a state where T cells are unable to effectively attack tumor cells.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Therapeutic implications</a:t>
            </a:r>
            <a:r>
              <a:rPr lang="en-US" dirty="0"/>
              <a:t>: Targeting LAG-3 with specific inhibitors (e.g., in combination with PD-1/PD-L1 inhibitors) may restore T-cell function and reinvigorate the immune system's response to the tumor.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33AA0-A745-0DA8-6DBA-9F28B6F715C3}"/>
              </a:ext>
            </a:extLst>
          </p:cNvPr>
          <p:cNvSpPr txBox="1"/>
          <p:nvPr/>
        </p:nvSpPr>
        <p:spPr>
          <a:xfrm>
            <a:off x="140769" y="2455875"/>
            <a:ext cx="94808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Tim-3 (T-cell immunoglobulin and mucin-domain containing-3)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Detect Tim-3 on T cells, NK cells, and dendritic cells, indicating an immune-suppressive or exhausted state in the tumor microenvironment.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Specific use</a:t>
            </a:r>
            <a:r>
              <a:rPr lang="en-US" dirty="0"/>
              <a:t>: High Tim-3 levels suggest immune suppression and T-cell exhaustion, indicating poor prognosis and immune evasion.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Therapeutic implications</a:t>
            </a:r>
            <a:r>
              <a:rPr lang="en-US" dirty="0"/>
              <a:t>: Tim-3 blockade, particularly in combination with other checkpoint inhibitors, could reverse immune exhaustion and enhance the anti-tumor immune response.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D5541-667B-E9BE-BF59-EB20DE9CAFFE}"/>
              </a:ext>
            </a:extLst>
          </p:cNvPr>
          <p:cNvSpPr txBox="1"/>
          <p:nvPr/>
        </p:nvSpPr>
        <p:spPr>
          <a:xfrm>
            <a:off x="140769" y="4512438"/>
            <a:ext cx="96445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Tumor Cells (e.g., CK)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Detect specific tumor markers characteristic of renal cell carcinoma, which help confirm tumor identity and subtype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Specific use</a:t>
            </a:r>
            <a:r>
              <a:rPr lang="en-US" dirty="0"/>
              <a:t>: Differentiating RCC from other types of tumors and within RCC subtypes, which informs treatment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Therapeutic implications</a:t>
            </a:r>
            <a:r>
              <a:rPr lang="en-US" dirty="0"/>
              <a:t>: Tumor markers are used to target therapies specific to the RCC subtype (e.g., targeting CAIX in clear cell RCC).</a:t>
            </a:r>
          </a:p>
        </p:txBody>
      </p:sp>
    </p:spTree>
    <p:extLst>
      <p:ext uri="{BB962C8B-B14F-4D97-AF65-F5344CB8AC3E}">
        <p14:creationId xmlns:p14="http://schemas.microsoft.com/office/powerpoint/2010/main" val="3860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4D46BE-57A8-614C-ABAA-3BBBE8740BFF}"/>
              </a:ext>
            </a:extLst>
          </p:cNvPr>
          <p:cNvSpPr txBox="1"/>
          <p:nvPr/>
        </p:nvSpPr>
        <p:spPr>
          <a:xfrm>
            <a:off x="269508" y="553753"/>
            <a:ext cx="91343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Helper T Cells</a:t>
            </a:r>
            <a:r>
              <a:rPr lang="en-US" dirty="0"/>
              <a:t>: Measure immune coordination and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NK Cells</a:t>
            </a:r>
            <a:r>
              <a:rPr lang="en-US" dirty="0"/>
              <a:t>: Evaluate innate immune cytotoxicity against tumor cells.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TAMs (Macrophage-2)</a:t>
            </a:r>
            <a:r>
              <a:rPr lang="en-US" dirty="0"/>
              <a:t>: Assess immune suppression and tumor progression.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Tumor Cells</a:t>
            </a:r>
            <a:r>
              <a:rPr lang="en-US" dirty="0"/>
              <a:t>: Confirm tumor identity and subtype for targeted therapies.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LAG-3</a:t>
            </a:r>
            <a:r>
              <a:rPr lang="en-US" dirty="0"/>
              <a:t>: Detect exhausted T cells; target for immune reactivation.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Tim-3</a:t>
            </a:r>
            <a:r>
              <a:rPr lang="en-US" dirty="0"/>
              <a:t>: Identify immune exhaustion and suppression; target for enhancing immune response.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Therapeutic Insight:</a:t>
            </a:r>
          </a:p>
          <a:p>
            <a:r>
              <a:rPr lang="en-US" dirty="0"/>
              <a:t>In RCC, these markers help map the immune landscape, determine immune evasion mechanisms, and guide targeted therapies such as checkpoint inhibitors (PD-1/PD-L1, LAG-3, Tim-3), potentially leading to a more personalized and effective treatment approach.</a:t>
            </a:r>
          </a:p>
        </p:txBody>
      </p:sp>
    </p:spTree>
    <p:extLst>
      <p:ext uri="{BB962C8B-B14F-4D97-AF65-F5344CB8AC3E}">
        <p14:creationId xmlns:p14="http://schemas.microsoft.com/office/powerpoint/2010/main" val="41686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BD198-905E-9505-984E-9C45EF5B03DF}"/>
              </a:ext>
            </a:extLst>
          </p:cNvPr>
          <p:cNvSpPr txBox="1"/>
          <p:nvPr/>
        </p:nvSpPr>
        <p:spPr>
          <a:xfrm>
            <a:off x="1600200" y="143659"/>
            <a:ext cx="7226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LAG-3, TIM-3, CD4 and their interactions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7215E5-B69E-DFCB-28B8-3B7EAC9C2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12754"/>
              </p:ext>
            </p:extLst>
          </p:nvPr>
        </p:nvGraphicFramePr>
        <p:xfrm>
          <a:off x="44116" y="677583"/>
          <a:ext cx="9817768" cy="524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696">
                  <a:extLst>
                    <a:ext uri="{9D8B030D-6E8A-4147-A177-3AD203B41FA5}">
                      <a16:colId xmlns:a16="http://schemas.microsoft.com/office/drawing/2014/main" val="2243971564"/>
                    </a:ext>
                  </a:extLst>
                </a:gridCol>
                <a:gridCol w="832501">
                  <a:extLst>
                    <a:ext uri="{9D8B030D-6E8A-4147-A177-3AD203B41FA5}">
                      <a16:colId xmlns:a16="http://schemas.microsoft.com/office/drawing/2014/main" val="806055548"/>
                    </a:ext>
                  </a:extLst>
                </a:gridCol>
                <a:gridCol w="1785323">
                  <a:extLst>
                    <a:ext uri="{9D8B030D-6E8A-4147-A177-3AD203B41FA5}">
                      <a16:colId xmlns:a16="http://schemas.microsoft.com/office/drawing/2014/main" val="1106760310"/>
                    </a:ext>
                  </a:extLst>
                </a:gridCol>
                <a:gridCol w="3793415">
                  <a:extLst>
                    <a:ext uri="{9D8B030D-6E8A-4147-A177-3AD203B41FA5}">
                      <a16:colId xmlns:a16="http://schemas.microsoft.com/office/drawing/2014/main" val="775418734"/>
                    </a:ext>
                  </a:extLst>
                </a:gridCol>
                <a:gridCol w="2616833">
                  <a:extLst>
                    <a:ext uri="{9D8B030D-6E8A-4147-A177-3AD203B41FA5}">
                      <a16:colId xmlns:a16="http://schemas.microsoft.com/office/drawing/2014/main" val="3600456783"/>
                    </a:ext>
                  </a:extLst>
                </a:gridCol>
              </a:tblGrid>
              <a:tr h="370128">
                <a:tc>
                  <a:txBody>
                    <a:bodyPr/>
                    <a:lstStyle/>
                    <a:p>
                      <a:r>
                        <a:rPr lang="en-US" sz="1400" dirty="0"/>
                        <a:t>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60316"/>
                  </a:ext>
                </a:extLst>
              </a:tr>
              <a:tr h="69389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LAG-3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MHC-II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B cells, MON-</a:t>
                      </a:r>
                      <a:r>
                        <a:rPr lang="en-US" sz="1400" dirty="0" err="1"/>
                        <a:t>Mø</a:t>
                      </a:r>
                      <a:r>
                        <a:rPr lang="en-US" sz="1400" dirty="0"/>
                        <a:t>, DCs, some activated T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LAG-3 suppresses T cells activation and cytokines secretion. thereby ensuring immune homeostasis.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The promising immune checkpoint LAG-3: from tumor  microenvironment to cancer immunotherapy.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92653"/>
                  </a:ext>
                </a:extLst>
              </a:tr>
              <a:tr h="472440">
                <a:tc rowSpan="3"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Tim-3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LSECtin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TAM, tumor tissue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Inhibiting antitumor T cell responses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LSECtin</a:t>
                      </a:r>
                      <a:r>
                        <a:rPr lang="en-US" sz="1200" dirty="0"/>
                        <a:t> Expressed on Melanoma Cells Promotes Tumor Progression by Inhibiting Antitumor T-cell Responses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660346"/>
                  </a:ext>
                </a:extLst>
              </a:tr>
              <a:tr h="465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Gal-9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Naive</a:t>
                      </a:r>
                      <a:r>
                        <a:rPr lang="fr-FR" sz="1400" dirty="0"/>
                        <a:t> CD4 T </a:t>
                      </a:r>
                      <a:r>
                        <a:rPr lang="fr-FR" sz="1400" dirty="0" err="1"/>
                        <a:t>cells</a:t>
                      </a:r>
                      <a:r>
                        <a:rPr lang="fr-FR" sz="1400" dirty="0"/>
                        <a:t>, plasma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Gal-9 mainly induces calcium to flow into the intracellular area of Th1 cells and induces apoptosis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The Tim-3 ligand galectin-9 negatively </a:t>
                      </a:r>
                    </a:p>
                    <a:p>
                      <a:pPr algn="l"/>
                      <a:r>
                        <a:rPr lang="en-US" sz="1200" dirty="0"/>
                        <a:t>regulates T helper type 1 immunity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15455"/>
                  </a:ext>
                </a:extLst>
              </a:tr>
              <a:tr h="714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CEACAM-1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DCs, monocytes, macrophages, and activated T cells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CEACAM-1/TIM-3 complex formation has a crucial role in regulating autoimmunity and antitumor immunity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4522179"/>
                  </a:ext>
                </a:extLst>
              </a:tr>
              <a:tr h="321163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 related to metabolites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95408"/>
                  </a:ext>
                </a:extLst>
              </a:tr>
              <a:tr h="693892">
                <a:tc>
                  <a:txBody>
                    <a:bodyPr/>
                    <a:lstStyle/>
                    <a:p>
                      <a:r>
                        <a:rPr lang="en-US" sz="1400" dirty="0"/>
                        <a:t>CPT1A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cells induces activation of FAO and upregulation of carnitine palmitoyltransferase 1A (CPT1A), the rate-limiting enzyme of FAO in cancer cells.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CPT1A-mediated fatty acid oxidation confers cancer cell resistance to immune-mediated cytolytic killing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29225"/>
                  </a:ext>
                </a:extLst>
              </a:tr>
              <a:tr h="693892">
                <a:tc>
                  <a:txBody>
                    <a:bodyPr/>
                    <a:lstStyle/>
                    <a:p>
                      <a:r>
                        <a:rPr lang="en-US" sz="1400" dirty="0"/>
                        <a:t>Carnitine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CD4+ T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NAFLD-associated HCC, lipid accumulation disrupts CD4+ T cell function by upregulating CPT enzymes, leading to cell apoptosis. Blocking CPT reduces T cell death and HCC development, making it a potential therapeutic target.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Carnitine palmitoyltransferase gene upregulation by linoleic acid induces CD4+ T cell apoptosis promoting HCC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883</Words>
  <Application>Microsoft Office PowerPoint</Application>
  <PresentationFormat>A4 용지(210x297mm)</PresentationFormat>
  <Paragraphs>122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RCC Analysis panel</vt:lpstr>
      <vt:lpstr>Purpose of the study: Multiplex immunohistochemistry (IHC) in renal cell carcinoma (RCC) serves to evaluate the tumor microenvironment by simultaneously detecting multiple markers in a tissue sample. It provides a detailed understanding of the interaction between tumor cells and immune cells, helping in diagnosis, prognosis, and guiding therapeutic decisions, particularly in the context of immunotherapy.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Sang-Yeob</dc:creator>
  <cp:lastModifiedBy>연희 김</cp:lastModifiedBy>
  <cp:revision>34</cp:revision>
  <cp:lastPrinted>2021-03-26T06:04:16Z</cp:lastPrinted>
  <dcterms:created xsi:type="dcterms:W3CDTF">2020-09-07T04:48:46Z</dcterms:created>
  <dcterms:modified xsi:type="dcterms:W3CDTF">2024-09-11T00:06:55Z</dcterms:modified>
</cp:coreProperties>
</file>