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2" r:id="rId2"/>
    <p:sldId id="283" r:id="rId3"/>
    <p:sldId id="280" r:id="rId4"/>
  </p:sldIdLst>
  <p:sldSz cx="12192000" cy="6858000"/>
  <p:notesSz cx="6742113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A8B00"/>
    <a:srgbClr val="FF740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1A7D-B2E9-442B-96E8-B52343E70CE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38C-3846-47A0-8667-2998685C1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1A7D-B2E9-442B-96E8-B52343E70CE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38C-3846-47A0-8667-2998685C1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9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1A7D-B2E9-442B-96E8-B52343E70CE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38C-3846-47A0-8667-2998685C1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4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1A7D-B2E9-442B-96E8-B52343E70CE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38C-3846-47A0-8667-2998685C1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3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1A7D-B2E9-442B-96E8-B52343E70CE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38C-3846-47A0-8667-2998685C1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8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1A7D-B2E9-442B-96E8-B52343E70CE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38C-3846-47A0-8667-2998685C1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62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1A7D-B2E9-442B-96E8-B52343E70CE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38C-3846-47A0-8667-2998685C1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6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1A7D-B2E9-442B-96E8-B52343E70CE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38C-3846-47A0-8667-2998685C1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2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1A7D-B2E9-442B-96E8-B52343E70CE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38C-3846-47A0-8667-2998685C1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8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1A7D-B2E9-442B-96E8-B52343E70CE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38C-3846-47A0-8667-2998685C1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98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1A7D-B2E9-442B-96E8-B52343E70CE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138C-3846-47A0-8667-2998685C1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1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81A7D-B2E9-442B-96E8-B52343E70CE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138C-3846-47A0-8667-2998685C1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3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8429" y="343875"/>
            <a:ext cx="10918093" cy="539263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rgbClr val="0070C0"/>
                </a:solidFill>
              </a:rPr>
              <a:t>신장암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 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대사체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 분석을 통한 치료 효과 및 전이 예측 바이오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마커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발굴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분석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검증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조절기전 연구</a:t>
            </a:r>
            <a:r>
              <a:rPr lang="en-US" altLang="ko-KR" sz="1800" b="1" dirty="0">
                <a:solidFill>
                  <a:srgbClr val="0070C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(2</a:t>
            </a:r>
            <a:r>
              <a:rPr lang="ko-KR" altLang="en-US" sz="2000" dirty="0">
                <a:solidFill>
                  <a:srgbClr val="FF0000"/>
                </a:solidFill>
              </a:rPr>
              <a:t>세부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75320" y="953476"/>
            <a:ext cx="10394462" cy="536916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연구진행 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</a:t>
            </a:r>
            <a:endParaRPr lang="en-US" altLang="ko-KR" dirty="0"/>
          </a:p>
          <a:p>
            <a:pPr algn="l" latinLnBrk="0"/>
            <a:r>
              <a:rPr lang="en-US" altLang="ko-KR" dirty="0" smtClean="0">
                <a:solidFill>
                  <a:srgbClr val="0000FF"/>
                </a:solidFill>
              </a:rPr>
              <a:t> &lt; IRB </a:t>
            </a:r>
            <a:r>
              <a:rPr lang="ko-KR" altLang="en-US" dirty="0" smtClean="0">
                <a:solidFill>
                  <a:srgbClr val="0000FF"/>
                </a:solidFill>
              </a:rPr>
              <a:t>승인 </a:t>
            </a:r>
            <a:r>
              <a:rPr lang="en-US" altLang="ko-KR" dirty="0" smtClean="0">
                <a:solidFill>
                  <a:srgbClr val="0000FF"/>
                </a:solidFill>
              </a:rPr>
              <a:t>(ncc2019-0116) </a:t>
            </a:r>
            <a:r>
              <a:rPr lang="ko-KR" altLang="en-US" dirty="0" smtClean="0">
                <a:solidFill>
                  <a:srgbClr val="0000FF"/>
                </a:solidFill>
              </a:rPr>
              <a:t>이후  </a:t>
            </a:r>
            <a:r>
              <a:rPr lang="ko-KR" altLang="en-US" dirty="0" err="1" smtClean="0">
                <a:solidFill>
                  <a:srgbClr val="0000FF"/>
                </a:solidFill>
              </a:rPr>
              <a:t>신장암</a:t>
            </a:r>
            <a:r>
              <a:rPr lang="ko-KR" altLang="en-US" dirty="0" smtClean="0">
                <a:solidFill>
                  <a:srgbClr val="0000FF"/>
                </a:solidFill>
              </a:rPr>
              <a:t>  환자 등록 시작</a:t>
            </a:r>
            <a:r>
              <a:rPr lang="en-US" altLang="ko-KR" dirty="0" smtClean="0">
                <a:solidFill>
                  <a:srgbClr val="0000FF"/>
                </a:solidFill>
              </a:rPr>
              <a:t>&gt;</a:t>
            </a:r>
          </a:p>
          <a:p>
            <a:pPr algn="l" latinLnBrk="0"/>
            <a:endParaRPr lang="en-US" altLang="ko-KR" sz="1100" dirty="0" smtClean="0">
              <a:solidFill>
                <a:srgbClr val="0000FF"/>
              </a:solidFill>
            </a:endParaRPr>
          </a:p>
          <a:p>
            <a:pPr marL="342900" indent="-342900" algn="l" latinLnBrk="0">
              <a:buAutoNum type="arabicPeriod"/>
            </a:pPr>
            <a:r>
              <a:rPr lang="ko-KR" altLang="ko-KR" sz="1800" dirty="0" smtClean="0"/>
              <a:t>담당</a:t>
            </a:r>
            <a:r>
              <a:rPr lang="ko-KR" altLang="en-US" sz="1800" dirty="0" smtClean="0"/>
              <a:t>연구간호사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비뇨기</a:t>
            </a:r>
            <a:r>
              <a:rPr lang="en-US" altLang="ko-KR" sz="1800" dirty="0" smtClean="0"/>
              <a:t>) 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연구대상자로 적합한 대상자를 </a:t>
            </a:r>
            <a:r>
              <a:rPr lang="ko-KR" altLang="ko-KR" sz="1800" dirty="0" smtClean="0"/>
              <a:t>선정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신환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mrcc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진료 전날 리스트 메일</a:t>
            </a:r>
            <a:endParaRPr lang="ko-KR" altLang="ko-KR" sz="1800" dirty="0"/>
          </a:p>
          <a:p>
            <a:pPr algn="l" latinLnBrk="0"/>
            <a:r>
              <a:rPr lang="en-US" altLang="ko-KR" sz="2000" dirty="0"/>
              <a:t>2. </a:t>
            </a:r>
            <a:r>
              <a:rPr lang="en-US" altLang="ko-KR" sz="2000" dirty="0" smtClean="0"/>
              <a:t> </a:t>
            </a:r>
            <a:r>
              <a:rPr lang="ko-KR" altLang="ko-KR" sz="1800" dirty="0" smtClean="0"/>
              <a:t>대상자 </a:t>
            </a:r>
            <a:r>
              <a:rPr lang="en-US" altLang="ko-KR" sz="1800" dirty="0" smtClean="0"/>
              <a:t>  </a:t>
            </a:r>
            <a:r>
              <a:rPr lang="ko-KR" altLang="ko-KR" sz="1800" dirty="0" smtClean="0"/>
              <a:t>연구간호사 </a:t>
            </a:r>
            <a:r>
              <a:rPr lang="ko-KR" altLang="ko-KR" sz="1800" dirty="0"/>
              <a:t>인계 </a:t>
            </a:r>
          </a:p>
          <a:p>
            <a:pPr algn="l" latinLnBrk="0">
              <a:lnSpc>
                <a:spcPct val="110000"/>
              </a:lnSpc>
            </a:pPr>
            <a:r>
              <a:rPr lang="ko-KR" altLang="en-US" sz="1700" b="1" dirty="0" smtClean="0"/>
              <a:t>① 연구등재 전날  </a:t>
            </a:r>
            <a:r>
              <a:rPr lang="ko-KR" altLang="en-US" sz="1700" b="1" dirty="0" smtClean="0">
                <a:solidFill>
                  <a:srgbClr val="0000FF"/>
                </a:solidFill>
              </a:rPr>
              <a:t>대상자 예정 명단  </a:t>
            </a:r>
            <a:r>
              <a:rPr lang="ko-KR" altLang="en-US" sz="1700" b="1" dirty="0" err="1" smtClean="0"/>
              <a:t>암역학으로</a:t>
            </a:r>
            <a:r>
              <a:rPr lang="ko-KR" altLang="en-US" sz="1700" b="1" dirty="0" smtClean="0"/>
              <a:t>  전달</a:t>
            </a:r>
            <a:r>
              <a:rPr lang="en-US" altLang="ko-KR" sz="1700" b="1" dirty="0" smtClean="0"/>
              <a:t>  </a:t>
            </a:r>
          </a:p>
          <a:p>
            <a:pPr algn="l" latinLnBrk="0">
              <a:lnSpc>
                <a:spcPct val="110000"/>
              </a:lnSpc>
            </a:pPr>
            <a:r>
              <a:rPr lang="ko-KR" altLang="en-US" sz="1700" b="1" dirty="0" smtClean="0"/>
              <a:t>②</a:t>
            </a:r>
            <a:r>
              <a:rPr lang="en-US" altLang="ko-KR" sz="1700" b="1" dirty="0" smtClean="0"/>
              <a:t> </a:t>
            </a:r>
            <a:r>
              <a:rPr lang="ko-KR" altLang="en-US" sz="1700" b="1" dirty="0" smtClean="0"/>
              <a:t>비뇨기 이미영</a:t>
            </a:r>
            <a:r>
              <a:rPr lang="en-US" altLang="ko-KR" sz="1700" b="1" dirty="0" smtClean="0"/>
              <a:t>T:   </a:t>
            </a:r>
            <a:r>
              <a:rPr lang="ko-KR" altLang="en-US" sz="1700" b="1" dirty="0" smtClean="0"/>
              <a:t>등재환자분께  연구에 대한 간단한 설명 후 인계</a:t>
            </a:r>
            <a:r>
              <a:rPr lang="en-US" altLang="ko-KR" sz="1700" b="1" dirty="0" smtClean="0"/>
              <a:t> </a:t>
            </a:r>
          </a:p>
          <a:p>
            <a:pPr algn="l" latinLnBrk="0">
              <a:lnSpc>
                <a:spcPct val="110000"/>
              </a:lnSpc>
            </a:pPr>
            <a:r>
              <a:rPr lang="ko-KR" altLang="en-US" sz="1700" b="1" dirty="0" smtClean="0"/>
              <a:t>③ </a:t>
            </a:r>
            <a:r>
              <a:rPr lang="ko-KR" altLang="ko-KR" sz="1700" b="1" dirty="0" smtClean="0">
                <a:solidFill>
                  <a:srgbClr val="0000FF"/>
                </a:solidFill>
              </a:rPr>
              <a:t>연구대상자에게 </a:t>
            </a:r>
            <a:r>
              <a:rPr lang="en-US" altLang="ko-KR" sz="1700" b="1" dirty="0" smtClean="0">
                <a:solidFill>
                  <a:srgbClr val="0000FF"/>
                </a:solidFill>
              </a:rPr>
              <a:t>  </a:t>
            </a:r>
            <a:r>
              <a:rPr lang="ko-KR" altLang="ko-KR" sz="1700" b="1" dirty="0" smtClean="0">
                <a:solidFill>
                  <a:srgbClr val="0000FF"/>
                </a:solidFill>
              </a:rPr>
              <a:t>연구동의를 </a:t>
            </a:r>
            <a:r>
              <a:rPr lang="ko-KR" altLang="ko-KR" sz="1700" b="1" dirty="0">
                <a:solidFill>
                  <a:srgbClr val="0000FF"/>
                </a:solidFill>
              </a:rPr>
              <a:t>구함</a:t>
            </a:r>
            <a:r>
              <a:rPr lang="en-US" altLang="ko-KR" sz="1700" b="1" dirty="0" smtClean="0">
                <a:solidFill>
                  <a:srgbClr val="0000FF"/>
                </a:solidFill>
              </a:rPr>
              <a:t>,  </a:t>
            </a:r>
            <a:r>
              <a:rPr lang="ko-KR" altLang="ko-KR" sz="1700" b="1" dirty="0" smtClean="0">
                <a:solidFill>
                  <a:srgbClr val="0000FF"/>
                </a:solidFill>
              </a:rPr>
              <a:t>동의서 </a:t>
            </a:r>
            <a:r>
              <a:rPr lang="en-US" altLang="ko-KR" sz="1700" b="1" dirty="0" smtClean="0">
                <a:solidFill>
                  <a:srgbClr val="0000FF"/>
                </a:solidFill>
              </a:rPr>
              <a:t>  </a:t>
            </a:r>
            <a:r>
              <a:rPr lang="ko-KR" altLang="ko-KR" sz="1700" b="1" dirty="0" smtClean="0">
                <a:solidFill>
                  <a:srgbClr val="0000FF"/>
                </a:solidFill>
              </a:rPr>
              <a:t>작성</a:t>
            </a:r>
            <a:r>
              <a:rPr lang="en-US" altLang="ko-KR" sz="1700" b="1" dirty="0" smtClean="0">
                <a:solidFill>
                  <a:srgbClr val="0000FF"/>
                </a:solidFill>
              </a:rPr>
              <a:t>, </a:t>
            </a:r>
            <a:r>
              <a:rPr lang="ko-KR" altLang="en-US" sz="1700" b="1" dirty="0" smtClean="0">
                <a:solidFill>
                  <a:srgbClr val="0000FF"/>
                </a:solidFill>
              </a:rPr>
              <a:t>설문지 </a:t>
            </a:r>
            <a:r>
              <a:rPr lang="en-US" altLang="ko-KR" sz="1700" b="1" dirty="0" smtClean="0">
                <a:solidFill>
                  <a:srgbClr val="0000FF"/>
                </a:solidFill>
              </a:rPr>
              <a:t>,</a:t>
            </a:r>
            <a:r>
              <a:rPr lang="ko-KR" altLang="en-US" sz="1700" b="1" dirty="0" smtClean="0">
                <a:solidFill>
                  <a:srgbClr val="0000FF"/>
                </a:solidFill>
              </a:rPr>
              <a:t>타액수집 </a:t>
            </a:r>
            <a:r>
              <a:rPr lang="en-US" altLang="ko-KR" sz="1700" b="1" dirty="0" smtClean="0">
                <a:solidFill>
                  <a:srgbClr val="0000FF"/>
                </a:solidFill>
              </a:rPr>
              <a:t>(</a:t>
            </a:r>
            <a:r>
              <a:rPr lang="ko-KR" altLang="en-US" sz="17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700" b="1" dirty="0" err="1" smtClean="0">
                <a:solidFill>
                  <a:srgbClr val="0000FF"/>
                </a:solidFill>
              </a:rPr>
              <a:t>암역학</a:t>
            </a:r>
            <a:r>
              <a:rPr lang="en-US" altLang="ko-KR" sz="1700" b="1" dirty="0" smtClean="0">
                <a:solidFill>
                  <a:srgbClr val="0000FF"/>
                </a:solidFill>
              </a:rPr>
              <a:t>) </a:t>
            </a:r>
            <a:r>
              <a:rPr lang="en-US" altLang="ko-KR" sz="1700" b="1" dirty="0" smtClean="0"/>
              <a:t>      </a:t>
            </a:r>
          </a:p>
          <a:p>
            <a:pPr algn="l" latinLnBrk="0">
              <a:lnSpc>
                <a:spcPct val="110000"/>
              </a:lnSpc>
            </a:pPr>
            <a:r>
              <a:rPr lang="ko-KR" altLang="en-US" sz="1700" b="1" dirty="0" smtClean="0"/>
              <a:t>④ </a:t>
            </a:r>
            <a:r>
              <a:rPr lang="ko-KR" altLang="ko-KR" sz="1700" b="1" dirty="0" smtClean="0"/>
              <a:t>연구동의 </a:t>
            </a:r>
            <a:r>
              <a:rPr lang="ko-KR" altLang="ko-KR" sz="1700" b="1" dirty="0"/>
              <a:t>후 </a:t>
            </a:r>
            <a:r>
              <a:rPr lang="en-US" altLang="ko-KR" sz="1700" b="1" dirty="0" smtClean="0"/>
              <a:t> </a:t>
            </a:r>
            <a:r>
              <a:rPr lang="ko-KR" altLang="ko-KR" sz="1700" b="1" dirty="0" smtClean="0">
                <a:solidFill>
                  <a:srgbClr val="0000FF"/>
                </a:solidFill>
              </a:rPr>
              <a:t>혈액 오더</a:t>
            </a:r>
            <a:r>
              <a:rPr lang="en-US" altLang="ko-KR" sz="1700" b="1" dirty="0" smtClean="0">
                <a:solidFill>
                  <a:srgbClr val="0000FF"/>
                </a:solidFill>
              </a:rPr>
              <a:t> (</a:t>
            </a:r>
            <a:r>
              <a:rPr lang="ko-KR" altLang="en-US" sz="1700" b="1" dirty="0" smtClean="0">
                <a:solidFill>
                  <a:srgbClr val="0000FF"/>
                </a:solidFill>
              </a:rPr>
              <a:t>비뇨기 </a:t>
            </a:r>
            <a:r>
              <a:rPr lang="en-US" altLang="ko-KR" sz="1700" b="1" dirty="0" smtClean="0">
                <a:solidFill>
                  <a:srgbClr val="0000FF"/>
                </a:solidFill>
              </a:rPr>
              <a:t>4ml*2, </a:t>
            </a:r>
            <a:r>
              <a:rPr lang="ko-KR" altLang="en-US" sz="1700" b="1" dirty="0" smtClean="0">
                <a:solidFill>
                  <a:srgbClr val="0000FF"/>
                </a:solidFill>
              </a:rPr>
              <a:t>외래환자 이미영</a:t>
            </a:r>
            <a:r>
              <a:rPr lang="en-US" altLang="ko-KR" sz="1700" b="1" dirty="0" smtClean="0">
                <a:solidFill>
                  <a:srgbClr val="0000FF"/>
                </a:solidFill>
              </a:rPr>
              <a:t>T </a:t>
            </a:r>
            <a:r>
              <a:rPr lang="ko-KR" altLang="en-US" sz="1700" b="1" dirty="0" err="1" smtClean="0">
                <a:solidFill>
                  <a:srgbClr val="0000FF"/>
                </a:solidFill>
              </a:rPr>
              <a:t>오더내줌</a:t>
            </a:r>
            <a:r>
              <a:rPr lang="en-US" altLang="ko-KR" sz="1700" b="1" dirty="0" smtClean="0">
                <a:solidFill>
                  <a:srgbClr val="0000FF"/>
                </a:solidFill>
              </a:rPr>
              <a:t>)/</a:t>
            </a:r>
          </a:p>
          <a:p>
            <a:pPr algn="l" latinLnBrk="0">
              <a:lnSpc>
                <a:spcPct val="110000"/>
              </a:lnSpc>
            </a:pPr>
            <a:r>
              <a:rPr lang="en-US" altLang="ko-KR" sz="1700" b="1" dirty="0">
                <a:solidFill>
                  <a:srgbClr val="0000FF"/>
                </a:solidFill>
              </a:rPr>
              <a:t> </a:t>
            </a:r>
            <a:r>
              <a:rPr lang="en-US" altLang="ko-KR" sz="1700" b="1" dirty="0" smtClean="0">
                <a:solidFill>
                  <a:srgbClr val="0000FF"/>
                </a:solidFill>
              </a:rPr>
              <a:t>     </a:t>
            </a:r>
            <a:r>
              <a:rPr lang="ko-KR" altLang="en-US" sz="1700" b="1" dirty="0" smtClean="0">
                <a:solidFill>
                  <a:srgbClr val="0000FF"/>
                </a:solidFill>
              </a:rPr>
              <a:t>수술환자는 비뇨기에서 진행하는 순서로  </a:t>
            </a:r>
            <a:r>
              <a:rPr lang="ko-KR" altLang="en-US" sz="1700" b="1" dirty="0" err="1" smtClean="0">
                <a:solidFill>
                  <a:srgbClr val="0000FF"/>
                </a:solidFill>
              </a:rPr>
              <a:t>검체</a:t>
            </a:r>
            <a:r>
              <a:rPr lang="ko-KR" altLang="en-US" sz="1700" b="1" dirty="0" smtClean="0">
                <a:solidFill>
                  <a:srgbClr val="0000FF"/>
                </a:solidFill>
              </a:rPr>
              <a:t> 취득함 </a:t>
            </a:r>
            <a:r>
              <a:rPr lang="en-US" altLang="ko-KR" sz="1700" b="1" dirty="0" smtClean="0">
                <a:solidFill>
                  <a:srgbClr val="0000FF"/>
                </a:solidFill>
              </a:rPr>
              <a:t>, </a:t>
            </a:r>
            <a:r>
              <a:rPr lang="ko-KR" altLang="en-US" sz="1700" b="1" dirty="0" err="1" smtClean="0">
                <a:solidFill>
                  <a:srgbClr val="0000FF"/>
                </a:solidFill>
              </a:rPr>
              <a:t>잔여검체</a:t>
            </a:r>
            <a:r>
              <a:rPr lang="ko-KR" altLang="en-US" sz="1700" b="1" dirty="0" smtClean="0">
                <a:solidFill>
                  <a:srgbClr val="0000FF"/>
                </a:solidFill>
              </a:rPr>
              <a:t> 사용 여부</a:t>
            </a:r>
            <a:r>
              <a:rPr lang="en-US" altLang="ko-KR" sz="1700" b="1" dirty="0" smtClean="0">
                <a:solidFill>
                  <a:srgbClr val="0000FF"/>
                </a:solidFill>
              </a:rPr>
              <a:t>(</a:t>
            </a:r>
            <a:r>
              <a:rPr lang="ko-KR" altLang="en-US" sz="1700" b="1" dirty="0" smtClean="0">
                <a:solidFill>
                  <a:srgbClr val="0000FF"/>
                </a:solidFill>
              </a:rPr>
              <a:t>비뇨기에서 샘플 혈액</a:t>
            </a:r>
            <a:r>
              <a:rPr lang="en-US" altLang="ko-KR" sz="1700" b="1" dirty="0" smtClean="0">
                <a:solidFill>
                  <a:srgbClr val="0000FF"/>
                </a:solidFill>
              </a:rPr>
              <a:t>,</a:t>
            </a:r>
            <a:r>
              <a:rPr lang="ko-KR" altLang="en-US" sz="1700" b="1" dirty="0" smtClean="0">
                <a:solidFill>
                  <a:srgbClr val="0000FF"/>
                </a:solidFill>
              </a:rPr>
              <a:t>조직 보관</a:t>
            </a:r>
            <a:r>
              <a:rPr lang="en-US" altLang="ko-KR" sz="1700" b="1" dirty="0" smtClean="0">
                <a:solidFill>
                  <a:srgbClr val="0000FF"/>
                </a:solidFill>
              </a:rPr>
              <a:t>) </a:t>
            </a:r>
            <a:r>
              <a:rPr lang="en-US" altLang="ko-KR" sz="1700" b="1" dirty="0" smtClean="0"/>
              <a:t> </a:t>
            </a:r>
          </a:p>
          <a:p>
            <a:pPr algn="l" latinLnBrk="0">
              <a:lnSpc>
                <a:spcPct val="160000"/>
              </a:lnSpc>
            </a:pPr>
            <a:r>
              <a:rPr lang="en-US" altLang="ko-KR" sz="1700" b="1" dirty="0" smtClean="0"/>
              <a:t> </a:t>
            </a:r>
            <a:r>
              <a:rPr lang="ko-KR" altLang="en-US" sz="1700" b="1" dirty="0" smtClean="0"/>
              <a:t>⑤ </a:t>
            </a:r>
            <a:r>
              <a:rPr lang="ko-KR" altLang="ko-KR" sz="1700" b="1" dirty="0" err="1" smtClean="0"/>
              <a:t>병원동</a:t>
            </a:r>
            <a:r>
              <a:rPr lang="ko-KR" altLang="ko-KR" sz="1700" b="1" dirty="0" smtClean="0"/>
              <a:t> </a:t>
            </a:r>
            <a:r>
              <a:rPr lang="en-US" altLang="ko-KR" sz="1700" b="1" dirty="0" smtClean="0"/>
              <a:t> </a:t>
            </a:r>
            <a:r>
              <a:rPr lang="ko-KR" altLang="ko-KR" sz="1700" b="1" dirty="0" smtClean="0"/>
              <a:t>진단검사의학과</a:t>
            </a:r>
            <a:r>
              <a:rPr lang="en-US" altLang="ko-KR" sz="1700" b="1" dirty="0" smtClean="0"/>
              <a:t>  </a:t>
            </a:r>
            <a:r>
              <a:rPr lang="ko-KR" altLang="ko-KR" sz="1700" b="1" dirty="0" err="1" smtClean="0"/>
              <a:t>혈액찾기</a:t>
            </a:r>
            <a:r>
              <a:rPr lang="en-US" altLang="ko-KR" sz="1700" b="1" dirty="0" smtClean="0"/>
              <a:t>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700" b="1" dirty="0" err="1" smtClean="0">
                <a:solidFill>
                  <a:srgbClr val="FF0000"/>
                </a:solidFill>
              </a:rPr>
              <a:t>암역학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비뇨기혈액도 같이 찾아 </a:t>
            </a:r>
            <a:r>
              <a:rPr lang="ko-KR" altLang="en-US" sz="1700" b="1" dirty="0"/>
              <a:t>최문경</a:t>
            </a:r>
            <a:r>
              <a:rPr lang="en-US" altLang="ko-KR" sz="1700" b="1" dirty="0"/>
              <a:t>T</a:t>
            </a:r>
            <a:r>
              <a:rPr lang="ko-KR" altLang="en-US" sz="1700" b="1" dirty="0" smtClean="0"/>
              <a:t>께 전달함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 </a:t>
            </a:r>
            <a:r>
              <a:rPr lang="en-US" altLang="ko-KR" sz="1700" b="1" dirty="0" smtClean="0"/>
              <a:t>  </a:t>
            </a:r>
          </a:p>
          <a:p>
            <a:pPr algn="l" latinLnBrk="0">
              <a:lnSpc>
                <a:spcPct val="160000"/>
              </a:lnSpc>
            </a:pPr>
            <a:r>
              <a:rPr lang="en-US" altLang="ko-KR" sz="1700" b="1" dirty="0"/>
              <a:t> </a:t>
            </a:r>
            <a:r>
              <a:rPr lang="ko-KR" altLang="en-US" sz="1700" b="1" dirty="0" smtClean="0"/>
              <a:t>⑥ 설문지 회수 </a:t>
            </a:r>
            <a:r>
              <a:rPr lang="en-US" altLang="ko-KR" sz="1700" b="1" dirty="0" smtClean="0"/>
              <a:t>(</a:t>
            </a:r>
            <a:r>
              <a:rPr lang="ko-KR" altLang="en-US" sz="1700" b="1" dirty="0" smtClean="0"/>
              <a:t>당일 작성이 어려운 경우 다음 </a:t>
            </a:r>
            <a:r>
              <a:rPr lang="ko-KR" altLang="en-US" sz="1700" b="1" dirty="0" err="1" smtClean="0"/>
              <a:t>외래때</a:t>
            </a:r>
            <a:r>
              <a:rPr lang="ko-KR" altLang="en-US" sz="1700" b="1" dirty="0" smtClean="0"/>
              <a:t>  회수</a:t>
            </a:r>
            <a:r>
              <a:rPr lang="en-US" altLang="ko-KR" sz="1700" b="1" dirty="0" smtClean="0"/>
              <a:t>/ </a:t>
            </a:r>
            <a:r>
              <a:rPr lang="ko-KR" altLang="en-US" sz="1700" b="1" dirty="0" smtClean="0"/>
              <a:t>환자분 소변도 함께 가져오면 수거해서 최문경</a:t>
            </a:r>
            <a:r>
              <a:rPr lang="en-US" altLang="ko-KR" sz="1700" b="1" dirty="0" smtClean="0"/>
              <a:t>T</a:t>
            </a:r>
            <a:r>
              <a:rPr lang="ko-KR" altLang="en-US" sz="1700" b="1" dirty="0" smtClean="0"/>
              <a:t>께               전달함</a:t>
            </a:r>
            <a:r>
              <a:rPr lang="en-US" altLang="ko-KR" sz="1700" b="1" dirty="0" smtClean="0"/>
              <a:t>, </a:t>
            </a:r>
            <a:r>
              <a:rPr lang="ko-KR" altLang="en-US" sz="1700" b="1" dirty="0" err="1" smtClean="0">
                <a:solidFill>
                  <a:srgbClr val="FF0000"/>
                </a:solidFill>
              </a:rPr>
              <a:t>암역학</a:t>
            </a:r>
            <a:r>
              <a:rPr lang="en-US" altLang="ko-KR" sz="17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44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800" y="531444"/>
            <a:ext cx="10816492" cy="539263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rgbClr val="0070C0"/>
                </a:solidFill>
              </a:rPr>
              <a:t>신장암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대사체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 분석을 통한 치료 효과 및 전이 예측 바이오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마커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발굴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분석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검증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조절기전 연구</a:t>
            </a:r>
            <a:r>
              <a:rPr lang="en-US" altLang="ko-KR" sz="1800" b="1" dirty="0">
                <a:solidFill>
                  <a:srgbClr val="0070C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(2</a:t>
            </a:r>
            <a:r>
              <a:rPr lang="ko-KR" altLang="en-US" sz="2000" dirty="0">
                <a:solidFill>
                  <a:srgbClr val="FF0000"/>
                </a:solidFill>
              </a:rPr>
              <a:t>세부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9690" y="1234831"/>
            <a:ext cx="10394462" cy="5056554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연구진행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algn="l" latinLnBrk="0"/>
            <a:r>
              <a:rPr lang="en-US" altLang="ko-KR" dirty="0" smtClean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683928"/>
              </p:ext>
            </p:extLst>
          </p:nvPr>
        </p:nvGraphicFramePr>
        <p:xfrm>
          <a:off x="1461476" y="2368062"/>
          <a:ext cx="9566032" cy="2164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1064"/>
                <a:gridCol w="1285421"/>
                <a:gridCol w="1320962"/>
                <a:gridCol w="3315024"/>
                <a:gridCol w="946976"/>
                <a:gridCol w="1216585"/>
              </a:tblGrid>
              <a:tr h="7930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전이신장 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 샘플 취득 장소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동의서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, </a:t>
                      </a:r>
                      <a:r>
                        <a:rPr lang="en-US" altLang="ko-KR" sz="1400" b="1" u="none" strike="noStrike" dirty="0" smtClean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ko-KR" altLang="en-US" sz="1400" b="1" u="none" strike="noStrike" dirty="0" smtClean="0">
                          <a:effectLst/>
                        </a:rPr>
                        <a:t>설문지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전달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 취득 샘플 종류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설문지 회수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6858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smtClean="0">
                          <a:effectLst/>
                        </a:rPr>
                        <a:t>신환</a:t>
                      </a:r>
                      <a:r>
                        <a:rPr lang="en-US" altLang="ko-KR" sz="1100" b="1" u="none" strike="noStrike" dirty="0" smtClean="0">
                          <a:effectLst/>
                        </a:rPr>
                        <a:t>(</a:t>
                      </a:r>
                      <a:r>
                        <a:rPr lang="en-US" altLang="ko-KR" sz="1100" b="1" u="none" strike="noStrike" dirty="0" err="1" smtClean="0">
                          <a:effectLst/>
                        </a:rPr>
                        <a:t>mrcc</a:t>
                      </a:r>
                      <a:r>
                        <a:rPr lang="en-US" altLang="ko-KR" sz="1100" b="1" u="none" strike="noStrike" dirty="0" smtClean="0">
                          <a:effectLst/>
                        </a:rPr>
                        <a:t>,</a:t>
                      </a:r>
                      <a:r>
                        <a:rPr lang="ko-KR" altLang="en-US" sz="1100" b="1" u="none" strike="noStrike" dirty="0" smtClean="0">
                          <a:effectLst/>
                        </a:rPr>
                        <a:t>수술환자</a:t>
                      </a:r>
                      <a:r>
                        <a:rPr lang="en-US" altLang="ko-KR" sz="1100" b="1" u="none" strike="noStrike" dirty="0" smtClean="0">
                          <a:effectLst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외래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암역학연구과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Saliva,   blood(</a:t>
                      </a:r>
                      <a:r>
                        <a:rPr lang="ko-KR" altLang="en-US" sz="1600" u="none" strike="noStrike" dirty="0" err="1" smtClean="0">
                          <a:effectLst/>
                        </a:rPr>
                        <a:t>암역학</a:t>
                      </a:r>
                      <a:r>
                        <a:rPr lang="en-US" altLang="ko-KR" sz="1600" u="none" strike="noStrike" dirty="0" smtClean="0">
                          <a:effectLst/>
                        </a:rPr>
                        <a:t>),</a:t>
                      </a:r>
                      <a:r>
                        <a:rPr lang="en-US" altLang="ko-KR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600" u="none" strike="noStrike" baseline="0" dirty="0" smtClean="0">
                          <a:effectLst/>
                        </a:rPr>
                        <a:t>소변</a:t>
                      </a:r>
                      <a:r>
                        <a:rPr lang="en-US" altLang="ko-KR" sz="16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1600" u="none" strike="noStrike" baseline="0" dirty="0" smtClean="0">
                          <a:effectLst/>
                        </a:rPr>
                        <a:t>비뇨기</a:t>
                      </a:r>
                      <a:r>
                        <a:rPr lang="en-US" altLang="ko-KR" sz="1600" u="none" strike="noStrike" baseline="0" dirty="0" smtClean="0">
                          <a:effectLst/>
                        </a:rPr>
                        <a:t>)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- </a:t>
                      </a:r>
                      <a:r>
                        <a:rPr lang="ko-KR" altLang="en-US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수술하지 않는 환자는 </a:t>
                      </a:r>
                      <a:r>
                        <a:rPr lang="ko-KR" altLang="en-US" sz="140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혈액오더</a:t>
                      </a:r>
                      <a:r>
                        <a:rPr lang="ko-KR" altLang="en-US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각 부서에서 취득한 샘플 보관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암역학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6858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수술환자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1600" u="none" strike="noStrike" dirty="0" smtClean="0">
                          <a:effectLst/>
                        </a:rPr>
                        <a:t>blood, </a:t>
                      </a:r>
                      <a:r>
                        <a:rPr lang="ko-KR" altLang="en-US" sz="1600" u="none" strike="noStrike" dirty="0" smtClean="0">
                          <a:effectLst/>
                        </a:rPr>
                        <a:t>소변</a:t>
                      </a:r>
                      <a:r>
                        <a:rPr lang="en-US" altLang="ko-KR" sz="1600" u="none" strike="noStrike" dirty="0" smtClean="0">
                          <a:effectLst/>
                        </a:rPr>
                        <a:t>,  </a:t>
                      </a:r>
                      <a:r>
                        <a:rPr lang="ko-KR" altLang="en-US" sz="1600" u="none" strike="noStrike" dirty="0" smtClean="0">
                          <a:effectLst/>
                        </a:rPr>
                        <a:t>조직 </a:t>
                      </a:r>
                      <a:r>
                        <a:rPr lang="en-US" altLang="ko-KR" sz="16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6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기존 비뇨기에서 취득하는 샘플 사용</a:t>
                      </a:r>
                      <a:r>
                        <a:rPr lang="en-US" altLang="ko-KR" sz="16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2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304800" y="347869"/>
            <a:ext cx="17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 연구 </a:t>
            </a:r>
            <a:r>
              <a:rPr lang="en-US" altLang="ko-KR" dirty="0" smtClean="0"/>
              <a:t>flowchart]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94438" y="646446"/>
            <a:ext cx="11253564" cy="4626439"/>
            <a:chOff x="394438" y="646446"/>
            <a:chExt cx="11253564" cy="4626439"/>
          </a:xfrm>
        </p:grpSpPr>
        <p:cxnSp>
          <p:nvCxnSpPr>
            <p:cNvPr id="13" name="직선 화살표 연결선 12"/>
            <p:cNvCxnSpPr/>
            <p:nvPr/>
          </p:nvCxnSpPr>
          <p:spPr>
            <a:xfrm>
              <a:off x="9365948" y="1616788"/>
              <a:ext cx="0" cy="5530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94438" y="646446"/>
              <a:ext cx="11253564" cy="4626439"/>
              <a:chOff x="394438" y="646446"/>
              <a:chExt cx="11253564" cy="4626439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3880896" y="4339296"/>
                <a:ext cx="3501291" cy="93358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533400" indent="-279400" algn="just" latinLnBrk="0">
                  <a:spcAft>
                    <a:spcPts val="800"/>
                  </a:spcAft>
                </a:pPr>
                <a:r>
                  <a:rPr lang="ko-KR" altLang="en-US" sz="1600" b="1" kern="100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이미영</a:t>
                </a:r>
                <a:r>
                  <a:rPr lang="en-US" altLang="ko-KR" sz="1600" b="1" kern="100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t </a:t>
                </a:r>
                <a:r>
                  <a:rPr lang="ko-KR" altLang="en-US" sz="1600" b="1" kern="100" dirty="0" err="1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혈액오더</a:t>
                </a:r>
                <a:r>
                  <a:rPr lang="en-US" altLang="ko-KR" sz="1600" b="1" kern="100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: 4ml*2</a:t>
                </a:r>
              </a:p>
              <a:p>
                <a:pPr marL="533400" indent="-279400" algn="just" latinLnBrk="0">
                  <a:spcAft>
                    <a:spcPts val="800"/>
                  </a:spcAft>
                </a:pPr>
                <a:r>
                  <a:rPr lang="ko-KR" altLang="en-US" sz="1600" b="1" kern="100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혈액 수거</a:t>
                </a:r>
                <a:r>
                  <a:rPr lang="en-US" altLang="ko-KR" sz="1600" b="1" kern="100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:r>
                  <a:rPr lang="ko-KR" altLang="ko-KR" sz="1600" b="1" kern="100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진검</a:t>
                </a:r>
                <a:r>
                  <a:rPr lang="en-US" altLang="ko-KR" sz="1600" b="1" kern="100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): </a:t>
                </a:r>
                <a:r>
                  <a:rPr lang="ko-KR" altLang="en-US" sz="1600" b="1" kern="1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비뇨기 혈액과 함께  수거</a:t>
                </a:r>
                <a:r>
                  <a:rPr lang="en-US" altLang="ko-KR" sz="1600" b="1" kern="1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:r>
                  <a:rPr lang="ko-KR" altLang="en-US" sz="1600" b="1" kern="100" dirty="0" err="1" smtClean="0">
                    <a:solidFill>
                      <a:srgbClr val="FF0000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암역학</a:t>
                </a:r>
                <a:r>
                  <a:rPr lang="en-US" altLang="ko-KR" sz="1600" b="1" kern="10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3" name="그룹 22"/>
              <p:cNvGrpSpPr/>
              <p:nvPr/>
            </p:nvGrpSpPr>
            <p:grpSpPr>
              <a:xfrm>
                <a:off x="394438" y="646446"/>
                <a:ext cx="11253564" cy="3678532"/>
                <a:chOff x="394438" y="646446"/>
                <a:chExt cx="11253564" cy="3678532"/>
              </a:xfrm>
            </p:grpSpPr>
            <p:grpSp>
              <p:nvGrpSpPr>
                <p:cNvPr id="85" name="그룹 84"/>
                <p:cNvGrpSpPr/>
                <p:nvPr/>
              </p:nvGrpSpPr>
              <p:grpSpPr>
                <a:xfrm>
                  <a:off x="394438" y="646446"/>
                  <a:ext cx="11253564" cy="3587835"/>
                  <a:chOff x="176059" y="347869"/>
                  <a:chExt cx="11323596" cy="3530291"/>
                </a:xfrm>
              </p:grpSpPr>
              <p:sp>
                <p:nvSpPr>
                  <p:cNvPr id="2" name="직사각형 1"/>
                  <p:cNvSpPr/>
                  <p:nvPr/>
                </p:nvSpPr>
                <p:spPr>
                  <a:xfrm>
                    <a:off x="3894344" y="347869"/>
                    <a:ext cx="306045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ko-KR" b="1" dirty="0">
                        <a:cs typeface="Times New Roman" panose="02020603050405020304" pitchFamily="18" charset="0"/>
                      </a:rPr>
                      <a:t>담당의사가 </a:t>
                    </a:r>
                    <a:r>
                      <a:rPr lang="ko-KR" altLang="ko-KR" b="1" dirty="0" smtClean="0">
                        <a:cs typeface="Times New Roman" panose="02020603050405020304" pitchFamily="18" charset="0"/>
                      </a:rPr>
                      <a:t>연구대상자 </a:t>
                    </a:r>
                    <a:r>
                      <a:rPr lang="ko-KR" altLang="ko-KR" b="1" dirty="0">
                        <a:cs typeface="Times New Roman" panose="02020603050405020304" pitchFamily="18" charset="0"/>
                      </a:rPr>
                      <a:t>선정</a:t>
                    </a:r>
                    <a:endParaRPr lang="ko-KR" altLang="en-US" dirty="0"/>
                  </a:p>
                </p:txBody>
              </p:sp>
              <p:sp>
                <p:nvSpPr>
                  <p:cNvPr id="4" name="직사각형 3"/>
                  <p:cNvSpPr/>
                  <p:nvPr/>
                </p:nvSpPr>
                <p:spPr>
                  <a:xfrm>
                    <a:off x="176059" y="1846835"/>
                    <a:ext cx="2939363" cy="203132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marL="285750" indent="-285750">
                      <a:buFontTx/>
                      <a:buChar char="-"/>
                    </a:pPr>
                    <a:r>
                      <a:rPr lang="ko-KR" altLang="en-US" b="1" dirty="0" smtClean="0">
                        <a:cs typeface="Times New Roman" panose="02020603050405020304" pitchFamily="18" charset="0"/>
                      </a:rPr>
                      <a:t>진료시간에 맞춰 비뇨기</a:t>
                    </a:r>
                    <a:endParaRPr lang="en-US" altLang="ko-KR" b="1" dirty="0" smtClean="0">
                      <a:cs typeface="Times New Roman" panose="02020603050405020304" pitchFamily="18" charset="0"/>
                    </a:endParaRPr>
                  </a:p>
                  <a:p>
                    <a:r>
                      <a:rPr lang="ko-KR" altLang="en-US" b="1" dirty="0" smtClean="0">
                        <a:cs typeface="Times New Roman" panose="02020603050405020304" pitchFamily="18" charset="0"/>
                      </a:rPr>
                      <a:t>외래에서 대기함</a:t>
                    </a:r>
                    <a:r>
                      <a:rPr lang="en-US" altLang="ko-KR" b="1" dirty="0" smtClean="0">
                        <a:cs typeface="Times New Roman" panose="02020603050405020304" pitchFamily="18" charset="0"/>
                      </a:rPr>
                      <a:t>.</a:t>
                    </a:r>
                  </a:p>
                  <a:p>
                    <a:endParaRPr lang="en-US" altLang="ko-KR" b="1" dirty="0">
                      <a:cs typeface="Times New Roman" panose="02020603050405020304" pitchFamily="18" charset="0"/>
                    </a:endParaRPr>
                  </a:p>
                  <a:p>
                    <a:r>
                      <a:rPr lang="en-US" altLang="ko-KR" b="1" dirty="0" smtClean="0">
                        <a:cs typeface="Times New Roman" panose="02020603050405020304" pitchFamily="18" charset="0"/>
                      </a:rPr>
                      <a:t>- </a:t>
                    </a:r>
                    <a:r>
                      <a:rPr lang="ko-KR" altLang="en-US" b="1" dirty="0" smtClean="0">
                        <a:cs typeface="Times New Roman" panose="02020603050405020304" pitchFamily="18" charset="0"/>
                      </a:rPr>
                      <a:t>이미영</a:t>
                    </a:r>
                    <a:r>
                      <a:rPr lang="en-US" altLang="ko-KR" b="1" dirty="0" smtClean="0">
                        <a:cs typeface="Times New Roman" panose="02020603050405020304" pitchFamily="18" charset="0"/>
                      </a:rPr>
                      <a:t>T </a:t>
                    </a:r>
                    <a:r>
                      <a:rPr lang="ko-KR" altLang="en-US" b="1" dirty="0" smtClean="0">
                        <a:cs typeface="Times New Roman" panose="02020603050405020304" pitchFamily="18" charset="0"/>
                      </a:rPr>
                      <a:t>환자분께 </a:t>
                    </a:r>
                    <a:endParaRPr lang="en-US" altLang="ko-KR" b="1" dirty="0" smtClean="0">
                      <a:cs typeface="Times New Roman" panose="02020603050405020304" pitchFamily="18" charset="0"/>
                    </a:endParaRPr>
                  </a:p>
                  <a:p>
                    <a:r>
                      <a:rPr lang="ko-KR" altLang="en-US" b="1" dirty="0" smtClean="0">
                        <a:cs typeface="Times New Roman" panose="02020603050405020304" pitchFamily="18" charset="0"/>
                      </a:rPr>
                      <a:t>연구 간단 설명</a:t>
                    </a:r>
                    <a:r>
                      <a:rPr lang="en-US" altLang="ko-KR" b="1" dirty="0" smtClean="0">
                        <a:cs typeface="Times New Roman" panose="02020603050405020304" pitchFamily="18" charset="0"/>
                      </a:rPr>
                      <a:t>-&gt; </a:t>
                    </a:r>
                    <a:r>
                      <a:rPr lang="ko-KR" altLang="en-US" b="1" dirty="0" err="1" smtClean="0">
                        <a:cs typeface="Times New Roman" panose="02020603050405020304" pitchFamily="18" charset="0"/>
                      </a:rPr>
                      <a:t>암역학</a:t>
                    </a:r>
                    <a:endParaRPr lang="en-US" altLang="ko-KR" b="1" dirty="0" smtClean="0">
                      <a:cs typeface="Times New Roman" panose="02020603050405020304" pitchFamily="18" charset="0"/>
                    </a:endParaRPr>
                  </a:p>
                  <a:p>
                    <a:r>
                      <a:rPr lang="ko-KR" altLang="en-US" b="1" dirty="0" err="1" smtClean="0">
                        <a:cs typeface="Times New Roman" panose="02020603050405020304" pitchFamily="18" charset="0"/>
                      </a:rPr>
                      <a:t>으로</a:t>
                    </a:r>
                    <a:r>
                      <a:rPr lang="ko-KR" altLang="en-US" b="1" dirty="0" smtClean="0">
                        <a:cs typeface="Times New Roman" panose="02020603050405020304" pitchFamily="18" charset="0"/>
                      </a:rPr>
                      <a:t> 인계</a:t>
                    </a:r>
                    <a:endParaRPr lang="en-US" altLang="ko-KR" b="1" dirty="0" smtClean="0">
                      <a:cs typeface="Times New Roman" panose="02020603050405020304" pitchFamily="18" charset="0"/>
                    </a:endParaRPr>
                  </a:p>
                  <a:p>
                    <a:r>
                      <a:rPr lang="en-US" altLang="ko-KR" b="1" dirty="0" smtClean="0">
                        <a:cs typeface="Times New Roman" panose="02020603050405020304" pitchFamily="18" charset="0"/>
                      </a:rPr>
                      <a:t>  </a:t>
                    </a:r>
                    <a:r>
                      <a:rPr lang="ko-KR" altLang="en-US" b="1" dirty="0" smtClean="0">
                        <a:cs typeface="Times New Roman" panose="02020603050405020304" pitchFamily="18" charset="0"/>
                      </a:rPr>
                      <a:t>신환</a:t>
                    </a:r>
                    <a:r>
                      <a:rPr lang="en-US" altLang="ko-KR" b="1" dirty="0" smtClean="0">
                        <a:cs typeface="Times New Roman" panose="02020603050405020304" pitchFamily="18" charset="0"/>
                      </a:rPr>
                      <a:t>(</a:t>
                    </a:r>
                    <a:r>
                      <a:rPr lang="en-US" altLang="ko-KR" b="1" dirty="0" err="1" smtClean="0">
                        <a:cs typeface="Times New Roman" panose="02020603050405020304" pitchFamily="18" charset="0"/>
                      </a:rPr>
                      <a:t>mrcc</a:t>
                    </a:r>
                    <a:r>
                      <a:rPr lang="en-US" altLang="ko-KR" b="1" dirty="0" smtClean="0">
                        <a:cs typeface="Times New Roman" panose="02020603050405020304" pitchFamily="18" charset="0"/>
                      </a:rPr>
                      <a:t>,</a:t>
                    </a:r>
                    <a:r>
                      <a:rPr lang="ko-KR" altLang="en-US" b="1" dirty="0" smtClean="0">
                        <a:cs typeface="Times New Roman" panose="02020603050405020304" pitchFamily="18" charset="0"/>
                      </a:rPr>
                      <a:t>수술</a:t>
                    </a:r>
                    <a:r>
                      <a:rPr lang="en-US" altLang="ko-KR" b="1" dirty="0" smtClean="0">
                        <a:cs typeface="Times New Roman" panose="02020603050405020304" pitchFamily="18" charset="0"/>
                      </a:rPr>
                      <a:t>) - </a:t>
                    </a:r>
                    <a:r>
                      <a:rPr lang="ko-KR" altLang="en-US" b="1" dirty="0" smtClean="0">
                        <a:cs typeface="Times New Roman" panose="02020603050405020304" pitchFamily="18" charset="0"/>
                      </a:rPr>
                      <a:t>외래</a:t>
                    </a:r>
                    <a:endParaRPr lang="en-US" altLang="ko-KR" b="1" dirty="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" name="직사각형 4"/>
                  <p:cNvSpPr/>
                  <p:nvPr/>
                </p:nvSpPr>
                <p:spPr>
                  <a:xfrm>
                    <a:off x="3249744" y="1849278"/>
                    <a:ext cx="4392023" cy="3693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b="1" dirty="0" smtClean="0">
                        <a:cs typeface="Times New Roman" panose="02020603050405020304" pitchFamily="18" charset="0"/>
                      </a:rPr>
                      <a:t> </a:t>
                    </a:r>
                    <a:r>
                      <a:rPr lang="ko-KR" altLang="en-US" b="1" dirty="0" smtClean="0">
                        <a:cs typeface="Times New Roman" panose="02020603050405020304" pitchFamily="18" charset="0"/>
                      </a:rPr>
                      <a:t>동의서</a:t>
                    </a:r>
                    <a:r>
                      <a:rPr lang="en-US" altLang="ko-KR" b="1" dirty="0" smtClean="0">
                        <a:cs typeface="Times New Roman" panose="02020603050405020304" pitchFamily="18" charset="0"/>
                      </a:rPr>
                      <a:t>,</a:t>
                    </a:r>
                    <a:r>
                      <a:rPr lang="ko-KR" altLang="en-US" b="1" dirty="0" smtClean="0">
                        <a:cs typeface="Times New Roman" panose="02020603050405020304" pitchFamily="18" charset="0"/>
                      </a:rPr>
                      <a:t>설문지</a:t>
                    </a:r>
                    <a:r>
                      <a:rPr lang="en-US" altLang="ko-KR" b="1" dirty="0" smtClean="0">
                        <a:cs typeface="Times New Roman" panose="02020603050405020304" pitchFamily="18" charset="0"/>
                      </a:rPr>
                      <a:t>, </a:t>
                    </a:r>
                    <a:r>
                      <a:rPr lang="ko-KR" altLang="en-US" b="1" dirty="0" smtClean="0">
                        <a:cs typeface="Times New Roman" panose="02020603050405020304" pitchFamily="18" charset="0"/>
                      </a:rPr>
                      <a:t>타액취득</a:t>
                    </a:r>
                    <a:r>
                      <a:rPr lang="en-US" altLang="ko-KR" b="1" dirty="0" smtClean="0">
                        <a:solidFill>
                          <a:srgbClr val="00B0F0"/>
                        </a:solidFill>
                        <a:cs typeface="Times New Roman" panose="02020603050405020304" pitchFamily="18" charset="0"/>
                      </a:rPr>
                      <a:t>(</a:t>
                    </a:r>
                    <a:r>
                      <a:rPr lang="ko-KR" altLang="en-US" b="1" dirty="0" err="1" smtClean="0">
                        <a:solidFill>
                          <a:srgbClr val="00B0F0"/>
                        </a:solidFill>
                        <a:cs typeface="Times New Roman" panose="02020603050405020304" pitchFamily="18" charset="0"/>
                      </a:rPr>
                      <a:t>암역학연구과</a:t>
                    </a:r>
                    <a:r>
                      <a:rPr lang="en-US" altLang="ko-KR" b="1" dirty="0" smtClean="0">
                        <a:solidFill>
                          <a:srgbClr val="00B0F0"/>
                        </a:solidFill>
                        <a:cs typeface="Times New Roman" panose="02020603050405020304" pitchFamily="18" charset="0"/>
                      </a:rPr>
                      <a:t>)</a:t>
                    </a:r>
                    <a:endParaRPr lang="ko-KR" altLang="en-US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742001" y="2776885"/>
                    <a:ext cx="3407507" cy="646331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b="1" dirty="0" smtClean="0"/>
                      <a:t> </a:t>
                    </a:r>
                    <a:r>
                      <a:rPr lang="ko-KR" altLang="en-US" b="1" dirty="0" smtClean="0"/>
                      <a:t>설문지 수거</a:t>
                    </a:r>
                    <a:r>
                      <a:rPr lang="en-US" altLang="ko-KR" b="1" dirty="0" smtClean="0"/>
                      <a:t>: </a:t>
                    </a:r>
                  </a:p>
                  <a:p>
                    <a:r>
                      <a:rPr lang="ko-KR" altLang="en-US" sz="1600" b="1" kern="100" dirty="0" smtClean="0">
                        <a:latin typeface="맑은 고딕" panose="020B0503020000020004" pitchFamily="50" charset="-127"/>
                        <a:cs typeface="Times New Roman" panose="02020603050405020304" pitchFamily="18" charset="0"/>
                      </a:rPr>
                      <a:t>가능한 당일</a:t>
                    </a:r>
                    <a:r>
                      <a:rPr lang="en-US" altLang="ko-KR" sz="1600" b="1" kern="100" dirty="0">
                        <a:latin typeface="맑은 고딕" panose="020B0503020000020004" pitchFamily="50" charset="-127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ko-KR" sz="1600" b="1" kern="100" dirty="0" smtClean="0">
                        <a:latin typeface="맑은 고딕" panose="020B0503020000020004" pitchFamily="50" charset="-127"/>
                        <a:cs typeface="Times New Roman" panose="02020603050405020304" pitchFamily="18" charset="0"/>
                      </a:rPr>
                      <a:t>OR </a:t>
                    </a:r>
                    <a:r>
                      <a:rPr lang="ko-KR" altLang="en-US" sz="1600" b="1" kern="100" dirty="0" smtClean="0">
                        <a:latin typeface="맑은 고딕" panose="020B0503020000020004" pitchFamily="50" charset="-127"/>
                        <a:cs typeface="Times New Roman" panose="02020603050405020304" pitchFamily="18" charset="0"/>
                      </a:rPr>
                      <a:t>다음외래</a:t>
                    </a:r>
                    <a:r>
                      <a:rPr lang="en-US" altLang="ko-KR" b="1" kern="100" dirty="0" smtClean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cs typeface="Times New Roman" panose="02020603050405020304" pitchFamily="18" charset="0"/>
                      </a:rPr>
                      <a:t>(</a:t>
                    </a:r>
                    <a:r>
                      <a:rPr lang="ko-KR" altLang="en-US" b="1" kern="100" dirty="0" err="1" smtClean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cs typeface="Times New Roman" panose="02020603050405020304" pitchFamily="18" charset="0"/>
                      </a:rPr>
                      <a:t>암역학</a:t>
                    </a:r>
                    <a:r>
                      <a:rPr lang="en-US" altLang="ko-KR" b="1" kern="100" dirty="0" smtClean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cs typeface="Times New Roman" panose="02020603050405020304" pitchFamily="18" charset="0"/>
                      </a:rPr>
                      <a:t>)</a:t>
                    </a:r>
                    <a:endParaRPr lang="ko-KR" altLang="en-US" dirty="0"/>
                  </a:p>
                </p:txBody>
              </p:sp>
              <p:sp>
                <p:nvSpPr>
                  <p:cNvPr id="10" name="직사각형 9"/>
                  <p:cNvSpPr/>
                  <p:nvPr/>
                </p:nvSpPr>
                <p:spPr>
                  <a:xfrm>
                    <a:off x="7754904" y="1846835"/>
                    <a:ext cx="3466411" cy="635965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1200" b="1" dirty="0" smtClean="0">
                        <a:cs typeface="Times New Roman" panose="02020603050405020304" pitchFamily="18" charset="0"/>
                      </a:rPr>
                      <a:t>urine: </a:t>
                    </a:r>
                    <a:r>
                      <a:rPr lang="ko-KR" altLang="en-US" sz="1200" b="1" dirty="0" smtClean="0">
                        <a:cs typeface="Times New Roman" panose="02020603050405020304" pitchFamily="18" charset="0"/>
                      </a:rPr>
                      <a:t>기존 비뇨기에서</a:t>
                    </a:r>
                    <a:r>
                      <a:rPr lang="en-US" altLang="ko-KR" sz="1200" b="1" dirty="0">
                        <a:cs typeface="Times New Roman" panose="02020603050405020304" pitchFamily="18" charset="0"/>
                      </a:rPr>
                      <a:t> </a:t>
                    </a:r>
                    <a:r>
                      <a:rPr lang="ko-KR" altLang="en-US" sz="1200" dirty="0" smtClean="0"/>
                      <a:t>수집 </a:t>
                    </a:r>
                    <a:r>
                      <a:rPr lang="ko-KR" altLang="en-US" sz="1200" dirty="0" err="1" smtClean="0"/>
                      <a:t>하는것으로</a:t>
                    </a:r>
                    <a:r>
                      <a:rPr lang="ko-KR" altLang="en-US" sz="1200" dirty="0" smtClean="0"/>
                      <a:t> 사용</a:t>
                    </a:r>
                    <a:endParaRPr lang="en-US" altLang="ko-KR" sz="1200" dirty="0" smtClean="0"/>
                  </a:p>
                  <a:p>
                    <a:endParaRPr lang="en-US" altLang="ko-KR" sz="1200" dirty="0" smtClean="0"/>
                  </a:p>
                  <a:p>
                    <a:r>
                      <a:rPr lang="ko-KR" altLang="en-US" sz="1200" b="1" dirty="0" err="1" smtClean="0"/>
                      <a:t>수술방</a:t>
                    </a:r>
                    <a:r>
                      <a:rPr lang="ko-KR" altLang="en-US" sz="1200" b="1" dirty="0" smtClean="0"/>
                      <a:t> </a:t>
                    </a:r>
                    <a:r>
                      <a:rPr lang="ko-KR" altLang="en-US" sz="1200" b="1" dirty="0" err="1" smtClean="0"/>
                      <a:t>검체</a:t>
                    </a:r>
                    <a:r>
                      <a:rPr lang="en-US" altLang="ko-KR" sz="1200" dirty="0" smtClean="0"/>
                      <a:t>: </a:t>
                    </a:r>
                    <a:r>
                      <a:rPr lang="ko-KR" altLang="en-US" sz="1200" dirty="0" smtClean="0"/>
                      <a:t>비뇨기에서 취득한 </a:t>
                    </a:r>
                    <a:r>
                      <a:rPr lang="en-US" altLang="ko-KR" sz="1200" dirty="0"/>
                      <a:t> </a:t>
                    </a:r>
                    <a:r>
                      <a:rPr lang="ko-KR" altLang="en-US" sz="1200" dirty="0" smtClean="0"/>
                      <a:t>샘플로 사용함</a:t>
                    </a:r>
                    <a:r>
                      <a:rPr lang="en-US" altLang="ko-KR" sz="1200" dirty="0" smtClean="0"/>
                      <a:t>.</a:t>
                    </a:r>
                    <a:endParaRPr lang="ko-KR" altLang="en-US" sz="1200" dirty="0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476564" y="3060491"/>
                    <a:ext cx="4023091" cy="817669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600" b="1" dirty="0" smtClean="0"/>
                      <a:t>샘플 분주 및 보관</a:t>
                    </a:r>
                    <a:r>
                      <a:rPr lang="en-US" altLang="ko-KR" sz="1600" b="1" dirty="0" smtClean="0"/>
                      <a:t>:</a:t>
                    </a:r>
                  </a:p>
                  <a:p>
                    <a:endParaRPr lang="en-US" altLang="ko-KR" sz="1600" b="1" dirty="0" smtClean="0"/>
                  </a:p>
                  <a:p>
                    <a:r>
                      <a:rPr lang="ko-KR" altLang="en-US" sz="1600" dirty="0" smtClean="0">
                        <a:solidFill>
                          <a:srgbClr val="FF0000"/>
                        </a:solidFill>
                      </a:rPr>
                      <a:t>취득한 샘플은 각 부서에서 처리 후 보관함 </a:t>
                    </a:r>
                    <a:endParaRPr lang="ko-KR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59" name="꺾인 연결선 58"/>
                  <p:cNvCxnSpPr>
                    <a:stCxn id="2" idx="2"/>
                    <a:endCxn id="4" idx="0"/>
                  </p:cNvCxnSpPr>
                  <p:nvPr/>
                </p:nvCxnSpPr>
                <p:spPr>
                  <a:xfrm rot="5400000">
                    <a:off x="2970339" y="-607397"/>
                    <a:ext cx="1129634" cy="3778830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" name="직선 연결선 7"/>
                <p:cNvCxnSpPr/>
                <p:nvPr/>
              </p:nvCxnSpPr>
              <p:spPr>
                <a:xfrm>
                  <a:off x="5610489" y="1592899"/>
                  <a:ext cx="3755459" cy="2388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화살표 연결선 24"/>
                <p:cNvCxnSpPr/>
                <p:nvPr/>
              </p:nvCxnSpPr>
              <p:spPr>
                <a:xfrm>
                  <a:off x="5610489" y="1592899"/>
                  <a:ext cx="0" cy="55305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화살표 연결선 29"/>
                <p:cNvCxnSpPr/>
                <p:nvPr/>
              </p:nvCxnSpPr>
              <p:spPr>
                <a:xfrm>
                  <a:off x="5603231" y="2547680"/>
                  <a:ext cx="0" cy="55305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화살표 연결선 30"/>
                <p:cNvCxnSpPr/>
                <p:nvPr/>
              </p:nvCxnSpPr>
              <p:spPr>
                <a:xfrm>
                  <a:off x="5585639" y="3771921"/>
                  <a:ext cx="0" cy="55305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화살표 연결선 32"/>
                <p:cNvCxnSpPr/>
                <p:nvPr/>
              </p:nvCxnSpPr>
              <p:spPr>
                <a:xfrm>
                  <a:off x="9365948" y="2816176"/>
                  <a:ext cx="0" cy="55305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02603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1318</TotalTime>
  <Words>354</Words>
  <Application>Microsoft Office PowerPoint</Application>
  <PresentationFormat>와이드스크린</PresentationFormat>
  <Paragraphs>58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Times New Roman</vt:lpstr>
      <vt:lpstr>Office 테마</vt:lpstr>
      <vt:lpstr>신장암   대사체  분석을 통한 치료 효과 및 전이 예측 바이오 마커 발굴, 분석, 검증, 조절기전 연구 (2세부) </vt:lpstr>
      <vt:lpstr>신장암  대사체  분석을 통한 치료 효과 및 전이 예측 바이오 마커 발굴, 분석, 검증, 조절기전 연구 (2세부)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ncc</dc:creator>
  <cp:lastModifiedBy>ncc</cp:lastModifiedBy>
  <cp:revision>67</cp:revision>
  <cp:lastPrinted>2022-01-10T00:38:13Z</cp:lastPrinted>
  <dcterms:created xsi:type="dcterms:W3CDTF">2020-08-09T23:24:41Z</dcterms:created>
  <dcterms:modified xsi:type="dcterms:W3CDTF">2022-03-18T02:10:51Z</dcterms:modified>
</cp:coreProperties>
</file>