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13716000" cx="24377650"/>
  <p:notesSz cx="6858000" cy="9144000"/>
  <p:embeddedFontLst>
    <p:embeddedFont>
      <p:font typeface="Montserrat SemiBold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Montserrat Medium"/>
      <p:regular r:id="rId51"/>
      <p:bold r:id="rId52"/>
      <p:italic r:id="rId53"/>
      <p:boldItalic r:id="rId54"/>
    </p:embeddedFont>
    <p:embeddedFont>
      <p:font typeface="Montserrat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54">
          <p15:clr>
            <a:srgbClr val="A4A3A4"/>
          </p15:clr>
        </p15:guide>
        <p15:guide id="2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iZyUP6RF+n8WhtYgSjhbT16Xrk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B839BA-0A48-4918-AD01-006B5099F65B}">
  <a:tblStyle styleId="{BFB839BA-0A48-4918-AD01-006B5099F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54"/>
        <p:guide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ontserratSemiBold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Medium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MontserratMedium-italic.fntdata"/><Relationship Id="rId52" Type="http://schemas.openxmlformats.org/officeDocument/2006/relationships/font" Target="fonts/MontserratMedium-bold.fntdata"/><Relationship Id="rId11" Type="http://schemas.openxmlformats.org/officeDocument/2006/relationships/slide" Target="slides/slide5.xml"/><Relationship Id="rId55" Type="http://schemas.openxmlformats.org/officeDocument/2006/relationships/font" Target="fonts/MontserratLight-regular.fntdata"/><Relationship Id="rId10" Type="http://schemas.openxmlformats.org/officeDocument/2006/relationships/slide" Target="slides/slide4.xml"/><Relationship Id="rId54" Type="http://schemas.openxmlformats.org/officeDocument/2006/relationships/font" Target="fonts/MontserratMedium-boldItalic.fntdata"/><Relationship Id="rId13" Type="http://schemas.openxmlformats.org/officeDocument/2006/relationships/slide" Target="slides/slide7.xml"/><Relationship Id="rId57" Type="http://schemas.openxmlformats.org/officeDocument/2006/relationships/font" Target="fonts/MontserratLigh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Light-bold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Montserrat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2ad6980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7d2ad69802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2ad6980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7d2ad69802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2ad698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7d2ad6980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2ad698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7d2ad69802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2ad6980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7d2ad69802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2ad698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7d2ad69802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2ad698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7d2ad69802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2ad6980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7d2ad69802_3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2ad69802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7d2ad69802_3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2ad6980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7d2ad69802_3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2ad69802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7d2ad69802_3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2ad69802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7d2ad69802_3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d2ad69802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7d2ad69802_3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d2ad69802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7d2ad69802_3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d2ad6980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7d2ad69802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d2ad6980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7d2ad69802_4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d2ad698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d2ad6980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d2ad6980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7d2ad69802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d2ad6980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7d2ad69802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d2ad69802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7d2ad6980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7d2ad69802_1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d2ad698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7d2ad69802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d2ad6980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7d2ad69802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11d3d22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d11d3d2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7d11d3d223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2ad698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7d2ad6980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2ad698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7d2ad6980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2ad6980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7d2ad69802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>
  <p:cSld name="Full Imag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>
            <p:ph idx="2" type="pic"/>
          </p:nvPr>
        </p:nvSpPr>
        <p:spPr>
          <a:xfrm>
            <a:off x="-276644" y="-261256"/>
            <a:ext cx="24930937" cy="14238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">
  <p:cSld name="Slid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>
            <p:ph idx="2" type="pic"/>
          </p:nvPr>
        </p:nvSpPr>
        <p:spPr>
          <a:xfrm>
            <a:off x="8174494" y="3494314"/>
            <a:ext cx="8028662" cy="90786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">
  <p:cSld name="1_Slid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/>
          <p:nvPr>
            <p:ph idx="2" type="pic"/>
          </p:nvPr>
        </p:nvSpPr>
        <p:spPr>
          <a:xfrm>
            <a:off x="14325600" y="7602389"/>
            <a:ext cx="8680705" cy="61136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/>
          <p:nvPr>
            <p:ph idx="3" type="pic"/>
          </p:nvPr>
        </p:nvSpPr>
        <p:spPr>
          <a:xfrm>
            <a:off x="1400493" y="-1"/>
            <a:ext cx="11231774" cy="101776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lide">
  <p:cSld name="2_Slide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>
            <p:ph idx="2" type="pic"/>
          </p:nvPr>
        </p:nvSpPr>
        <p:spPr>
          <a:xfrm>
            <a:off x="13648688" y="7510357"/>
            <a:ext cx="4246017" cy="4144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6"/>
          <p:cNvSpPr/>
          <p:nvPr>
            <p:ph idx="3" type="pic"/>
          </p:nvPr>
        </p:nvSpPr>
        <p:spPr>
          <a:xfrm>
            <a:off x="9094661" y="7510357"/>
            <a:ext cx="4246017" cy="4144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6"/>
          <p:cNvSpPr/>
          <p:nvPr>
            <p:ph idx="4" type="pic"/>
          </p:nvPr>
        </p:nvSpPr>
        <p:spPr>
          <a:xfrm>
            <a:off x="18202716" y="7510358"/>
            <a:ext cx="4246017" cy="4144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lide">
  <p:cSld name="3_Slide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/>
          <p:nvPr>
            <p:ph idx="2" type="pic"/>
          </p:nvPr>
        </p:nvSpPr>
        <p:spPr>
          <a:xfrm>
            <a:off x="13569566" y="2331775"/>
            <a:ext cx="13876599" cy="87077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b="0" i="0" sz="21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맞춤 레이아웃 1">
  <p:cSld name="CUSTOM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1675964" y="730251"/>
            <a:ext cx="21025801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798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17216716" y="12712701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399" u="none" cap="none" strike="noStrike">
                <a:solidFill>
                  <a:srgbClr val="A4A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 txBox="1"/>
          <p:nvPr/>
        </p:nvSpPr>
        <p:spPr>
          <a:xfrm>
            <a:off x="23494316" y="610541"/>
            <a:ext cx="924796" cy="492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1" i="0" lang="en-U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7.jp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7.jp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3.jpg"/><Relationship Id="rId5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4.jpg"/><Relationship Id="rId5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7.jpg"/><Relationship Id="rId5" Type="http://schemas.openxmlformats.org/officeDocument/2006/relationships/image" Target="../media/image15.jpg"/><Relationship Id="rId6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image" Target="../media/image17.jpg"/><Relationship Id="rId6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Relationship Id="rId6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28.png"/><Relationship Id="rId6" Type="http://schemas.openxmlformats.org/officeDocument/2006/relationships/image" Target="../media/image17.jpg"/><Relationship Id="rId7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32.png"/><Relationship Id="rId7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7.jpg"/><Relationship Id="rId5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161" l="0" r="0" t="7161"/>
          <a:stretch/>
        </p:blipFill>
        <p:spPr>
          <a:xfrm>
            <a:off x="-276644" y="-261256"/>
            <a:ext cx="24930937" cy="142385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" name="Google Shape;38;p1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1"/>
          <p:cNvGrpSpPr/>
          <p:nvPr/>
        </p:nvGrpSpPr>
        <p:grpSpPr>
          <a:xfrm>
            <a:off x="3203111" y="5082786"/>
            <a:ext cx="13047450" cy="6188920"/>
            <a:chOff x="3179363" y="4799830"/>
            <a:chExt cx="13047450" cy="6188920"/>
          </a:xfrm>
        </p:grpSpPr>
        <p:sp>
          <p:nvSpPr>
            <p:cNvPr id="40" name="Google Shape;40;p1"/>
            <p:cNvSpPr txBox="1"/>
            <p:nvPr/>
          </p:nvSpPr>
          <p:spPr>
            <a:xfrm>
              <a:off x="3179513" y="4799830"/>
              <a:ext cx="13047300" cy="16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0"/>
                <a:buFont typeface="Arial"/>
                <a:buNone/>
              </a:pPr>
              <a:r>
                <a:rPr b="1" i="0" lang="en-US" sz="72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APOTEX</a:t>
              </a:r>
              <a:r>
                <a:rPr b="1" i="0" lang="en-US" sz="60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 txBox="1"/>
            <p:nvPr/>
          </p:nvSpPr>
          <p:spPr>
            <a:xfrm>
              <a:off x="3179652" y="7408250"/>
              <a:ext cx="5138700" cy="35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J. 	Choi</a:t>
              </a:r>
              <a:endPara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Y.	Choi</a:t>
              </a:r>
              <a:endPara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K. 	Eo</a:t>
              </a:r>
              <a:endPara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I. 	Yoon</a:t>
              </a:r>
              <a:endPara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2" name="Google Shape;42;p1"/>
            <p:cNvCxnSpPr/>
            <p:nvPr/>
          </p:nvCxnSpPr>
          <p:spPr>
            <a:xfrm rot="10800000">
              <a:off x="3179363" y="5934355"/>
              <a:ext cx="6523800" cy="0"/>
            </a:xfrm>
            <a:prstGeom prst="straightConnector1">
              <a:avLst/>
            </a:prstGeom>
            <a:noFill/>
            <a:ln cap="flat" cmpd="sng" w="1270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" name="Google Shape;43;p1"/>
          <p:cNvSpPr txBox="1"/>
          <p:nvPr/>
        </p:nvSpPr>
        <p:spPr>
          <a:xfrm>
            <a:off x="7712300" y="6217300"/>
            <a:ext cx="136686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Innovating for 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patient affordability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2815500" y="545775"/>
            <a:ext cx="187467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 of Pharmaceutical Supply Chain &amp; Bidding Process</a:t>
            </a:r>
            <a:endParaRPr sz="7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2ad69802_2_11"/>
          <p:cNvSpPr/>
          <p:nvPr/>
        </p:nvSpPr>
        <p:spPr>
          <a:xfrm>
            <a:off x="0" y="0"/>
            <a:ext cx="24377700" cy="44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7d2ad69802_2_11"/>
          <p:cNvSpPr/>
          <p:nvPr/>
        </p:nvSpPr>
        <p:spPr>
          <a:xfrm>
            <a:off x="1031450" y="476025"/>
            <a:ext cx="22468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 Selection and Evaluation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g7d2ad69802_2_11"/>
          <p:cNvSpPr txBox="1"/>
          <p:nvPr/>
        </p:nvSpPr>
        <p:spPr>
          <a:xfrm>
            <a:off x="1031450" y="4846450"/>
            <a:ext cx="21769500" cy="8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Logistic regression Model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dfafsa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with AIC: 2071.1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g7d2ad69802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5" y="6082400"/>
            <a:ext cx="24580301" cy="24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2ad69802_2_27"/>
          <p:cNvSpPr/>
          <p:nvPr/>
        </p:nvSpPr>
        <p:spPr>
          <a:xfrm>
            <a:off x="0" y="0"/>
            <a:ext cx="24377700" cy="44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7d2ad69802_2_27"/>
          <p:cNvSpPr/>
          <p:nvPr/>
        </p:nvSpPr>
        <p:spPr>
          <a:xfrm>
            <a:off x="1031450" y="476025"/>
            <a:ext cx="22468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 Selection and Evaluation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8" name="Google Shape;138;g7d2ad69802_2_27"/>
          <p:cNvPicPr preferRelativeResize="0"/>
          <p:nvPr/>
        </p:nvPicPr>
        <p:blipFill rotWithShape="1">
          <a:blip r:embed="rId3">
            <a:alphaModFix/>
          </a:blip>
          <a:srcRect b="0" l="0" r="0" t="-3124"/>
          <a:stretch/>
        </p:blipFill>
        <p:spPr>
          <a:xfrm>
            <a:off x="2030175" y="4465200"/>
            <a:ext cx="19972575" cy="89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2ad69802_0_36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7d2ad69802_0_36"/>
          <p:cNvSpPr/>
          <p:nvPr/>
        </p:nvSpPr>
        <p:spPr>
          <a:xfrm>
            <a:off x="1031450" y="476025"/>
            <a:ext cx="13156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Learning Algorithm Selection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g7d2ad69802_0_36"/>
          <p:cNvSpPr txBox="1"/>
          <p:nvPr/>
        </p:nvSpPr>
        <p:spPr>
          <a:xfrm>
            <a:off x="1031450" y="5727300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6" name="Google Shape;146;g7d2ad69802_0_36"/>
          <p:cNvGraphicFramePr/>
          <p:nvPr/>
        </p:nvGraphicFramePr>
        <p:xfrm>
          <a:off x="952500" y="590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{BFB839BA-0A48-4918-AD01-006B5099F65B}</a:tableStyleId>
              </a:tblPr>
              <a:tblGrid>
                <a:gridCol w="11236325"/>
                <a:gridCol w="11236325"/>
              </a:tblGrid>
              <a:tr h="134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Algorithm</a:t>
                      </a:r>
                      <a:endParaRPr sz="6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Reasoning</a:t>
                      </a:r>
                      <a:endParaRPr sz="6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34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Regression</a:t>
                      </a:r>
                      <a:endParaRPr sz="6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Sensitive to outliers and unable to learn sophisticated level of input-output relationship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4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Logistic Regression</a:t>
                      </a:r>
                      <a:endParaRPr sz="6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Elegant way of classifying binary outputs (win or lose), however, lack of prediction accuracy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34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MLP or Neural Network</a:t>
                      </a:r>
                      <a:endParaRPr sz="6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Requires hyperparameter modification, senses subtle feature relationships. Very long PT.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34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XGBoost</a:t>
                      </a:r>
                      <a:endParaRPr sz="6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Ability for strict learning algorithms for precise prediction, boosting by linear or tree available.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Variable Importance can be determined.</a:t>
                      </a:r>
                      <a:endParaRPr sz="3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2ad69802_0_89"/>
          <p:cNvSpPr/>
          <p:nvPr/>
        </p:nvSpPr>
        <p:spPr>
          <a:xfrm>
            <a:off x="0" y="0"/>
            <a:ext cx="24377700" cy="44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7d2ad69802_0_89"/>
          <p:cNvSpPr/>
          <p:nvPr/>
        </p:nvSpPr>
        <p:spPr>
          <a:xfrm>
            <a:off x="1031450" y="476025"/>
            <a:ext cx="22468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 Selection and Evaluation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g7d2ad69802_0_89"/>
          <p:cNvSpPr txBox="1"/>
          <p:nvPr/>
        </p:nvSpPr>
        <p:spPr>
          <a:xfrm>
            <a:off x="1031450" y="4846450"/>
            <a:ext cx="21769500" cy="8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Initial XGBoost model built with Binary classifier (“Won” or “Lost”), using parameters indicated in GLM.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2ad69802_0_53"/>
          <p:cNvSpPr/>
          <p:nvPr/>
        </p:nvSpPr>
        <p:spPr>
          <a:xfrm>
            <a:off x="0" y="0"/>
            <a:ext cx="24377700" cy="44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7d2ad69802_0_53"/>
          <p:cNvSpPr/>
          <p:nvPr/>
        </p:nvSpPr>
        <p:spPr>
          <a:xfrm>
            <a:off x="1031450" y="476025"/>
            <a:ext cx="22468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Boosting Evaluation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Linear vs. Tree Boosting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160;g7d2ad69802_0_53"/>
          <p:cNvSpPr txBox="1"/>
          <p:nvPr/>
        </p:nvSpPr>
        <p:spPr>
          <a:xfrm>
            <a:off x="1031450" y="4846450"/>
            <a:ext cx="21769500" cy="8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Linear Boosting  </a:t>
            </a: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				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7d2ad69802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64" y="6019064"/>
            <a:ext cx="10961425" cy="36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7d2ad69802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450" y="9983650"/>
            <a:ext cx="10961425" cy="155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7d2ad69802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1700" y="5996875"/>
            <a:ext cx="9693816" cy="71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7d2ad69802_0_53"/>
          <p:cNvSpPr/>
          <p:nvPr/>
        </p:nvSpPr>
        <p:spPr>
          <a:xfrm>
            <a:off x="1101350" y="7094700"/>
            <a:ext cx="10821900" cy="53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7d2ad69802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50" y="6106887"/>
            <a:ext cx="10207850" cy="46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7d2ad69802_0_62"/>
          <p:cNvSpPr/>
          <p:nvPr/>
        </p:nvSpPr>
        <p:spPr>
          <a:xfrm>
            <a:off x="1031450" y="10190800"/>
            <a:ext cx="10207800" cy="59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d2ad69802_0_62"/>
          <p:cNvSpPr/>
          <p:nvPr/>
        </p:nvSpPr>
        <p:spPr>
          <a:xfrm>
            <a:off x="0" y="0"/>
            <a:ext cx="24377700" cy="44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7d2ad69802_0_62"/>
          <p:cNvSpPr/>
          <p:nvPr/>
        </p:nvSpPr>
        <p:spPr>
          <a:xfrm>
            <a:off x="1031450" y="476025"/>
            <a:ext cx="22468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Boosting Evaluation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Linear vs. Tree Boosting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3" name="Google Shape;173;g7d2ad69802_0_62"/>
          <p:cNvSpPr txBox="1"/>
          <p:nvPr/>
        </p:nvSpPr>
        <p:spPr>
          <a:xfrm>
            <a:off x="1031450" y="4846450"/>
            <a:ext cx="21769500" cy="8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 Tree Boosting</a:t>
            </a: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  				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g7d2ad69802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8275" y="6106875"/>
            <a:ext cx="9544703" cy="70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7d2ad69802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450" y="11008700"/>
            <a:ext cx="10207800" cy="12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2ad69802_0_79"/>
          <p:cNvSpPr txBox="1"/>
          <p:nvPr/>
        </p:nvSpPr>
        <p:spPr>
          <a:xfrm>
            <a:off x="1031450" y="4846450"/>
            <a:ext cx="21769500" cy="8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-US" sz="6000">
                <a:latin typeface="Montserrat"/>
                <a:ea typeface="Montserrat"/>
                <a:cs typeface="Montserrat"/>
                <a:sym typeface="Montserrat"/>
              </a:rPr>
              <a:t>Model Optimization</a:t>
            </a:r>
            <a:br>
              <a:rPr b="1" lang="en-US" sz="6000">
                <a:latin typeface="Montserrat"/>
                <a:ea typeface="Montserrat"/>
                <a:cs typeface="Montserrat"/>
                <a:sym typeface="Montserrat"/>
              </a:rPr>
            </a:br>
            <a:endParaRPr b="1"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Font typeface="Montserrat"/>
              <a:buAutoNum type="alphaU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γ = minimum loss reduction threshold manipulation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Font typeface="Montserrat"/>
              <a:buAutoNum type="alphaU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nrounds = rounds of boosting iterations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Font typeface="Montserrat"/>
              <a:buAutoNum type="alphaU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watchlist implementation (model evaluation)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6000"/>
              <a:buFont typeface="Montserrat"/>
              <a:buAutoNum type="alphaU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max_depth = maximum depth of each tree 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… Current Model → ~73% prediction rate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can be further optimized by data subset (by family, customer), additional feature extraction, etc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7d2ad69802_0_79"/>
          <p:cNvSpPr/>
          <p:nvPr/>
        </p:nvSpPr>
        <p:spPr>
          <a:xfrm>
            <a:off x="0" y="0"/>
            <a:ext cx="24377700" cy="44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7d2ad69802_0_79"/>
          <p:cNvSpPr/>
          <p:nvPr/>
        </p:nvSpPr>
        <p:spPr>
          <a:xfrm>
            <a:off x="1031450" y="476025"/>
            <a:ext cx="22468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Optimization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2ad69802_3_8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7d2ad69802_3_8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Demand Forecasting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189" name="Google Shape;189;g7d2ad69802_3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7d2ad69802_3_8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Forecasting: Making estimates of future based on historical data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Demand: Requirements of product or service from customers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g7d2ad69802_3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d2ad69802_3_24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7d2ad69802_3_24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Time Series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Factors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198" name="Google Shape;198;g7d2ad69802_3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7d2ad69802_3_24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Seasonality: Short term fluctuation of data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Trend: General tendency of data to change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Error: Unexpected events affecting the model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g7d2ad69802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7d2ad69802_3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62525" y="6199663"/>
            <a:ext cx="5458700" cy="53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2ad69802_3_33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7d2ad69802_3_33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Selection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08" name="Google Shape;208;g7d2ad69802_3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7d2ad69802_3_33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Choice: Product family with the highest number 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of records (Product Family 332)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Reasoning: Similar time series characteristics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g7d2ad69802_3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7d2ad69802_3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8075" y="7880300"/>
            <a:ext cx="4721726" cy="46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1300597" y="691400"/>
            <a:ext cx="8863302" cy="1754400"/>
            <a:chOff x="7861462" y="-3652130"/>
            <a:chExt cx="8863302" cy="1754400"/>
          </a:xfrm>
        </p:grpSpPr>
        <p:sp>
          <p:nvSpPr>
            <p:cNvPr id="51" name="Google Shape;51;p4"/>
            <p:cNvSpPr txBox="1"/>
            <p:nvPr/>
          </p:nvSpPr>
          <p:spPr>
            <a:xfrm>
              <a:off x="8093164" y="-3652130"/>
              <a:ext cx="8631600" cy="17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b="1" i="0" lang="en-US" sz="9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Case</a:t>
              </a:r>
              <a:endParaRPr b="1" i="0" sz="9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b="1" i="0" lang="en-US" sz="9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b="1" i="0" sz="9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2" name="Google Shape;52;p4"/>
            <p:cNvSpPr txBox="1"/>
            <p:nvPr/>
          </p:nvSpPr>
          <p:spPr>
            <a:xfrm>
              <a:off x="7861462" y="-3529087"/>
              <a:ext cx="528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4"/>
          <p:cNvSpPr txBox="1"/>
          <p:nvPr/>
        </p:nvSpPr>
        <p:spPr>
          <a:xfrm>
            <a:off x="11025100" y="1702350"/>
            <a:ext cx="11407200" cy="9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45720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Char char="●"/>
            </a:pPr>
            <a:r>
              <a:rPr i="0" lang="en-US" sz="4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U.S. generic market is predominantly driven by a bidding process</a:t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Char char="●"/>
            </a:pPr>
            <a:r>
              <a:rPr i="0" lang="en-US" sz="4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significant portion of Apotex global business is gained through customer bids.</a:t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Char char="●"/>
            </a:pPr>
            <a:r>
              <a:rPr i="0" lang="en-US" sz="4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 over 50 generic competitors operating in the U.S. market, it is a highly competitive and challenging market to operate in.</a:t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4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</a:t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4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i="0" sz="4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4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8601643" y="1491690"/>
            <a:ext cx="717436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" name="Google Shape;5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783" r="5782" t="0"/>
          <a:stretch/>
        </p:blipFill>
        <p:spPr>
          <a:xfrm>
            <a:off x="2081575" y="4189325"/>
            <a:ext cx="6059700" cy="668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2ad69802_3_41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7d2ad69802_3_41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Seasonality and Trend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18" name="Google Shape;218;g7d2ad69802_3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7d2ad69802_3_41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7d2ad69802_3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103" y="5641575"/>
            <a:ext cx="6367149" cy="62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7d2ad69802_3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4575" y="5497401"/>
            <a:ext cx="6239850" cy="60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7d2ad69802_3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2ad69802_3_51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7d2ad69802_3_51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Method: ARIMA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29" name="Google Shape;229;g7d2ad69802_3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7d2ad69802_3_51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Autoregressive: Statistical model that predicts future based on past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Model forecasting of time series which can be made stationary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g7d2ad69802_3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d2ad69802_3_60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7d2ad69802_3_60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Performing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38" name="Google Shape;238;g7d2ad69802_3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7d2ad69802_3_60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ARIMA(0,1,0)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Testing: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g7d2ad69802_3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6054" y="6857991"/>
            <a:ext cx="10808975" cy="4416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7d2ad69802_3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d2ad69802_3_68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7d2ad69802_3_68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Check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48" name="Google Shape;248;g7d2ad69802_3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7d2ad69802_3_68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Cannot use the model to fit right away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Autocorrelation: Error term in the ARIMA model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Box-Ljung test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g7d2ad69802_3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0024" y="7998400"/>
            <a:ext cx="7846668" cy="51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7d2ad69802_3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d2ad69802_4_0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7d2ad69802_4_0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Forecasting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58" name="Google Shape;258;g7d2ad69802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7d2ad69802_4_0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7d2ad69802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7d2ad69802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0450" y="5256550"/>
            <a:ext cx="7681225" cy="806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7d2ad69802_4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63224" y="5256550"/>
            <a:ext cx="8254368" cy="80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d2ad69802_4_10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7d2ad69802_4_10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69" name="Google Shape;269;g7d2ad69802_4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7d2ad69802_4_10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There will be a decrease of forecast of product family 332 in the future.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g7d2ad69802_4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d2ad69802_1_0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7d2ad69802_1_0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Supply Cost Optimization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78" name="Google Shape;278;g7d2ad6980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7d2ad69802_1_0"/>
          <p:cNvSpPr txBox="1"/>
          <p:nvPr/>
        </p:nvSpPr>
        <p:spPr>
          <a:xfrm>
            <a:off x="1031450" y="5727300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Purpose: Find the optimum supply quantity to reduce costs involving inventory, production, shipping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g7d2ad6980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1750" y="7982725"/>
            <a:ext cx="7798426" cy="44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7d2ad69802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7d2ad69802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863" y="9071413"/>
            <a:ext cx="14938800" cy="22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d2ad69802_1_12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7d2ad69802_1_12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Supply Cost Optimization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289" name="Google Shape;289;g7d2ad69802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7d2ad69802_1_12"/>
          <p:cNvSpPr txBox="1"/>
          <p:nvPr/>
        </p:nvSpPr>
        <p:spPr>
          <a:xfrm>
            <a:off x="1031450" y="5727300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Purpose: Find the optimum supply quantity to reduce costs involving inventory, production, shipping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1" name="Google Shape;291;g7d2ad69802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0575" y="7601775"/>
            <a:ext cx="7798426" cy="44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7d2ad69802_1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50" y="9147400"/>
            <a:ext cx="15675426" cy="1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7d2ad69802_1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d2ad69802_1_28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7d2ad69802_1_28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Supply Cost Optimization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300" name="Google Shape;300;g7d2ad69802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7d2ad69802_1_28"/>
          <p:cNvSpPr txBox="1"/>
          <p:nvPr/>
        </p:nvSpPr>
        <p:spPr>
          <a:xfrm>
            <a:off x="1031450" y="5727300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7d2ad69802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875" y="6009375"/>
            <a:ext cx="14106649" cy="16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7d2ad69802_1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8638" y="9306675"/>
            <a:ext cx="8215124" cy="21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7d2ad69802_1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7d2ad69802_1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0050" y="8004025"/>
            <a:ext cx="11152300" cy="8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/>
        </p:nvSpPr>
        <p:spPr>
          <a:xfrm>
            <a:off x="887131" y="342223"/>
            <a:ext cx="5894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2018 Bid Data</a:t>
            </a:r>
            <a:endParaRPr b="1" sz="5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sz="5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0" y="2405125"/>
            <a:ext cx="7557476" cy="7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450" y="2405125"/>
            <a:ext cx="7620000" cy="7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8525" y="2405126"/>
            <a:ext cx="7205550" cy="7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0"/>
          <p:cNvSpPr txBox="1"/>
          <p:nvPr/>
        </p:nvSpPr>
        <p:spPr>
          <a:xfrm>
            <a:off x="2966275" y="10227675"/>
            <a:ext cx="3322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3108650" y="9610675"/>
            <a:ext cx="1755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42374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11775550" y="9610675"/>
            <a:ext cx="2088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59495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8" name="Google Shape;318;p10"/>
          <p:cNvSpPr txBox="1"/>
          <p:nvPr/>
        </p:nvSpPr>
        <p:spPr>
          <a:xfrm>
            <a:off x="19198400" y="9610675"/>
            <a:ext cx="1945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46126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9" name="Google Shape;31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900" y="10844775"/>
            <a:ext cx="13585876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>
            <a:off x="725500" y="296450"/>
            <a:ext cx="13739400" cy="1754400"/>
            <a:chOff x="7286365" y="-4047080"/>
            <a:chExt cx="13739400" cy="1754400"/>
          </a:xfrm>
        </p:grpSpPr>
        <p:sp>
          <p:nvSpPr>
            <p:cNvPr id="62" name="Google Shape;62;p5"/>
            <p:cNvSpPr txBox="1"/>
            <p:nvPr/>
          </p:nvSpPr>
          <p:spPr>
            <a:xfrm>
              <a:off x="7286365" y="-4047080"/>
              <a:ext cx="13739400" cy="17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b="1" i="0" lang="en-US" sz="9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 Overview</a:t>
              </a:r>
              <a:endParaRPr b="1" i="0" sz="9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" name="Google Shape;63;p5"/>
            <p:cNvSpPr txBox="1"/>
            <p:nvPr/>
          </p:nvSpPr>
          <p:spPr>
            <a:xfrm>
              <a:off x="7861462" y="-3529087"/>
              <a:ext cx="528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5"/>
          <p:cNvSpPr txBox="1"/>
          <p:nvPr/>
        </p:nvSpPr>
        <p:spPr>
          <a:xfrm>
            <a:off x="11120025" y="3790600"/>
            <a:ext cx="11407200" cy="9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	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601643" y="1491690"/>
            <a:ext cx="7174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00" y="3547400"/>
            <a:ext cx="20983574" cy="4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/>
        </p:nvSpPr>
        <p:spPr>
          <a:xfrm>
            <a:off x="2534575" y="7617375"/>
            <a:ext cx="20792100" cy="9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The current process of evaluating a bid requires input and approval from several cross- functional teams.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Proper supply chain assessment is performed prior to the decision to pursue a bid as the inability to fulfill the details of a contract could lead to significant Failure to Supply penalties.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			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d2ad69802_1_47"/>
          <p:cNvSpPr txBox="1"/>
          <p:nvPr/>
        </p:nvSpPr>
        <p:spPr>
          <a:xfrm>
            <a:off x="887131" y="342223"/>
            <a:ext cx="5894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2018 Bid Data</a:t>
            </a:r>
            <a:endParaRPr b="1" sz="5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sz="5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6" name="Google Shape;326;g7d2ad69802_1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0" y="2405125"/>
            <a:ext cx="7557476" cy="7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7d2ad69802_1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450" y="2405125"/>
            <a:ext cx="7620000" cy="72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7d2ad69802_1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8525" y="2405126"/>
            <a:ext cx="7205550" cy="7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7d2ad69802_1_47"/>
          <p:cNvSpPr txBox="1"/>
          <p:nvPr/>
        </p:nvSpPr>
        <p:spPr>
          <a:xfrm>
            <a:off x="2966275" y="10227675"/>
            <a:ext cx="3322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7d2ad69802_1_47"/>
          <p:cNvSpPr txBox="1"/>
          <p:nvPr/>
        </p:nvSpPr>
        <p:spPr>
          <a:xfrm>
            <a:off x="3108650" y="9610675"/>
            <a:ext cx="1755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42374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g7d2ad69802_1_47"/>
          <p:cNvSpPr txBox="1"/>
          <p:nvPr/>
        </p:nvSpPr>
        <p:spPr>
          <a:xfrm>
            <a:off x="11775550" y="9610675"/>
            <a:ext cx="2088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59495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2" name="Google Shape;332;g7d2ad69802_1_47"/>
          <p:cNvSpPr txBox="1"/>
          <p:nvPr/>
        </p:nvSpPr>
        <p:spPr>
          <a:xfrm>
            <a:off x="19198400" y="9610675"/>
            <a:ext cx="1945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ontserrat SemiBold"/>
                <a:ea typeface="Montserrat SemiBold"/>
                <a:cs typeface="Montserrat SemiBold"/>
                <a:sym typeface="Montserrat SemiBold"/>
              </a:rPr>
              <a:t>46126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33" name="Google Shape;333;g7d2ad69802_1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900" y="10844775"/>
            <a:ext cx="13585876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7d2ad69802_1_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19146" y="10844775"/>
            <a:ext cx="1945800" cy="197718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7d2ad69802_1_47"/>
          <p:cNvSpPr/>
          <p:nvPr/>
        </p:nvSpPr>
        <p:spPr>
          <a:xfrm>
            <a:off x="2539125" y="5363000"/>
            <a:ext cx="237300" cy="237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7d2ad69802_1_47"/>
          <p:cNvSpPr/>
          <p:nvPr/>
        </p:nvSpPr>
        <p:spPr>
          <a:xfrm>
            <a:off x="9478350" y="6440875"/>
            <a:ext cx="237300" cy="237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7d2ad69802_1_47"/>
          <p:cNvSpPr/>
          <p:nvPr/>
        </p:nvSpPr>
        <p:spPr>
          <a:xfrm>
            <a:off x="18961100" y="5889250"/>
            <a:ext cx="237300" cy="237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d2ad69802_0_99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7d2ad69802_0_99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Summary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344" name="Google Shape;344;g7d2ad69802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7d2ad69802_0_99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AutoNum type="arabicPeriod"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Predicted Win-rate of a given item &amp; conditions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AutoNum type="arabicPeriod"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Forecasted demand of product/family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Font typeface="Montserrat"/>
              <a:buAutoNum type="arabicPeriod"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Optimized replenishment quantity (Q) and interval (k) for TCR minimization. 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6" name="Google Shape;346;g7d2ad69802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d2ad69802_0_107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7d2ad69802_0_107"/>
          <p:cNvSpPr/>
          <p:nvPr/>
        </p:nvSpPr>
        <p:spPr>
          <a:xfrm>
            <a:off x="1031450" y="476025"/>
            <a:ext cx="1446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Summary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353" name="Google Shape;353;g7d2ad69802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7d2ad69802_0_107"/>
          <p:cNvSpPr txBox="1"/>
          <p:nvPr/>
        </p:nvSpPr>
        <p:spPr>
          <a:xfrm>
            <a:off x="831425" y="5641575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g7d2ad69802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7d2ad69802_0_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475" y="7127525"/>
            <a:ext cx="10572750" cy="605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g7d2ad69802_0_107"/>
          <p:cNvCxnSpPr/>
          <p:nvPr/>
        </p:nvCxnSpPr>
        <p:spPr>
          <a:xfrm rot="10800000">
            <a:off x="8780200" y="6976550"/>
            <a:ext cx="47400" cy="275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g7d2ad69802_0_107"/>
          <p:cNvCxnSpPr/>
          <p:nvPr/>
        </p:nvCxnSpPr>
        <p:spPr>
          <a:xfrm rot="10800000">
            <a:off x="12131225" y="6036875"/>
            <a:ext cx="39000" cy="119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g7d2ad69802_0_107"/>
          <p:cNvCxnSpPr/>
          <p:nvPr/>
        </p:nvCxnSpPr>
        <p:spPr>
          <a:xfrm flipH="1" rot="10800000">
            <a:off x="15437750" y="6857988"/>
            <a:ext cx="57900" cy="274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g7d2ad69802_0_107"/>
          <p:cNvSpPr txBox="1"/>
          <p:nvPr/>
        </p:nvSpPr>
        <p:spPr>
          <a:xfrm>
            <a:off x="7261425" y="6141125"/>
            <a:ext cx="289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ontserrat Medium"/>
                <a:ea typeface="Montserrat Medium"/>
                <a:cs typeface="Montserrat Medium"/>
                <a:sym typeface="Montserrat Medium"/>
              </a:rPr>
              <a:t>BID REQUEST 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g7d2ad69802_0_107"/>
          <p:cNvSpPr txBox="1"/>
          <p:nvPr/>
        </p:nvSpPr>
        <p:spPr>
          <a:xfrm>
            <a:off x="10703225" y="5160900"/>
            <a:ext cx="289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ontserrat Medium"/>
                <a:ea typeface="Montserrat Medium"/>
                <a:cs typeface="Montserrat Medium"/>
                <a:sym typeface="Montserrat Medium"/>
              </a:rPr>
              <a:t>BID RESPONSE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2" name="Google Shape;362;g7d2ad69802_0_107"/>
          <p:cNvSpPr txBox="1"/>
          <p:nvPr/>
        </p:nvSpPr>
        <p:spPr>
          <a:xfrm>
            <a:off x="14145025" y="5871588"/>
            <a:ext cx="2895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ontserrat Medium"/>
                <a:ea typeface="Montserrat Medium"/>
                <a:cs typeface="Montserrat Medium"/>
                <a:sym typeface="Montserrat Medium"/>
              </a:rPr>
              <a:t>WIN/LOSE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g7d11d3d223_0_12"/>
          <p:cNvGrpSpPr/>
          <p:nvPr/>
        </p:nvGrpSpPr>
        <p:grpSpPr>
          <a:xfrm>
            <a:off x="678025" y="240525"/>
            <a:ext cx="13739400" cy="1754400"/>
            <a:chOff x="7286365" y="-4126730"/>
            <a:chExt cx="13739400" cy="1754400"/>
          </a:xfrm>
        </p:grpSpPr>
        <p:sp>
          <p:nvSpPr>
            <p:cNvPr id="74" name="Google Shape;74;g7d11d3d223_0_12"/>
            <p:cNvSpPr txBox="1"/>
            <p:nvPr/>
          </p:nvSpPr>
          <p:spPr>
            <a:xfrm>
              <a:off x="7286365" y="-4126730"/>
              <a:ext cx="13739400" cy="17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b="1" i="0" lang="en-US" sz="9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 Overview</a:t>
              </a:r>
              <a:endParaRPr b="1" i="0" sz="9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" name="Google Shape;75;g7d11d3d223_0_12"/>
            <p:cNvSpPr txBox="1"/>
            <p:nvPr/>
          </p:nvSpPr>
          <p:spPr>
            <a:xfrm>
              <a:off x="7861462" y="-3529087"/>
              <a:ext cx="528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g7d11d3d223_0_12"/>
          <p:cNvSpPr txBox="1"/>
          <p:nvPr/>
        </p:nvSpPr>
        <p:spPr>
          <a:xfrm>
            <a:off x="11120025" y="3790600"/>
            <a:ext cx="11407200" cy="9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	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</a:t>
            </a:r>
            <a:endParaRPr b="0" i="0" sz="2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" name="Google Shape;77;g7d11d3d223_0_12"/>
          <p:cNvSpPr/>
          <p:nvPr/>
        </p:nvSpPr>
        <p:spPr>
          <a:xfrm>
            <a:off x="8601643" y="1491690"/>
            <a:ext cx="7174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8" name="Google Shape;78;g7d11d3d22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00" y="3547400"/>
            <a:ext cx="20983574" cy="4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7d11d3d223_0_12"/>
          <p:cNvSpPr txBox="1"/>
          <p:nvPr/>
        </p:nvSpPr>
        <p:spPr>
          <a:xfrm>
            <a:off x="2400175" y="7475000"/>
            <a:ext cx="20792100" cy="9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The current process of evaluating a bid requires input and approval from several cross- functional teams.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Proper supply chain assessment is performed prior to the decision to pursue a bid as the inability to fulfill the details of a contract could lead to significant Failure to Supply penalties.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			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g7d11d3d223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7518" y="971200"/>
            <a:ext cx="26479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7d11d3d223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5468" y="961675"/>
            <a:ext cx="48768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825600" y="168150"/>
            <a:ext cx="1142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9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 to Success</a:t>
            </a:r>
            <a:endParaRPr b="1" i="0" sz="9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1395100" y="10629975"/>
            <a:ext cx="207927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Char char="●"/>
            </a:pPr>
            <a:r>
              <a:rPr lang="en-US" sz="2800">
                <a:latin typeface="Montserrat SemiBold"/>
                <a:ea typeface="Montserrat SemiBold"/>
                <a:cs typeface="Montserrat SemiBold"/>
                <a:sym typeface="Montserrat SemiBold"/>
              </a:rPr>
              <a:t>The current process of evaluating a bid requires input and approval from several cross- functional teams.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06400" lvl="0" marL="457200" marR="0" rtl="0" algn="l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Char char="●"/>
            </a:pPr>
            <a:r>
              <a:rPr lang="en-US" sz="2800">
                <a:latin typeface="Montserrat SemiBold"/>
                <a:ea typeface="Montserrat SemiBold"/>
                <a:cs typeface="Montserrat SemiBold"/>
                <a:sym typeface="Montserrat SemiBold"/>
              </a:rPr>
              <a:t>Inability to fulfill the details of a contract could lead to significant Failure to Supply penalties.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06400" lvl="0" marL="457200" marR="0" rtl="0" algn="l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Char char="●"/>
            </a:pPr>
            <a:r>
              <a:rPr lang="en-US" sz="2800">
                <a:latin typeface="Montserrat SemiBold"/>
                <a:ea typeface="Montserrat SemiBold"/>
                <a:cs typeface="Montserrat SemiBold"/>
                <a:sym typeface="Montserrat SemiBold"/>
              </a:rPr>
              <a:t>Portfolio, relationships, service, and bids response time.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3030" r="-3030" t="0"/>
          <a:stretch/>
        </p:blipFill>
        <p:spPr>
          <a:xfrm>
            <a:off x="4459500" y="2171250"/>
            <a:ext cx="15458649" cy="8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1031455" y="476025"/>
            <a:ext cx="7718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 Win Rate Predictor</a:t>
            </a:r>
            <a:endParaRPr b="1" i="0" sz="9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A screenshot of a computer screen&#10;&#10;Description automatically generated"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1719" y="399818"/>
            <a:ext cx="7149500" cy="4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/>
          <p:nvPr/>
        </p:nvSpPr>
        <p:spPr>
          <a:xfrm>
            <a:off x="1031450" y="5727300"/>
            <a:ext cx="21769500" cy="6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Purpose: Predict the winrate of a (new or existing) bid based on historical data sets.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Approach: Whitebox (Logistic Regression) + Blackbox (XGBoost)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250" y="606625"/>
            <a:ext cx="5159825" cy="3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2ad69802_0_20"/>
          <p:cNvSpPr/>
          <p:nvPr/>
        </p:nvSpPr>
        <p:spPr>
          <a:xfrm>
            <a:off x="0" y="0"/>
            <a:ext cx="243777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7d2ad69802_0_20"/>
          <p:cNvSpPr/>
          <p:nvPr/>
        </p:nvSpPr>
        <p:spPr>
          <a:xfrm>
            <a:off x="1031450" y="476025"/>
            <a:ext cx="13156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Learning Algorithm Selection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5" name="Google Shape;105;g7d2ad69802_0_20"/>
          <p:cNvPicPr preferRelativeResize="0"/>
          <p:nvPr/>
        </p:nvPicPr>
        <p:blipFill rotWithShape="1">
          <a:blip r:embed="rId3">
            <a:alphaModFix/>
          </a:blip>
          <a:srcRect b="36748" l="0" r="59821" t="0"/>
          <a:stretch/>
        </p:blipFill>
        <p:spPr>
          <a:xfrm>
            <a:off x="284598" y="5502050"/>
            <a:ext cx="3868249" cy="42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7d2ad69802_0_20"/>
          <p:cNvPicPr preferRelativeResize="0"/>
          <p:nvPr/>
        </p:nvPicPr>
        <p:blipFill rotWithShape="1">
          <a:blip r:embed="rId3">
            <a:alphaModFix/>
          </a:blip>
          <a:srcRect b="36748" l="59820" r="-2195" t="0"/>
          <a:stretch/>
        </p:blipFill>
        <p:spPr>
          <a:xfrm>
            <a:off x="11461125" y="5502050"/>
            <a:ext cx="4079774" cy="42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7d2ad69802_0_20"/>
          <p:cNvSpPr txBox="1"/>
          <p:nvPr/>
        </p:nvSpPr>
        <p:spPr>
          <a:xfrm>
            <a:off x="4152850" y="6104800"/>
            <a:ext cx="7308000" cy="7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Medium"/>
                <a:ea typeface="Montserrat Medium"/>
                <a:cs typeface="Montserrat Medium"/>
                <a:sym typeface="Montserrat Medium"/>
              </a:rPr>
              <a:t>White box training: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●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ML Model that can be put into a form understandable by humans and attach interpretation within process.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Understand Internal process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●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Examples: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Logistic Regression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Linear Regression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Lasso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Bayes-Gaussian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g7d2ad69802_0_20"/>
          <p:cNvSpPr txBox="1"/>
          <p:nvPr/>
        </p:nvSpPr>
        <p:spPr>
          <a:xfrm>
            <a:off x="15881526" y="6104800"/>
            <a:ext cx="7308000" cy="7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Medium"/>
                <a:ea typeface="Montserrat Medium"/>
                <a:cs typeface="Montserrat Medium"/>
                <a:sym typeface="Montserrat Medium"/>
              </a:rPr>
              <a:t>Black</a:t>
            </a:r>
            <a:r>
              <a:rPr lang="en-US" sz="4800">
                <a:latin typeface="Montserrat Medium"/>
                <a:ea typeface="Montserrat Medium"/>
                <a:cs typeface="Montserrat Medium"/>
                <a:sym typeface="Montserrat Medium"/>
              </a:rPr>
              <a:t> box training: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●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Defies explanation of its inner workings.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Data-driven approach to learn complex interaction models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●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Examples: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Neural Network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Random Forest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Montserrat Medium"/>
              <a:buChar char="○"/>
            </a:pPr>
            <a:r>
              <a:rPr lang="en-US" sz="3400">
                <a:latin typeface="Montserrat Medium"/>
                <a:ea typeface="Montserrat Medium"/>
                <a:cs typeface="Montserrat Medium"/>
                <a:sym typeface="Montserrat Medium"/>
              </a:rPr>
              <a:t>Boosted Tree</a:t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2ad69802_0_12"/>
          <p:cNvSpPr/>
          <p:nvPr/>
        </p:nvSpPr>
        <p:spPr>
          <a:xfrm>
            <a:off x="0" y="0"/>
            <a:ext cx="24377700" cy="44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7d2ad69802_0_12"/>
          <p:cNvSpPr/>
          <p:nvPr/>
        </p:nvSpPr>
        <p:spPr>
          <a:xfrm>
            <a:off x="1031450" y="476025"/>
            <a:ext cx="22468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 Selection and Evaluation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g7d2ad69802_0_12"/>
          <p:cNvSpPr txBox="1"/>
          <p:nvPr/>
        </p:nvSpPr>
        <p:spPr>
          <a:xfrm>
            <a:off x="1031450" y="4846450"/>
            <a:ext cx="21769500" cy="8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Estimated parameters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Market Share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Number of Competitors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Fail to Supply Rate per Unit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Annual Units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Monthly Units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WAC price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Forecast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2ad69802_2_18"/>
          <p:cNvSpPr/>
          <p:nvPr/>
        </p:nvSpPr>
        <p:spPr>
          <a:xfrm>
            <a:off x="0" y="0"/>
            <a:ext cx="24377700" cy="44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7d2ad69802_2_18"/>
          <p:cNvSpPr/>
          <p:nvPr/>
        </p:nvSpPr>
        <p:spPr>
          <a:xfrm>
            <a:off x="1031450" y="476025"/>
            <a:ext cx="22468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 1:</a:t>
            </a:r>
            <a:endParaRPr b="1" sz="4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Parameter Selection and Evaluation</a:t>
            </a:r>
            <a:endParaRPr b="1" sz="9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g7d2ad69802_2_18"/>
          <p:cNvSpPr txBox="1"/>
          <p:nvPr/>
        </p:nvSpPr>
        <p:spPr>
          <a:xfrm>
            <a:off x="1031450" y="4846450"/>
            <a:ext cx="21769500" cy="8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AutoNum type="arabicPeriod"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Using backward selection.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d2ad69802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50" y="5920450"/>
            <a:ext cx="18901677" cy="75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 32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A7C0D5"/>
      </a:accent1>
      <a:accent2>
        <a:srgbClr val="DAD9CE"/>
      </a:accent2>
      <a:accent3>
        <a:srgbClr val="B1A89A"/>
      </a:accent3>
      <a:accent4>
        <a:srgbClr val="A7C0D5"/>
      </a:accent4>
      <a:accent5>
        <a:srgbClr val="DAD9CE"/>
      </a:accent5>
      <a:accent6>
        <a:srgbClr val="B1A89A"/>
      </a:accent6>
      <a:hlink>
        <a:srgbClr val="1E9272"/>
      </a:hlink>
      <a:folHlink>
        <a:srgbClr val="AC26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