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72" r:id="rId15"/>
    <p:sldId id="280" r:id="rId16"/>
    <p:sldId id="275" r:id="rId17"/>
    <p:sldId id="299" r:id="rId18"/>
    <p:sldId id="316" r:id="rId19"/>
    <p:sldId id="304" r:id="rId20"/>
    <p:sldId id="308" r:id="rId21"/>
    <p:sldId id="307" r:id="rId22"/>
    <p:sldId id="311" r:id="rId23"/>
    <p:sldId id="313" r:id="rId24"/>
    <p:sldId id="312" r:id="rId25"/>
    <p:sldId id="315" r:id="rId26"/>
    <p:sldId id="309" r:id="rId27"/>
    <p:sldId id="281" r:id="rId28"/>
    <p:sldId id="317" r:id="rId29"/>
    <p:sldId id="319" r:id="rId30"/>
    <p:sldId id="318" r:id="rId31"/>
    <p:sldId id="282" r:id="rId32"/>
    <p:sldId id="320" r:id="rId33"/>
    <p:sldId id="283" r:id="rId34"/>
    <p:sldId id="321" r:id="rId35"/>
    <p:sldId id="322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A1978B"/>
    <a:srgbClr val="F3DFBA"/>
    <a:srgbClr val="3D3D3D"/>
    <a:srgbClr val="584C46"/>
    <a:srgbClr val="867A6C"/>
    <a:srgbClr val="F08820"/>
    <a:srgbClr val="4F4F4F"/>
    <a:srgbClr val="F5B96D"/>
    <a:srgbClr val="F0CAB6"/>
    <a:srgbClr val="090C1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30" y="102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20.jpeg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74042530.png"></Relationship><Relationship Id="rId3" Type="http://schemas.openxmlformats.org/officeDocument/2006/relationships/image" Target="../media/fImage308242542966.png"></Relationship><Relationship Id="rId4" Type="http://schemas.openxmlformats.org/officeDocument/2006/relationships/image" Target="../media/fImage28478255695.png"></Relationship><Relationship Id="rId5" Type="http://schemas.openxmlformats.org/officeDocument/2006/relationships/image" Target="../media/fImage211762569955.png"></Relationship><Relationship Id="rId6" Type="http://schemas.openxmlformats.org/officeDocument/2006/relationships/image" Target="../media/fImage96482577588.png"></Relationship><Relationship Id="rId7" Type="http://schemas.openxmlformats.org/officeDocument/2006/relationships/image" Target="../media/fImage92262584850.png"></Relationship><Relationship Id="rId8" Type="http://schemas.openxmlformats.org/officeDocument/2006/relationships/slideLayout" Target="../slideLayouts/slideLayout7.xml"></Relationship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036948" y="2875002"/>
            <a:ext cx="1009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i="0" dirty="0">
                <a:solidFill>
                  <a:srgbClr val="A1978B"/>
                </a:solidFill>
                <a:effectLst/>
                <a:latin typeface="zeitung"/>
              </a:rPr>
              <a:t>전자 상거래 물품 </a:t>
            </a:r>
            <a:r>
              <a:rPr lang="ko-KR" altLang="en-US" sz="5400" b="1" i="0" dirty="0">
                <a:solidFill>
                  <a:schemeClr val="accent1"/>
                </a:solidFill>
                <a:effectLst/>
                <a:latin typeface="zeitung"/>
              </a:rPr>
              <a:t>배송 예측</a:t>
            </a:r>
            <a:r>
              <a:rPr lang="en-US" altLang="ko-KR" sz="5400" b="1" i="0" dirty="0">
                <a:solidFill>
                  <a:schemeClr val="accent1"/>
                </a:solidFill>
                <a:effectLst/>
                <a:latin typeface="zeitung"/>
              </a:rPr>
              <a:t>(</a:t>
            </a:r>
            <a:r>
              <a:rPr lang="ko-KR" altLang="en-US" sz="5400" b="1" i="0" dirty="0">
                <a:solidFill>
                  <a:schemeClr val="accent1"/>
                </a:solidFill>
                <a:effectLst/>
                <a:latin typeface="zeitung"/>
              </a:rPr>
              <a:t>분류</a:t>
            </a:r>
            <a:r>
              <a:rPr lang="en-US" altLang="ko-KR" sz="5400" b="1" i="0" dirty="0">
                <a:solidFill>
                  <a:schemeClr val="accent1"/>
                </a:solidFill>
                <a:effectLst/>
                <a:latin typeface="zeitung"/>
              </a:rPr>
              <a:t>)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조 팀 </a:t>
            </a:r>
            <a:r>
              <a:rPr lang="en-US" altLang="ko-KR" b="1" dirty="0" err="1"/>
              <a:t>S_Zzz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24E43D-02FD-1BEC-5312-B7F11BBB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07" y="1510142"/>
            <a:ext cx="10259857" cy="37152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93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56468" y="5225410"/>
            <a:ext cx="9663295" cy="131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Customer_rating</a:t>
            </a:r>
            <a:r>
              <a:rPr lang="en-US" altLang="ko-KR" sz="1400" dirty="0"/>
              <a:t> </a:t>
            </a:r>
            <a:r>
              <a:rPr lang="ko-KR" altLang="en-US" sz="1400" dirty="0"/>
              <a:t>변수는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Reached.on.Time_Y.N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일 때와 달리 </a:t>
            </a:r>
            <a:r>
              <a:rPr lang="en-US" altLang="ko-KR" sz="1400" dirty="0"/>
              <a:t>1</a:t>
            </a:r>
            <a:r>
              <a:rPr lang="ko-KR" altLang="en-US" sz="1400" dirty="0"/>
              <a:t>일 때와 분포가 다른 것을 확인할 수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Reached.on.Time_Y.N</a:t>
            </a:r>
            <a:r>
              <a:rPr lang="ko-KR" altLang="en-US" sz="1400" dirty="0"/>
              <a:t>이 가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en-US" altLang="ko-KR" sz="1400" dirty="0" err="1"/>
              <a:t>Customer_rating</a:t>
            </a:r>
            <a:r>
              <a:rPr lang="ko-KR" altLang="en-US" sz="1400" dirty="0"/>
              <a:t>이 </a:t>
            </a:r>
            <a:r>
              <a:rPr lang="en-US" altLang="ko-KR" sz="1400" dirty="0"/>
              <a:t>3</a:t>
            </a:r>
            <a:r>
              <a:rPr lang="ko-KR" altLang="en-US" sz="1400" dirty="0"/>
              <a:t>에 더 많이 분포되어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값이 </a:t>
            </a:r>
            <a:r>
              <a:rPr lang="en-US" altLang="ko-KR" sz="1400" dirty="0"/>
              <a:t>99</a:t>
            </a:r>
            <a:r>
              <a:rPr lang="ko-KR" altLang="en-US" sz="1400" dirty="0"/>
              <a:t>인 이상치가 존재함을 확인할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78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7EBEB07-A1E0-8A94-6368-05F868DE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45" y="1489793"/>
            <a:ext cx="10240804" cy="36200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91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236" y="5225410"/>
            <a:ext cx="9663295" cy="88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Product_importance</a:t>
            </a:r>
            <a:r>
              <a:rPr lang="en-US" altLang="ko-KR" sz="1400" dirty="0"/>
              <a:t> </a:t>
            </a:r>
            <a:r>
              <a:rPr lang="ko-KR" altLang="en-US" sz="1400" dirty="0"/>
              <a:t>변수는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r>
              <a:rPr lang="ko-KR" altLang="en-US" sz="1400" dirty="0"/>
              <a:t>값이 아닌 </a:t>
            </a:r>
            <a:r>
              <a:rPr lang="en-US" altLang="ko-KR" sz="1400" dirty="0"/>
              <a:t>? </a:t>
            </a:r>
            <a:r>
              <a:rPr lang="ko-KR" altLang="en-US" sz="1400" dirty="0"/>
              <a:t>형태로 존재하는 것을 확인할 수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끝부분에 </a:t>
            </a:r>
            <a:r>
              <a:rPr lang="en-US" altLang="ko-KR" sz="1400" dirty="0"/>
              <a:t>m, w, h</a:t>
            </a:r>
            <a:r>
              <a:rPr lang="ko-KR" altLang="en-US" sz="1400" dirty="0"/>
              <a:t>가 붙은 형태의 데이터 이상치가 존재함을 확인할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30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D87449-D1C9-CD72-94F9-F39339D9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393853"/>
            <a:ext cx="10155067" cy="36485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83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236" y="5225410"/>
            <a:ext cx="9663295" cy="88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Gender </a:t>
            </a:r>
            <a:r>
              <a:rPr lang="ko-KR" altLang="en-US" sz="1400" dirty="0"/>
              <a:t>변수의 분포는 </a:t>
            </a:r>
            <a:r>
              <a:rPr lang="en-US" altLang="ko-KR" sz="1400" dirty="0" err="1"/>
              <a:t>Reached.on.Time_Y.N</a:t>
            </a:r>
            <a:r>
              <a:rPr lang="ko-KR" altLang="en-US" sz="1400" dirty="0"/>
              <a:t>에 상관없이 비슷한 분포를 보인다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하지만 예측에 있어서 성별이 큰 의미를 갖지는 않을 것으로 보인다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55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233" y="4980372"/>
            <a:ext cx="9663295" cy="131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Target</a:t>
            </a:r>
            <a:r>
              <a:rPr lang="ko-KR" altLang="en-US" sz="1400" dirty="0"/>
              <a:t> 값인 </a:t>
            </a:r>
            <a:r>
              <a:rPr lang="en-US" altLang="ko-KR" sz="1400" dirty="0" err="1"/>
              <a:t>Reached.on.Time_Y.N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간의 불균형 존재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데이터 불균형 해소를 위해 </a:t>
            </a:r>
            <a:r>
              <a:rPr lang="en-US" altLang="ko-KR" sz="1400" dirty="0" err="1"/>
              <a:t>imblearn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 사용 고려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또는 평가기준은 </a:t>
            </a:r>
            <a:r>
              <a:rPr lang="en-US" altLang="ko-KR" sz="1400" dirty="0"/>
              <a:t>accuracy</a:t>
            </a:r>
            <a:r>
              <a:rPr lang="ko-KR" altLang="en-US" sz="1400" dirty="0"/>
              <a:t>이지만 모델 성능 최적화 기준을 </a:t>
            </a:r>
            <a:r>
              <a:rPr lang="en-US" altLang="ko-KR" sz="1400" dirty="0"/>
              <a:t>f1 score</a:t>
            </a:r>
            <a:r>
              <a:rPr lang="ko-KR" altLang="en-US" sz="1400" dirty="0"/>
              <a:t>로 고려해볼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A63588-CEC2-8B5E-94ED-9F05819D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3" y="1484209"/>
            <a:ext cx="10297962" cy="34961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236" y="127626"/>
            <a:ext cx="73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6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데이터 </a:t>
            </a:r>
            <a:r>
              <a:rPr lang="ko-KR" altLang="en-US" sz="2800" spc="-3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전처리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105" y="127635"/>
            <a:ext cx="956310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전처리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(Customer_rating, Mode_of_Shipment)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53463-39C2-EC77-B6D2-918581E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80" y="1581785"/>
            <a:ext cx="5620385" cy="3471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C1633-A7BE-6892-CD4D-84460345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1581785"/>
            <a:ext cx="3698240" cy="3471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A3089-7C1C-8FF0-C490-6206F4A25A8C}"/>
              </a:ext>
            </a:extLst>
          </p:cNvPr>
          <p:cNvSpPr txBox="1"/>
          <p:nvPr/>
        </p:nvSpPr>
        <p:spPr>
          <a:xfrm>
            <a:off x="1979930" y="1120140"/>
            <a:ext cx="2130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Customer_rating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B375-9789-724B-5E86-CF8FADBD1AD1}"/>
              </a:ext>
            </a:extLst>
          </p:cNvPr>
          <p:cNvSpPr txBox="1"/>
          <p:nvPr/>
        </p:nvSpPr>
        <p:spPr>
          <a:xfrm>
            <a:off x="967105" y="5329555"/>
            <a:ext cx="966343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훈련과정에서 불확실한 값을 배제하고자 </a:t>
            </a:r>
            <a:r>
              <a:rPr lang="en-US" altLang="ko-KR" sz="1200" dirty="0" err="1"/>
              <a:t>Customer_rating</a:t>
            </a:r>
            <a:r>
              <a:rPr lang="en-US" altLang="ko-KR" sz="1200" dirty="0"/>
              <a:t> </a:t>
            </a:r>
            <a:r>
              <a:rPr lang="ko-KR" altLang="en-US" sz="1200" dirty="0"/>
              <a:t>변수에서 이상치 </a:t>
            </a:r>
            <a:r>
              <a:rPr lang="en-US" altLang="ko-KR" sz="1200" dirty="0"/>
              <a:t>99</a:t>
            </a:r>
            <a:r>
              <a:rPr lang="ko-KR" altLang="en-US" sz="1200" dirty="0"/>
              <a:t>제거</a:t>
            </a:r>
            <a:r>
              <a:rPr lang="en-US" altLang="ko-KR" sz="1200" dirty="0"/>
              <a:t>(Train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).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Mode_of_Shipment</a:t>
            </a:r>
            <a:r>
              <a:rPr lang="en-US" altLang="ko-KR" sz="1200" dirty="0"/>
              <a:t> </a:t>
            </a:r>
            <a:r>
              <a:rPr lang="ko-KR" altLang="en-US" sz="1200" dirty="0"/>
              <a:t>변수에서 끝에 </a:t>
            </a:r>
            <a:r>
              <a:rPr lang="en-US" altLang="ko-KR" sz="1200" dirty="0" err="1"/>
              <a:t>zk</a:t>
            </a:r>
            <a:r>
              <a:rPr lang="ko-KR" altLang="en-US" sz="1200" dirty="0"/>
              <a:t>가 붙은 이상치는 </a:t>
            </a:r>
            <a:r>
              <a:rPr lang="en-US" altLang="ko-KR" sz="1200" dirty="0" err="1"/>
              <a:t>zk</a:t>
            </a:r>
            <a:r>
              <a:rPr lang="ko-KR" altLang="en-US" sz="1200" dirty="0"/>
              <a:t>문자 제거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Mode_of_Shipment</a:t>
            </a:r>
            <a:r>
              <a:rPr lang="en-US" altLang="ko-KR" sz="1200" dirty="0"/>
              <a:t> </a:t>
            </a:r>
            <a:r>
              <a:rPr lang="ko-KR" altLang="en-US" sz="1200" dirty="0"/>
              <a:t>변수에서 </a:t>
            </a:r>
            <a:r>
              <a:rPr lang="en-US" altLang="ko-KR" sz="1200" dirty="0"/>
              <a:t>?</a:t>
            </a:r>
            <a:r>
              <a:rPr lang="ko-KR" altLang="en-US" sz="1200" dirty="0"/>
              <a:t>로 되어있는 </a:t>
            </a:r>
            <a:r>
              <a:rPr lang="ko-KR" altLang="en-US" sz="1200" dirty="0" err="1"/>
              <a:t>결측치는</a:t>
            </a:r>
            <a:r>
              <a:rPr lang="ko-KR" altLang="en-US" sz="1200" dirty="0"/>
              <a:t> </a:t>
            </a:r>
            <a:r>
              <a:rPr lang="en-US" altLang="ko-KR" sz="1200" dirty="0"/>
              <a:t>Ship</a:t>
            </a:r>
            <a:r>
              <a:rPr lang="ko-KR" altLang="en-US" sz="1200" dirty="0"/>
              <a:t>으로 대체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F88AD-1BD4-8E6D-169F-564419FBFE98}"/>
              </a:ext>
            </a:extLst>
          </p:cNvPr>
          <p:cNvSpPr txBox="1"/>
          <p:nvPr/>
        </p:nvSpPr>
        <p:spPr>
          <a:xfrm>
            <a:off x="7477760" y="1120140"/>
            <a:ext cx="23920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Mode_of_Shipment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184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105" y="127635"/>
            <a:ext cx="739521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전처리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(Customer_care_calls)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A3089-7C1C-8FF0-C490-6206F4A25A8C}"/>
              </a:ext>
            </a:extLst>
          </p:cNvPr>
          <p:cNvSpPr txBox="1"/>
          <p:nvPr/>
        </p:nvSpPr>
        <p:spPr>
          <a:xfrm>
            <a:off x="2256790" y="1130935"/>
            <a:ext cx="8978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중앙값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B375-9789-724B-5E86-CF8FADBD1AD1}"/>
              </a:ext>
            </a:extLst>
          </p:cNvPr>
          <p:cNvSpPr txBox="1"/>
          <p:nvPr/>
        </p:nvSpPr>
        <p:spPr>
          <a:xfrm>
            <a:off x="967105" y="5329555"/>
            <a:ext cx="9663430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Customer_care_calls</a:t>
            </a:r>
            <a:r>
              <a:rPr lang="en-US" altLang="ko-KR" sz="1200" dirty="0"/>
              <a:t> </a:t>
            </a:r>
            <a:r>
              <a:rPr lang="ko-KR" altLang="en-US" sz="1200" dirty="0"/>
              <a:t>횟수에 따라 </a:t>
            </a:r>
            <a:r>
              <a:rPr lang="en-US" altLang="ko-KR" sz="1200" dirty="0" err="1"/>
              <a:t>Customer_rating</a:t>
            </a:r>
            <a:r>
              <a:rPr lang="ko-KR" altLang="en-US" sz="1200" dirty="0"/>
              <a:t>에 영향을 미칠 것이다</a:t>
            </a:r>
            <a:r>
              <a:rPr lang="en-US" altLang="ko-KR" sz="1200" dirty="0"/>
              <a:t>.(</a:t>
            </a:r>
            <a:r>
              <a:rPr lang="ko-KR" altLang="en-US" sz="1200" dirty="0"/>
              <a:t>가설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Mode_of_Shipment</a:t>
            </a:r>
            <a:r>
              <a:rPr lang="ko-KR" altLang="en-US" sz="1200" dirty="0"/>
              <a:t> 운송 수단에 따라 소요되는 시간이 다르므로 </a:t>
            </a:r>
            <a:r>
              <a:rPr lang="en-US" altLang="ko-KR" sz="1200" dirty="0" err="1"/>
              <a:t>Customer_care_calls</a:t>
            </a:r>
            <a:r>
              <a:rPr lang="ko-KR" altLang="en-US" sz="1200" dirty="0"/>
              <a:t>가 다를 것이다</a:t>
            </a:r>
            <a:r>
              <a:rPr lang="en-US" altLang="ko-KR" sz="1200" dirty="0"/>
              <a:t>.(</a:t>
            </a:r>
            <a:r>
              <a:rPr lang="ko-KR" altLang="en-US" sz="1200" dirty="0"/>
              <a:t>가설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위의 가설을 기반으로 </a:t>
            </a:r>
            <a:r>
              <a:rPr lang="en-US" altLang="ko-KR" sz="1200" dirty="0" err="1"/>
              <a:t>Customer_care_calls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ko-KR" altLang="en-US" sz="1200" dirty="0" err="1"/>
              <a:t>결측치는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Customer_rating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Mode_of_Shipment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Groupby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통계값으로</a:t>
            </a:r>
            <a:r>
              <a:rPr lang="ko-KR" altLang="en-US" sz="1200" dirty="0"/>
              <a:t> 대체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중앙값과 평균은 값들이 대부분 </a:t>
            </a:r>
            <a:r>
              <a:rPr lang="en-US" altLang="ko-KR" sz="1200" dirty="0"/>
              <a:t>4</a:t>
            </a:r>
            <a:r>
              <a:rPr lang="ko-KR" altLang="en-US" sz="1200" dirty="0"/>
              <a:t>에 분포되어 있어 유의미한 의미가 없다고 판단하여 </a:t>
            </a:r>
            <a:r>
              <a:rPr lang="ko-KR" altLang="en-US" sz="1200" dirty="0" err="1"/>
              <a:t>최빈값으로</a:t>
            </a:r>
            <a:r>
              <a:rPr lang="ko-KR" altLang="en-US" sz="1200" dirty="0"/>
              <a:t> 대체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F88AD-1BD4-8E6D-169F-564419FBFE98}"/>
              </a:ext>
            </a:extLst>
          </p:cNvPr>
          <p:cNvSpPr txBox="1"/>
          <p:nvPr/>
        </p:nvSpPr>
        <p:spPr>
          <a:xfrm>
            <a:off x="9004935" y="1127125"/>
            <a:ext cx="8978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최빈값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64EC1-B951-8E2C-CB7D-21D626C7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30" y="1524635"/>
            <a:ext cx="3204845" cy="3808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342C02-F479-26A9-7901-B8E13C58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85" y="1524635"/>
            <a:ext cx="3272155" cy="38087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DA1758-3C96-CE48-863C-7A96B18FA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40" y="1524635"/>
            <a:ext cx="3204845" cy="380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68605-2201-509E-3AFB-C78ABA552ABB}"/>
              </a:ext>
            </a:extLst>
          </p:cNvPr>
          <p:cNvSpPr txBox="1"/>
          <p:nvPr/>
        </p:nvSpPr>
        <p:spPr>
          <a:xfrm>
            <a:off x="5812155" y="1141095"/>
            <a:ext cx="7461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4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105" y="127635"/>
            <a:ext cx="944054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전처리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(etc)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7B375-9789-724B-5E86-CF8FADBD1AD1}"/>
              </a:ext>
            </a:extLst>
          </p:cNvPr>
          <p:cNvSpPr txBox="1"/>
          <p:nvPr/>
        </p:nvSpPr>
        <p:spPr>
          <a:xfrm>
            <a:off x="967105" y="3782060"/>
            <a:ext cx="9663430" cy="83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/>
              <a:t>Prior_purchases</a:t>
            </a:r>
            <a:endParaRPr lang="en-US" altLang="ko-KR" sz="1400" b="1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Prior_purchases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최빈값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으로 대체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5027-E14F-3EBF-B82F-CF83E417FE93}"/>
              </a:ext>
            </a:extLst>
          </p:cNvPr>
          <p:cNvSpPr txBox="1"/>
          <p:nvPr/>
        </p:nvSpPr>
        <p:spPr>
          <a:xfrm>
            <a:off x="967105" y="1485900"/>
            <a:ext cx="10297795" cy="194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/>
              <a:t>Weight_in_gms</a:t>
            </a:r>
            <a:endParaRPr lang="en-US" altLang="ko-KR" sz="1400" b="1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 err="1"/>
              <a:t>Weight_in_gms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feature_importances</a:t>
            </a:r>
            <a:r>
              <a:rPr lang="ko-KR" altLang="en-US" sz="1200" dirty="0"/>
              <a:t>에서 높은 중요도를 보여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각각 시도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/>
              <a:t>1.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채운 후의 평균값인 </a:t>
            </a:r>
            <a:r>
              <a:rPr lang="en-US" altLang="ko-KR" sz="1200" dirty="0"/>
              <a:t>3424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/>
              <a:t>2. </a:t>
            </a:r>
            <a:r>
              <a:rPr lang="en-US" altLang="ko-KR" sz="1200" dirty="0" err="1"/>
              <a:t>Discount_offered</a:t>
            </a:r>
            <a:r>
              <a:rPr lang="ko-KR" altLang="en-US" sz="1200" dirty="0"/>
              <a:t>를 제외하고 상관관계가 가장 높은 </a:t>
            </a:r>
            <a:r>
              <a:rPr lang="en-US" altLang="ko-KR" sz="1200" dirty="0" err="1"/>
              <a:t>Customer_care_calls</a:t>
            </a:r>
            <a:r>
              <a:rPr lang="en-US" altLang="ko-KR" sz="1200" dirty="0"/>
              <a:t> </a:t>
            </a:r>
            <a:r>
              <a:rPr lang="ko-KR" altLang="en-US" sz="1200" dirty="0"/>
              <a:t>변수를 이용한 회귀대체법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/>
              <a:t>3. </a:t>
            </a:r>
            <a:r>
              <a:rPr lang="en-US" altLang="ko-KR" sz="1200" dirty="0" err="1"/>
              <a:t>Discount_offered</a:t>
            </a:r>
            <a:r>
              <a:rPr lang="ko-KR" altLang="en-US" sz="1200" dirty="0"/>
              <a:t>를 제외하고 상관관계가 </a:t>
            </a:r>
            <a:r>
              <a:rPr lang="en-US" altLang="ko-KR" sz="1200" dirty="0"/>
              <a:t>2</a:t>
            </a:r>
            <a:r>
              <a:rPr lang="ko-KR" altLang="en-US" sz="1200" dirty="0"/>
              <a:t>번째까지 높은 </a:t>
            </a:r>
            <a:r>
              <a:rPr lang="en-US" altLang="ko-KR" sz="1200" dirty="0" err="1"/>
              <a:t>Customer_care_calls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Cost_of_the_Product</a:t>
            </a:r>
            <a:r>
              <a:rPr lang="ko-KR" altLang="en-US" sz="1200" dirty="0"/>
              <a:t>를 변수를 이용한 회귀대체법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2EBF6-0989-5553-E276-BB739CD5A6C1}"/>
              </a:ext>
            </a:extLst>
          </p:cNvPr>
          <p:cNvSpPr txBox="1"/>
          <p:nvPr/>
        </p:nvSpPr>
        <p:spPr>
          <a:xfrm>
            <a:off x="967105" y="4970145"/>
            <a:ext cx="9663430" cy="120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/>
              <a:t>Product_importance</a:t>
            </a:r>
            <a:endParaRPr lang="en-US" altLang="ko-KR" sz="1400" b="1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훈련과정에서 불확실한 값을 배제하고자 </a:t>
            </a:r>
            <a:r>
              <a:rPr lang="en-US" altLang="ko-KR" sz="1200" dirty="0" err="1"/>
              <a:t>Product_importance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결측치인</a:t>
            </a:r>
            <a:r>
              <a:rPr lang="ko-KR" altLang="en-US" sz="1200" dirty="0"/>
              <a:t> 행 제거</a:t>
            </a:r>
            <a:r>
              <a:rPr lang="en-US" altLang="ko-KR" sz="1200" dirty="0"/>
              <a:t>(Train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).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/>
              <a:t>Test </a:t>
            </a:r>
            <a:r>
              <a:rPr lang="ko-KR" altLang="en-US" sz="1200" dirty="0"/>
              <a:t>데이터셋에서는 </a:t>
            </a:r>
            <a:r>
              <a:rPr lang="ko-KR" altLang="en-US" sz="1200" dirty="0" err="1"/>
              <a:t>최빈값인</a:t>
            </a:r>
            <a:r>
              <a:rPr lang="ko-KR" altLang="en-US" sz="1200" dirty="0"/>
              <a:t> </a:t>
            </a:r>
            <a:r>
              <a:rPr lang="en-US" altLang="ko-KR" sz="1200" dirty="0"/>
              <a:t>low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191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 </a:t>
            </a:r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236" y="127626"/>
            <a:ext cx="943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AI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모델링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D805D7-36EE-D528-119C-D462EE54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07137"/>
              </p:ext>
            </p:extLst>
          </p:nvPr>
        </p:nvGraphicFramePr>
        <p:xfrm>
          <a:off x="839645" y="1593129"/>
          <a:ext cx="10349970" cy="50480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9990">
                  <a:extLst>
                    <a:ext uri="{9D8B030D-6E8A-4147-A177-3AD203B41FA5}">
                      <a16:colId xmlns:a16="http://schemas.microsoft.com/office/drawing/2014/main" val="4236987735"/>
                    </a:ext>
                  </a:extLst>
                </a:gridCol>
                <a:gridCol w="3449990">
                  <a:extLst>
                    <a:ext uri="{9D8B030D-6E8A-4147-A177-3AD203B41FA5}">
                      <a16:colId xmlns:a16="http://schemas.microsoft.com/office/drawing/2014/main" val="1651148627"/>
                    </a:ext>
                  </a:extLst>
                </a:gridCol>
                <a:gridCol w="3449990">
                  <a:extLst>
                    <a:ext uri="{9D8B030D-6E8A-4147-A177-3AD203B41FA5}">
                      <a16:colId xmlns:a16="http://schemas.microsoft.com/office/drawing/2014/main" val="726275623"/>
                    </a:ext>
                  </a:extLst>
                </a:gridCol>
              </a:tblGrid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모델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Gridsearchcv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17230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AdaBoostClassifier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31813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34605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24261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GradientBoostingClassifier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75314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19143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25153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MLPClassifier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54881"/>
                  </a:ext>
                </a:extLst>
              </a:tr>
              <a:tr h="56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Pycaret</a:t>
                      </a:r>
                      <a:r>
                        <a:rPr lang="en-US" altLang="ko-KR" dirty="0"/>
                        <a:t>(Soft Voting)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419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C3C2D-E796-3798-9F9A-C1DC0E6D2095}"/>
              </a:ext>
            </a:extLst>
          </p:cNvPr>
          <p:cNvSpPr txBox="1"/>
          <p:nvPr/>
        </p:nvSpPr>
        <p:spPr>
          <a:xfrm>
            <a:off x="839645" y="1096172"/>
            <a:ext cx="103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데이터를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Validation </a:t>
            </a:r>
            <a:r>
              <a:rPr lang="ko-KR" altLang="en-US" dirty="0"/>
              <a:t>데이터셋으로 나눠 </a:t>
            </a:r>
            <a:r>
              <a:rPr lang="en-US" altLang="ko-KR" dirty="0"/>
              <a:t>Train </a:t>
            </a:r>
            <a:r>
              <a:rPr lang="ko-KR" altLang="en-US" dirty="0"/>
              <a:t>데이터 학습 후의 성능 유추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8B75A4-304A-5BC7-A282-702F1D1B2762}"/>
              </a:ext>
            </a:extLst>
          </p:cNvPr>
          <p:cNvSpPr/>
          <p:nvPr/>
        </p:nvSpPr>
        <p:spPr>
          <a:xfrm>
            <a:off x="839645" y="3834351"/>
            <a:ext cx="10349970" cy="565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2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31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6120" y="2167890"/>
            <a:ext cx="3353435" cy="584835"/>
            <a:chOff x="1976120" y="2167890"/>
            <a:chExt cx="3353435" cy="584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1976120" y="2167890"/>
              <a:ext cx="558800" cy="584835"/>
              <a:chOff x="1976120" y="2167890"/>
              <a:chExt cx="558800" cy="5848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1976120" y="2193925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2047240" y="2167890"/>
                <a:ext cx="412115" cy="58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2778760" y="2198370"/>
              <a:ext cx="255079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탐색적 자료 분석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6120" y="3209925"/>
            <a:ext cx="2971800" cy="584835"/>
            <a:chOff x="1976120" y="3209925"/>
            <a:chExt cx="2971800" cy="5848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1976120" y="3209925"/>
              <a:ext cx="558800" cy="584835"/>
              <a:chOff x="1976120" y="3209925"/>
              <a:chExt cx="558800" cy="5848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1976120" y="3235325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2047240" y="3209925"/>
                <a:ext cx="412115" cy="58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2778760" y="3240405"/>
              <a:ext cx="2169160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데이터 </a:t>
              </a:r>
              <a:r>
                <a:rPr lang="ko-KR" altLang="en-US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전처리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6120" y="4251325"/>
            <a:ext cx="2271395" cy="584835"/>
            <a:chOff x="1976120" y="4251325"/>
            <a:chExt cx="2271395" cy="58483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1976120" y="4251325"/>
              <a:ext cx="558800" cy="584835"/>
              <a:chOff x="1976120" y="4251325"/>
              <a:chExt cx="558800" cy="58483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1976120" y="42773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2047240" y="4251325"/>
                <a:ext cx="412115" cy="58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2778760" y="4281805"/>
              <a:ext cx="1468755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AI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모델링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6120" y="5293360"/>
            <a:ext cx="4803140" cy="584835"/>
            <a:chOff x="1976120" y="5293360"/>
            <a:chExt cx="4803140" cy="58483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1976120" y="5293360"/>
              <a:ext cx="558800" cy="584835"/>
              <a:chOff x="1976120" y="5293360"/>
              <a:chExt cx="558800" cy="584835"/>
            </a:xfrm>
          </p:grpSpPr>
          <p:sp>
            <p:nvSpPr>
              <p:cNvPr id="30" name="직사각형 29"/>
              <p:cNvSpPr>
                <a:spLocks/>
              </p:cNvSpPr>
              <p:nvPr/>
            </p:nvSpPr>
            <p:spPr>
              <a:xfrm rot="0">
                <a:off x="1976120" y="5319395"/>
                <a:ext cx="559435" cy="559435"/>
              </a:xfrm>
              <a:prstGeom prst="rect"/>
              <a:solidFill>
                <a:srgbClr val="A1978B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31" name="TextBox 30"/>
              <p:cNvSpPr txBox="1">
                <a:spLocks/>
              </p:cNvSpPr>
              <p:nvPr/>
            </p:nvSpPr>
            <p:spPr>
              <a:xfrm rot="0">
                <a:off x="2047240" y="5293360"/>
                <a:ext cx="412750" cy="58547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4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2778760" y="5323840"/>
              <a:ext cx="400113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spc="-29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최종 모델 선정 및 팀원 소개</a:t>
              </a:r>
              <a:endParaRPr lang="ko-KR" altLang="en-US" sz="28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115"/>
            <a:ext cx="3239770" cy="3239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910"/>
            <a:ext cx="10902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55"/>
            <a:ext cx="2601595" cy="9531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90">
                <a:solidFill>
                  <a:schemeClr val="accent6">
                    <a:lumMod val="40000"/>
                    <a:lumOff val="60000"/>
                  </a:schemeClr>
                </a:solidFill>
              </a:rPr>
              <a:t>최종 모델 선정 및</a:t>
            </a:r>
            <a:endParaRPr lang="ko-KR" altLang="en-US" sz="280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2800" spc="-290">
                <a:solidFill>
                  <a:schemeClr val="accent6">
                    <a:lumMod val="40000"/>
                    <a:lumOff val="60000"/>
                  </a:schemeClr>
                </a:solidFill>
              </a:rPr>
              <a:t>팀원소개</a:t>
            </a:r>
            <a:endParaRPr lang="ko-KR" altLang="en-US" sz="2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236" y="127626"/>
            <a:ext cx="943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최종 모델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C3C2D-E796-3798-9F9A-C1DC0E6D2095}"/>
              </a:ext>
            </a:extLst>
          </p:cNvPr>
          <p:cNvSpPr txBox="1"/>
          <p:nvPr/>
        </p:nvSpPr>
        <p:spPr>
          <a:xfrm>
            <a:off x="839645" y="1444964"/>
            <a:ext cx="10349970" cy="470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최종 모델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GradientBoostingClassifier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Public Score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- 0.68892</a:t>
            </a:r>
          </a:p>
          <a:p>
            <a:pPr>
              <a:lnSpc>
                <a:spcPct val="200000"/>
              </a:lnSpc>
            </a:pPr>
            <a:r>
              <a:rPr lang="ko-KR" altLang="en-US" b="1" dirty="0"/>
              <a:t>사용 파라미터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Learning_rate</a:t>
            </a:r>
            <a:r>
              <a:rPr lang="en-US" altLang="ko-KR" sz="1400" dirty="0"/>
              <a:t> = 0.01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Max_depth</a:t>
            </a:r>
            <a:r>
              <a:rPr lang="en-US" altLang="ko-KR" sz="1400" dirty="0"/>
              <a:t> = 4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N_estimators</a:t>
            </a:r>
            <a:r>
              <a:rPr lang="en-US" altLang="ko-KR" sz="1400" dirty="0"/>
              <a:t> = 500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Subsample = 500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Random_state</a:t>
            </a:r>
            <a:r>
              <a:rPr lang="en-US" altLang="ko-KR" sz="1400" dirty="0"/>
              <a:t> = 42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423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957580"/>
          </a:xfrm>
          <a:prstGeom prst="rect"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967105" y="127635"/>
            <a:ext cx="94405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팀원 소개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2019935" y="3426460"/>
            <a:ext cx="15621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</a:pPr>
            <a:r>
              <a:rPr lang="en-US" altLang="ko-KR" sz="1400"/>
              <a:t>팀장  :  황윤재</a:t>
            </a:r>
            <a:endParaRPr lang="ko-KR" altLang="en-US" sz="1400"/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1524000"/>
            <a:ext cx="1445895" cy="1702435"/>
          </a:xfrm>
          <a:prstGeom prst="rect"/>
          <a:noFill/>
        </p:spPr>
      </p:pic>
      <p:pic>
        <p:nvPicPr>
          <p:cNvPr id="21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5570" y="1549400"/>
            <a:ext cx="1675765" cy="1880235"/>
          </a:xfrm>
          <a:prstGeom prst="rect"/>
          <a:noFill/>
        </p:spPr>
      </p:pic>
      <p:pic>
        <p:nvPicPr>
          <p:cNvPr id="22" name="그림 3" descr="C:/Users/user21/AppData/Roaming/PolarisOffice/ETemp/20252_13969744/fImage284782556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51570" y="1485900"/>
            <a:ext cx="1765300" cy="1944370"/>
          </a:xfrm>
          <a:prstGeom prst="rect"/>
          <a:noFill/>
        </p:spPr>
      </p:pic>
      <p:pic>
        <p:nvPicPr>
          <p:cNvPr id="23" name="그림 4" descr="C:/Users/user21/AppData/Roaming/PolarisOffice/ETemp/20252_13969744/fImage21176256995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4130" y="3949700"/>
            <a:ext cx="1615440" cy="2338070"/>
          </a:xfrm>
          <a:prstGeom prst="rect"/>
          <a:noFill/>
        </p:spPr>
      </p:pic>
      <p:pic>
        <p:nvPicPr>
          <p:cNvPr id="24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40020" y="4064000"/>
            <a:ext cx="1707515" cy="2108835"/>
          </a:xfrm>
          <a:prstGeom prst="rect"/>
          <a:noFill/>
        </p:spPr>
      </p:pic>
      <p:pic>
        <p:nvPicPr>
          <p:cNvPr id="25" name="그림 6" descr="C:/Users/user21/AppData/Roaming/PolarisOffice/ETemp/20252_13969744/fImage9226258485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16430" y="3948430"/>
            <a:ext cx="1590040" cy="2110740"/>
          </a:xfrm>
          <a:prstGeom prst="rect"/>
          <a:noFill/>
        </p:spPr>
      </p:pic>
      <p:sp>
        <p:nvSpPr>
          <p:cNvPr id="26" name="텍스트 상자 7"/>
          <p:cNvSpPr txBox="1">
            <a:spLocks/>
          </p:cNvSpPr>
          <p:nvPr/>
        </p:nvSpPr>
        <p:spPr>
          <a:xfrm rot="0">
            <a:off x="5419090" y="3422015"/>
            <a:ext cx="152844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</a:pPr>
            <a:r>
              <a:rPr lang="en-US" altLang="ko-KR" sz="1400"/>
              <a:t>팀원 :  최현경</a:t>
            </a:r>
            <a:endParaRPr lang="ko-KR" altLang="en-US" sz="1400"/>
          </a:p>
        </p:txBody>
      </p:sp>
      <p:sp>
        <p:nvSpPr>
          <p:cNvPr id="27" name="텍스트 상자 8"/>
          <p:cNvSpPr txBox="1">
            <a:spLocks/>
          </p:cNvSpPr>
          <p:nvPr/>
        </p:nvSpPr>
        <p:spPr>
          <a:xfrm rot="0">
            <a:off x="9097645" y="3430270"/>
            <a:ext cx="1529080" cy="5232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None/>
            </a:pPr>
            <a:r>
              <a:rPr lang="en-US" altLang="ko-KR" sz="1400"/>
              <a:t>팀원 :  김동현</a:t>
            </a:r>
            <a:endParaRPr lang="ko-KR" altLang="en-US" sz="1400"/>
          </a:p>
        </p:txBody>
      </p:sp>
      <p:sp>
        <p:nvSpPr>
          <p:cNvPr id="28" name="텍스트 상자 9"/>
          <p:cNvSpPr txBox="1">
            <a:spLocks/>
          </p:cNvSpPr>
          <p:nvPr/>
        </p:nvSpPr>
        <p:spPr>
          <a:xfrm rot="0">
            <a:off x="2078990" y="6025515"/>
            <a:ext cx="15621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</a:pPr>
            <a:r>
              <a:rPr lang="en-US" altLang="ko-KR" sz="1400"/>
              <a:t>팀원  :  김수인</a:t>
            </a:r>
            <a:endParaRPr lang="ko-KR" altLang="en-US" sz="1400"/>
          </a:p>
        </p:txBody>
      </p:sp>
      <p:sp>
        <p:nvSpPr>
          <p:cNvPr id="29" name="텍스트 상자 10"/>
          <p:cNvSpPr txBox="1">
            <a:spLocks/>
          </p:cNvSpPr>
          <p:nvPr/>
        </p:nvSpPr>
        <p:spPr>
          <a:xfrm rot="0">
            <a:off x="5495290" y="6025515"/>
            <a:ext cx="156210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</a:pPr>
            <a:r>
              <a:rPr lang="en-US" altLang="ko-KR" sz="1400"/>
              <a:t>팀원  :  임용진</a:t>
            </a:r>
            <a:endParaRPr lang="ko-KR" altLang="en-US" sz="1400"/>
          </a:p>
        </p:txBody>
      </p:sp>
      <p:sp>
        <p:nvSpPr>
          <p:cNvPr id="30" name="텍스트 상자 11"/>
          <p:cNvSpPr txBox="1">
            <a:spLocks/>
          </p:cNvSpPr>
          <p:nvPr/>
        </p:nvSpPr>
        <p:spPr>
          <a:xfrm rot="0">
            <a:off x="9063990" y="6025515"/>
            <a:ext cx="1562735" cy="5232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None/>
            </a:pPr>
            <a:r>
              <a:rPr lang="en-US" altLang="ko-KR" sz="1400"/>
              <a:t>팀원  :  장호찬</a:t>
            </a:r>
            <a:endParaRPr lang="ko-KR" altLang="en-US" sz="1400"/>
          </a:p>
        </p:txBody>
      </p:sp>
      <p:sp>
        <p:nvSpPr>
          <p:cNvPr id="31" name="텍스트 상자 1"/>
          <p:cNvSpPr txBox="1">
            <a:spLocks/>
          </p:cNvSpPr>
          <p:nvPr/>
        </p:nvSpPr>
        <p:spPr>
          <a:xfrm rot="0">
            <a:off x="127635" y="111760"/>
            <a:ext cx="712470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3878887" y="2705725"/>
            <a:ext cx="44342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Thanks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탐색적 자료 분석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584263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변수 소개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1118235" y="1711325"/>
            <a:ext cx="4199255" cy="30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연속형 변수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1. Customer care calls : </a:t>
            </a:r>
            <a:r>
              <a:rPr lang="ko-KR" altLang="en-US" sz="1600" dirty="0"/>
              <a:t>고객 전화 횟수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2. Cost of the product : </a:t>
            </a:r>
            <a:r>
              <a:rPr lang="ko-KR" altLang="en-US" sz="1600" dirty="0"/>
              <a:t>상품 비용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3. Prior Purchases : </a:t>
            </a:r>
            <a:r>
              <a:rPr lang="ko-KR" altLang="en-US" sz="1600" dirty="0"/>
              <a:t>이전 구매 횟수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4. Discount offered : </a:t>
            </a:r>
            <a:r>
              <a:rPr lang="ko-KR" altLang="en-US" sz="1600" dirty="0"/>
              <a:t>할인율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5. Weight in </a:t>
            </a:r>
            <a:r>
              <a:rPr lang="en-US" altLang="ko-KR" sz="1600" dirty="0" err="1"/>
              <a:t>gms</a:t>
            </a:r>
            <a:r>
              <a:rPr lang="en-US" altLang="ko-KR" sz="1600" dirty="0"/>
              <a:t> : </a:t>
            </a:r>
            <a:r>
              <a:rPr lang="ko-KR" altLang="en-US" sz="1600" dirty="0"/>
              <a:t>상품 무게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C010-9CCF-B1CB-1B4B-724D69E92966}"/>
              </a:ext>
            </a:extLst>
          </p:cNvPr>
          <p:cNvSpPr txBox="1"/>
          <p:nvPr/>
        </p:nvSpPr>
        <p:spPr>
          <a:xfrm>
            <a:off x="6874510" y="1706245"/>
            <a:ext cx="4199255" cy="40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범주형 변수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1. ID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고객 아이디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2. Warehouse block : </a:t>
            </a:r>
            <a:r>
              <a:rPr lang="ko-KR" altLang="en-US" sz="1600" dirty="0"/>
              <a:t>회사 창고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3. Mode of shipment : </a:t>
            </a:r>
            <a:r>
              <a:rPr lang="ko-KR" altLang="en-US" sz="1600" dirty="0"/>
              <a:t>운송 유형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4. Customer rating : </a:t>
            </a:r>
            <a:r>
              <a:rPr lang="ko-KR" altLang="en-US" sz="1600" dirty="0"/>
              <a:t>운송 평점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5. Product importance : </a:t>
            </a:r>
            <a:r>
              <a:rPr lang="ko-KR" altLang="en-US" sz="1600" dirty="0"/>
              <a:t>상품 중요도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6. Gender : </a:t>
            </a:r>
            <a:r>
              <a:rPr lang="ko-KR" altLang="en-US" sz="1600" dirty="0"/>
              <a:t>성별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7. </a:t>
            </a:r>
            <a:r>
              <a:rPr lang="en-US" altLang="ko-KR" sz="1600" dirty="0" err="1"/>
              <a:t>Reached.on.Time_Y.N</a:t>
            </a:r>
            <a:r>
              <a:rPr lang="en-US" altLang="ko-KR" sz="1600" dirty="0"/>
              <a:t> : </a:t>
            </a:r>
            <a:r>
              <a:rPr lang="ko-KR" altLang="en-US" sz="1600" dirty="0"/>
              <a:t>배송 도착 여부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0EC05D1-78A5-7754-3106-F727C2AA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538605"/>
            <a:ext cx="3839210" cy="30486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919543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연속형 변수 정보 및 통계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105" y="4955540"/>
            <a:ext cx="9663430" cy="131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Customer_care_calls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Prior_purchases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Discount_offered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결측값이</a:t>
            </a:r>
            <a:r>
              <a:rPr lang="ko-KR" altLang="en-US" sz="1400" dirty="0"/>
              <a:t> 존재함을 확인할 수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Discount_offered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같은 경우는 약 </a:t>
            </a:r>
            <a:r>
              <a:rPr lang="en-US" altLang="ko-KR" sz="1400" dirty="0"/>
              <a:t>50%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결측치라</a:t>
            </a:r>
            <a:r>
              <a:rPr lang="ko-KR" altLang="en-US" sz="1400" dirty="0"/>
              <a:t> 사용할 수 없을 듯 하다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Cost_of_the_Product</a:t>
            </a:r>
            <a:r>
              <a:rPr lang="en-US" altLang="ko-KR" sz="1400" dirty="0"/>
              <a:t> </a:t>
            </a:r>
            <a:r>
              <a:rPr lang="ko-KR" altLang="en-US" sz="1400" dirty="0"/>
              <a:t>변수에는 값이 </a:t>
            </a:r>
            <a:r>
              <a:rPr lang="en-US" altLang="ko-KR" sz="1400" dirty="0"/>
              <a:t>9999</a:t>
            </a:r>
            <a:r>
              <a:rPr lang="ko-KR" altLang="en-US" sz="1400" dirty="0"/>
              <a:t>인 이상치가 존재한다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07A74-303B-118A-4825-8175AC2A116D}"/>
              </a:ext>
            </a:extLst>
          </p:cNvPr>
          <p:cNvSpPr/>
          <p:nvPr/>
        </p:nvSpPr>
        <p:spPr>
          <a:xfrm>
            <a:off x="2922905" y="3133725"/>
            <a:ext cx="1167130" cy="17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1A9D40-3D3C-CA9A-C78D-2581886C1DA9}"/>
              </a:ext>
            </a:extLst>
          </p:cNvPr>
          <p:cNvSpPr/>
          <p:nvPr/>
        </p:nvSpPr>
        <p:spPr>
          <a:xfrm>
            <a:off x="2922905" y="2771775"/>
            <a:ext cx="1167130" cy="17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98065-5391-A116-F225-F1B8865999E7}"/>
              </a:ext>
            </a:extLst>
          </p:cNvPr>
          <p:cNvSpPr/>
          <p:nvPr/>
        </p:nvSpPr>
        <p:spPr>
          <a:xfrm>
            <a:off x="2922905" y="3682365"/>
            <a:ext cx="1167130" cy="17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81ABA0-592A-5F16-5ECF-F6D8D3F4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55" y="1456690"/>
            <a:ext cx="6736715" cy="31299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79F373-7FF2-A154-EC0F-E2EF1D43AB0A}"/>
              </a:ext>
            </a:extLst>
          </p:cNvPr>
          <p:cNvSpPr/>
          <p:nvPr/>
        </p:nvSpPr>
        <p:spPr>
          <a:xfrm>
            <a:off x="7188200" y="4211955"/>
            <a:ext cx="1060450" cy="256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3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854519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연속형 변수 상관 관계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105" y="4418330"/>
            <a:ext cx="9663430" cy="174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Cost_of_the_Product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Customer_care_calls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Customer_care_calls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Weight_in_gms</a:t>
            </a:r>
            <a:r>
              <a:rPr lang="en-US" altLang="ko-KR" sz="1400" dirty="0"/>
              <a:t>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Discount_offered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Weight_in_gms</a:t>
            </a:r>
            <a:endParaRPr lang="en-US" altLang="ko-KR" sz="14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위의 </a:t>
            </a:r>
            <a:r>
              <a:rPr lang="en-US" altLang="ko-KR" sz="1400" dirty="0"/>
              <a:t>3</a:t>
            </a:r>
            <a:r>
              <a:rPr lang="ko-KR" altLang="en-US" sz="1400" dirty="0"/>
              <a:t>경우가 약한 상관관계를 보이고 있으나 전체적으로 연속형 </a:t>
            </a:r>
            <a:r>
              <a:rPr lang="ko-KR" altLang="en-US" sz="1400" dirty="0" err="1"/>
              <a:t>변수들간의</a:t>
            </a:r>
            <a:r>
              <a:rPr lang="ko-KR" altLang="en-US" sz="1400" dirty="0"/>
              <a:t> 낮은 상관관계를 보인다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75FEA-6A7A-4C78-5046-EEDB3F5E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1763395"/>
            <a:ext cx="10257790" cy="2277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6EF18D-D919-F190-7B55-5761B9E2E0AB}"/>
              </a:ext>
            </a:extLst>
          </p:cNvPr>
          <p:cNvSpPr/>
          <p:nvPr/>
        </p:nvSpPr>
        <p:spPr>
          <a:xfrm>
            <a:off x="8717915" y="3062605"/>
            <a:ext cx="86995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2BF9E-EFBA-EF7F-D4A7-E008E735638D}"/>
              </a:ext>
            </a:extLst>
          </p:cNvPr>
          <p:cNvSpPr/>
          <p:nvPr/>
        </p:nvSpPr>
        <p:spPr>
          <a:xfrm>
            <a:off x="4928870" y="2141220"/>
            <a:ext cx="86995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F77836-156F-146D-7E5A-8CB4BB3500CC}"/>
              </a:ext>
            </a:extLst>
          </p:cNvPr>
          <p:cNvSpPr/>
          <p:nvPr/>
        </p:nvSpPr>
        <p:spPr>
          <a:xfrm>
            <a:off x="8717915" y="2141220"/>
            <a:ext cx="86995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10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635" y="111760"/>
            <a:ext cx="71183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105" y="4980305"/>
            <a:ext cx="9663430" cy="131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/>
              <a:t>Target</a:t>
            </a:r>
            <a:r>
              <a:rPr lang="ko-KR" altLang="en-US" sz="1400" dirty="0"/>
              <a:t> 값인 </a:t>
            </a:r>
            <a:r>
              <a:rPr lang="en-US" altLang="ko-KR" sz="1400" dirty="0" err="1"/>
              <a:t>Reached.on.Time_Y.N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간의 불균형이 존재한다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데이터 불균형 해소를 위해 </a:t>
            </a:r>
            <a:r>
              <a:rPr lang="en-US" altLang="ko-KR" sz="1400" dirty="0" err="1"/>
              <a:t>imblearn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 사용 고려해볼 수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또는 평가기준은 </a:t>
            </a:r>
            <a:r>
              <a:rPr lang="en-US" altLang="ko-KR" sz="1400" dirty="0"/>
              <a:t>accuracy</a:t>
            </a:r>
            <a:r>
              <a:rPr lang="ko-KR" altLang="en-US" sz="1400" dirty="0"/>
              <a:t>이지만 모델 성능 최적화 기준을 </a:t>
            </a:r>
            <a:r>
              <a:rPr lang="en-US" altLang="ko-KR" sz="1400" dirty="0"/>
              <a:t>f1 score</a:t>
            </a:r>
            <a:r>
              <a:rPr lang="ko-KR" altLang="en-US" sz="1400" dirty="0"/>
              <a:t>로 고려해볼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A63588-CEC2-8B5E-94ED-9F05819D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1483995"/>
            <a:ext cx="10297795" cy="3496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4BB508-2CD6-287B-F17F-5C698CB1A251}"/>
              </a:ext>
            </a:extLst>
          </p:cNvPr>
          <p:cNvSpPr txBox="1"/>
          <p:nvPr/>
        </p:nvSpPr>
        <p:spPr>
          <a:xfrm>
            <a:off x="967105" y="127635"/>
            <a:ext cx="638429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 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47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6F38F3-C2D1-5FE9-6F28-0FA6ADAA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19" y="1534934"/>
            <a:ext cx="10183646" cy="35963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83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236" y="5323066"/>
            <a:ext cx="9663295" cy="4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Warehouse_block</a:t>
            </a:r>
            <a:r>
              <a:rPr lang="en-US" altLang="ko-KR" sz="1400" dirty="0"/>
              <a:t> </a:t>
            </a:r>
            <a:r>
              <a:rPr lang="ko-KR" altLang="en-US" sz="1400" dirty="0"/>
              <a:t>변수는 </a:t>
            </a:r>
            <a:r>
              <a:rPr lang="en-US" altLang="ko-KR" sz="1400" dirty="0"/>
              <a:t>Target </a:t>
            </a:r>
            <a:r>
              <a:rPr lang="ko-KR" altLang="en-US" sz="1400" dirty="0"/>
              <a:t>값의 불균형을 고려했을 때 데이터의 분포가 비슷한 양상을 띄는 것을 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03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83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자료 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범주형 변수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A8EBF-7EBC-DB76-E22D-BD8C022E223F}"/>
              </a:ext>
            </a:extLst>
          </p:cNvPr>
          <p:cNvSpPr txBox="1"/>
          <p:nvPr/>
        </p:nvSpPr>
        <p:spPr>
          <a:xfrm>
            <a:off x="967236" y="5323066"/>
            <a:ext cx="9663295" cy="88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dirty="0" err="1"/>
              <a:t>Mode_of_shipment</a:t>
            </a:r>
            <a:r>
              <a:rPr lang="en-US" altLang="ko-KR" sz="1400" dirty="0"/>
              <a:t> </a:t>
            </a:r>
            <a:r>
              <a:rPr lang="ko-KR" altLang="en-US" sz="1400" dirty="0"/>
              <a:t>변수는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r>
              <a:rPr lang="ko-KR" altLang="en-US" sz="1400" dirty="0"/>
              <a:t>값이 아닌 </a:t>
            </a:r>
            <a:r>
              <a:rPr lang="en-US" altLang="ko-KR" sz="1400" dirty="0"/>
              <a:t>? </a:t>
            </a:r>
            <a:r>
              <a:rPr lang="ko-KR" altLang="en-US" sz="1400" dirty="0"/>
              <a:t>형태로 존재하는 것을 확인할 수 있다</a:t>
            </a:r>
            <a:r>
              <a:rPr lang="en-US" altLang="ko-KR" sz="14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끝부분에 </a:t>
            </a:r>
            <a:r>
              <a:rPr lang="en-US" altLang="ko-KR" sz="1400" dirty="0" err="1"/>
              <a:t>zk</a:t>
            </a:r>
            <a:r>
              <a:rPr lang="ko-KR" altLang="en-US" sz="1400" dirty="0"/>
              <a:t>가 붙은 형태의 데이터 이상치가 존재하는 것을 확인할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133FD2-794E-7EC4-20E5-401DC7D8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6" y="1472456"/>
            <a:ext cx="1018364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147</Paragraphs>
  <Words>982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황윤재</cp:lastModifiedBy>
  <dc:title>PowerPoint 프레젠테이션</dc:title>
  <cp:version>9.104.158.49655</cp:version>
  <dcterms:modified xsi:type="dcterms:W3CDTF">2023-08-17T14:08:31Z</dcterms:modified>
</cp:coreProperties>
</file>