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60" r:id="rId3"/>
    <p:sldId id="286" r:id="rId4"/>
    <p:sldId id="292" r:id="rId5"/>
    <p:sldId id="294" r:id="rId6"/>
    <p:sldId id="295" r:id="rId7"/>
    <p:sldId id="296" r:id="rId8"/>
    <p:sldId id="297" r:id="rId9"/>
    <p:sldId id="298" r:id="rId10"/>
    <p:sldId id="300" r:id="rId11"/>
    <p:sldId id="288" r:id="rId12"/>
    <p:sldId id="312" r:id="rId13"/>
    <p:sldId id="265" r:id="rId14"/>
    <p:sldId id="301" r:id="rId15"/>
    <p:sldId id="287" r:id="rId16"/>
    <p:sldId id="311" r:id="rId17"/>
    <p:sldId id="302" r:id="rId18"/>
    <p:sldId id="313" r:id="rId19"/>
    <p:sldId id="314" r:id="rId20"/>
    <p:sldId id="304" r:id="rId21"/>
    <p:sldId id="315" r:id="rId22"/>
    <p:sldId id="305" r:id="rId23"/>
    <p:sldId id="316" r:id="rId24"/>
    <p:sldId id="317" r:id="rId25"/>
    <p:sldId id="318" r:id="rId26"/>
    <p:sldId id="319" r:id="rId27"/>
    <p:sldId id="320" r:id="rId28"/>
    <p:sldId id="306" r:id="rId29"/>
    <p:sldId id="307" r:id="rId30"/>
    <p:sldId id="309" r:id="rId31"/>
    <p:sldId id="263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8" userDrawn="1">
          <p15:clr>
            <a:srgbClr val="A4A3A4"/>
          </p15:clr>
        </p15:guide>
        <p15:guide id="2" pos="302" userDrawn="1">
          <p15:clr>
            <a:srgbClr val="A4A3A4"/>
          </p15:clr>
        </p15:guide>
        <p15:guide id="3" pos="7378" userDrawn="1">
          <p15:clr>
            <a:srgbClr val="A4A3A4"/>
          </p15:clr>
        </p15:guide>
        <p15:guide id="4" orient="horz" pos="4042" userDrawn="1">
          <p15:clr>
            <a:srgbClr val="A4A3A4"/>
          </p15:clr>
        </p15:guide>
        <p15:guide id="5" orient="horz" pos="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DAF8"/>
    <a:srgbClr val="4FD18B"/>
    <a:srgbClr val="3366FF"/>
    <a:srgbClr val="FF3300"/>
    <a:srgbClr val="1C43BE"/>
    <a:srgbClr val="204BD6"/>
    <a:srgbClr val="2D59DF"/>
    <a:srgbClr val="666666"/>
    <a:srgbClr val="B8B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595" y="72"/>
      </p:cViewPr>
      <p:guideLst>
        <p:guide orient="horz" pos="278"/>
        <p:guide pos="302"/>
        <p:guide pos="7378"/>
        <p:guide orient="horz" pos="4042"/>
        <p:guide orient="horz" pos="5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r>
              <a:rPr lang="ko-KR" altLang="en-US" sz="1200" dirty="0" err="1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갓생</a:t>
            </a:r>
            <a:r>
              <a:rPr lang="ko-KR" altLang="en-US" sz="12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1200" dirty="0" err="1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언급량</a:t>
            </a:r>
            <a:endParaRPr lang="ko-KR" altLang="en-US" sz="12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c:rich>
      </c:tx>
      <c:layout>
        <c:manualLayout>
          <c:xMode val="edge"/>
          <c:yMode val="edge"/>
          <c:x val="0.43153880611012846"/>
          <c:y val="1.87408140498062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언급량</c:v>
                </c:pt>
              </c:strCache>
            </c:strRef>
          </c:tx>
          <c:spPr>
            <a:solidFill>
              <a:srgbClr val="3366FF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layout>
                <c:manualLayout>
                  <c:x val="1.4576188705404896E-2"/>
                  <c:y val="-7.496325619922518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3ED-489A-9089-624ED48DA096}"/>
                </c:ext>
              </c:extLst>
            </c:dLbl>
            <c:dLbl>
              <c:idx val="1"/>
              <c:layout>
                <c:manualLayout>
                  <c:x val="1.874081404980622E-2"/>
                  <c:y val="-8.12101942158272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D3ED-489A-9089-624ED48DA096}"/>
                </c:ext>
              </c:extLst>
            </c:dLbl>
            <c:dLbl>
              <c:idx val="2"/>
              <c:layout>
                <c:manualLayout>
                  <c:x val="2.0823126722006997E-2"/>
                  <c:y val="-0.206148954547869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D3ED-489A-9089-624ED48DA096}"/>
                </c:ext>
              </c:extLst>
            </c:dLbl>
            <c:dLbl>
              <c:idx val="3"/>
              <c:layout>
                <c:manualLayout>
                  <c:x val="1.6658501377605519E-2"/>
                  <c:y val="-0.26080966219313767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스퀘어 네오 OTF Light" panose="00000400000000000000" pitchFamily="50" charset="-127"/>
                      <a:ea typeface="나눔스퀘어 네오 OTF Light" panose="00000400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7530990387257689"/>
                      <c:h val="7.09184868046961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D3ED-489A-9089-624ED48DA096}"/>
                </c:ext>
              </c:extLst>
            </c:dLbl>
            <c:dLbl>
              <c:idx val="4"/>
              <c:layout>
                <c:manualLayout>
                  <c:x val="1.4576188705404896E-2"/>
                  <c:y val="-0.368569342979523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D3ED-489A-9089-624ED48DA09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 네오 OTF Light" panose="00000400000000000000" pitchFamily="50" charset="-127"/>
                    <a:ea typeface="나눔스퀘어 네오 OTF Light" panose="000004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10914</c:v>
                </c:pt>
                <c:pt idx="1">
                  <c:v>15802</c:v>
                </c:pt>
                <c:pt idx="2">
                  <c:v>272694</c:v>
                </c:pt>
                <c:pt idx="3">
                  <c:v>398452</c:v>
                </c:pt>
                <c:pt idx="4">
                  <c:v>639657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D-489A-9089-624ED48DA0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26066992"/>
        <c:axId val="1426053552"/>
        <c:axId val="0"/>
      </c:bar3DChart>
      <c:catAx>
        <c:axId val="142606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1426053552"/>
        <c:crosses val="autoZero"/>
        <c:auto val="1"/>
        <c:lblAlgn val="ctr"/>
        <c:lblOffset val="100"/>
        <c:noMultiLvlLbl val="0"/>
      </c:catAx>
      <c:valAx>
        <c:axId val="142605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142606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ea typeface="Noto Sans KR Black" panose="020B0A00000000000000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r>
              <a:rPr lang="ko-KR" altLang="en-US" sz="12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키워드별 </a:t>
            </a:r>
            <a:r>
              <a:rPr lang="ko-KR" altLang="en-US" sz="1200" dirty="0" err="1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언급량</a:t>
            </a:r>
            <a:r>
              <a:rPr lang="ko-KR" altLang="en-US" sz="12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비교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갓생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#,##0</c:formatCode>
                <c:ptCount val="5"/>
                <c:pt idx="0">
                  <c:v>10914</c:v>
                </c:pt>
                <c:pt idx="1">
                  <c:v>15802</c:v>
                </c:pt>
                <c:pt idx="2">
                  <c:v>272694</c:v>
                </c:pt>
                <c:pt idx="3">
                  <c:v>398452</c:v>
                </c:pt>
                <c:pt idx="4">
                  <c:v>639657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286-45EE-BCE9-331DB544AB5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욜로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#,##0</c:formatCode>
                <c:ptCount val="5"/>
                <c:pt idx="0">
                  <c:v>211471</c:v>
                </c:pt>
                <c:pt idx="1">
                  <c:v>193333</c:v>
                </c:pt>
                <c:pt idx="2">
                  <c:v>137613</c:v>
                </c:pt>
                <c:pt idx="3">
                  <c:v>114956</c:v>
                </c:pt>
                <c:pt idx="4">
                  <c:v>106281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286-45EE-BCE9-331DB544AB5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flex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#,##0</c:formatCode>
                <c:ptCount val="5"/>
                <c:pt idx="0">
                  <c:v>43904</c:v>
                </c:pt>
                <c:pt idx="1">
                  <c:v>138798</c:v>
                </c:pt>
                <c:pt idx="2">
                  <c:v>339128</c:v>
                </c:pt>
                <c:pt idx="3">
                  <c:v>230102</c:v>
                </c:pt>
                <c:pt idx="4">
                  <c:v>197899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6-45EE-BCE9-331DB544AB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9859568"/>
        <c:axId val="2049860528"/>
      </c:lineChart>
      <c:catAx>
        <c:axId val="2049859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2049860528"/>
        <c:crosses val="autoZero"/>
        <c:auto val="1"/>
        <c:lblAlgn val="ctr"/>
        <c:lblOffset val="100"/>
        <c:noMultiLvlLbl val="0"/>
      </c:catAx>
      <c:valAx>
        <c:axId val="204986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2049859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r>
              <a:rPr lang="ko-KR" sz="120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갓생 관련 키워드 언급량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오운완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100</c:v>
                </c:pt>
                <c:pt idx="3" formatCode="#,##0">
                  <c:v>23810</c:v>
                </c:pt>
                <c:pt idx="4" formatCode="#,##0">
                  <c:v>837144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0-4A94-8B6E-574A036D26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바디프로필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Sheet1!$C$2:$C$6</c:f>
              <c:numCache>
                <c:formatCode>#,##0</c:formatCode>
                <c:ptCount val="5"/>
                <c:pt idx="0">
                  <c:v>144125</c:v>
                </c:pt>
                <c:pt idx="1">
                  <c:v>218524</c:v>
                </c:pt>
                <c:pt idx="2">
                  <c:v>371568</c:v>
                </c:pt>
                <c:pt idx="3">
                  <c:v>612052</c:v>
                </c:pt>
                <c:pt idx="4">
                  <c:v>605462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30-4A94-8B6E-574A036D26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미라클모닝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Sheet1!$D$2:$D$6</c:f>
              <c:numCache>
                <c:formatCode>#,##0</c:formatCode>
                <c:ptCount val="5"/>
                <c:pt idx="0">
                  <c:v>24059</c:v>
                </c:pt>
                <c:pt idx="1">
                  <c:v>37235</c:v>
                </c:pt>
                <c:pt idx="2">
                  <c:v>118665</c:v>
                </c:pt>
                <c:pt idx="3">
                  <c:v>266093</c:v>
                </c:pt>
                <c:pt idx="4">
                  <c:v>541329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30-4A94-8B6E-574A036D26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카공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Sheet1!$E$2:$E$6</c:f>
              <c:numCache>
                <c:formatCode>#,##0</c:formatCode>
                <c:ptCount val="5"/>
                <c:pt idx="0">
                  <c:v>144325</c:v>
                </c:pt>
                <c:pt idx="1">
                  <c:v>154380</c:v>
                </c:pt>
                <c:pt idx="2">
                  <c:v>206027</c:v>
                </c:pt>
                <c:pt idx="3">
                  <c:v>409833</c:v>
                </c:pt>
                <c:pt idx="4">
                  <c:v>364728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B30-4A94-8B6E-574A036D26C0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스터디카페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Sheet1!$F$2:$F$6</c:f>
              <c:numCache>
                <c:formatCode>#,##0</c:formatCode>
                <c:ptCount val="5"/>
                <c:pt idx="0">
                  <c:v>50017</c:v>
                </c:pt>
                <c:pt idx="1">
                  <c:v>104264</c:v>
                </c:pt>
                <c:pt idx="2">
                  <c:v>231307</c:v>
                </c:pt>
                <c:pt idx="3">
                  <c:v>336996</c:v>
                </c:pt>
                <c:pt idx="4">
                  <c:v>270593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B30-4A94-8B6E-574A036D26C0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무지출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Sheet1!$G$2:$G$6</c:f>
              <c:numCache>
                <c:formatCode>#,##0</c:formatCode>
                <c:ptCount val="5"/>
                <c:pt idx="0">
                  <c:v>8278</c:v>
                </c:pt>
                <c:pt idx="1">
                  <c:v>14967</c:v>
                </c:pt>
                <c:pt idx="2">
                  <c:v>22256</c:v>
                </c:pt>
                <c:pt idx="3">
                  <c:v>47819</c:v>
                </c:pt>
                <c:pt idx="4">
                  <c:v>80093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B30-4A94-8B6E-574A036D26C0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엔잡러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</c:numCache>
            </c:numRef>
          </c:cat>
          <c:val>
            <c:numRef>
              <c:f>Sheet1!$H$2:$H$6</c:f>
              <c:numCache>
                <c:formatCode>#,##0</c:formatCode>
                <c:ptCount val="5"/>
                <c:pt idx="0">
                  <c:v>1003</c:v>
                </c:pt>
                <c:pt idx="1">
                  <c:v>3221</c:v>
                </c:pt>
                <c:pt idx="2">
                  <c:v>12129</c:v>
                </c:pt>
                <c:pt idx="3">
                  <c:v>42505</c:v>
                </c:pt>
                <c:pt idx="4">
                  <c:v>59441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6B30-4A94-8B6E-574A036D26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49864848"/>
        <c:axId val="2049865328"/>
      </c:lineChart>
      <c:catAx>
        <c:axId val="20498648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2049865328"/>
        <c:crosses val="autoZero"/>
        <c:auto val="1"/>
        <c:lblAlgn val="ctr"/>
        <c:lblOffset val="100"/>
        <c:noMultiLvlLbl val="0"/>
      </c:catAx>
      <c:valAx>
        <c:axId val="204986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+mn-cs"/>
              </a:defRPr>
            </a:pPr>
            <a:endParaRPr lang="ko-KR"/>
          </a:p>
        </c:txPr>
        <c:crossAx val="2049864848"/>
        <c:crosses val="autoZero"/>
        <c:crossBetween val="between"/>
        <c:majorUnit val="20000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690459771958241"/>
          <c:y val="0.8481246754724765"/>
          <c:w val="0.88309546400931749"/>
          <c:h val="0.15187532452752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Noto Sans KR Black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54E3E-1E68-4117-AB3F-334EE3C5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64BCD-2685-4EFB-BC1E-8CD0BA774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B0A181-C1AD-4253-83EB-EDACDA7A6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45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-12291" y="0"/>
            <a:ext cx="12204291" cy="6858000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30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DADCF35-3502-4798-9F9B-918A00C20890}"/>
              </a:ext>
            </a:extLst>
          </p:cNvPr>
          <p:cNvSpPr/>
          <p:nvPr userDrawn="1"/>
        </p:nvSpPr>
        <p:spPr>
          <a:xfrm>
            <a:off x="0" y="0"/>
            <a:ext cx="12204291" cy="6857999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B66EDC-5E2E-4D5C-9E61-47F674F23493}"/>
              </a:ext>
            </a:extLst>
          </p:cNvPr>
          <p:cNvSpPr/>
          <p:nvPr userDrawn="1"/>
        </p:nvSpPr>
        <p:spPr>
          <a:xfrm>
            <a:off x="0" y="1278294"/>
            <a:ext cx="12192000" cy="55797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211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E15E559-814E-42EE-B57F-B16F230EE1A8}"/>
              </a:ext>
            </a:extLst>
          </p:cNvPr>
          <p:cNvSpPr/>
          <p:nvPr userDrawn="1"/>
        </p:nvSpPr>
        <p:spPr>
          <a:xfrm>
            <a:off x="-12291" y="0"/>
            <a:ext cx="12204291" cy="441323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9CB9A-9DFA-47D3-B493-322C1044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19A05-6180-4156-9F6E-06287DE939E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D3203A-A9AA-492A-AF8A-01F70B1B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15C2A-63AE-4D87-A5F4-7FCBF694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124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503B2-17F3-4AA8-932D-B31C067A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9A05-6180-4156-9F6E-06287DE939E2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023C95-5824-4291-AAB8-77B41CEB9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C747EB-50ED-44FD-BB4D-D9701951D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5C7D7-DAA4-40AC-931C-80BBA5EA5F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63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71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396567" y="2352195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챌린지위드어스</a:t>
            </a:r>
            <a:endParaRPr lang="ko-KR" altLang="en-US" sz="8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3674282" y="3901362"/>
            <a:ext cx="4843436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도전하고 우리 함께 나눠요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3924300" y="3736050"/>
            <a:ext cx="44196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EE9A9E3-E742-3737-7505-35755A89CE73}"/>
              </a:ext>
            </a:extLst>
          </p:cNvPr>
          <p:cNvSpPr txBox="1"/>
          <p:nvPr/>
        </p:nvSpPr>
        <p:spPr>
          <a:xfrm>
            <a:off x="3674282" y="5954280"/>
            <a:ext cx="4843436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스마트인재개발원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315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32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Solution</a:t>
            </a:r>
            <a:endParaRPr lang="ko-KR" altLang="en-US" sz="3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584809" y="2698261"/>
            <a:ext cx="330813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챌린지위드어스</a:t>
            </a: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우리와 함께 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해볼까요</a:t>
            </a:r>
            <a:r>
              <a:rPr lang="en-US" altLang="ko-KR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  <a:endParaRPr lang="ko-KR" altLang="en-US" sz="4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405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485CFF-A122-4CBC-9A43-BFDA8C54E1FE}"/>
              </a:ext>
            </a:extLst>
          </p:cNvPr>
          <p:cNvSpPr/>
          <p:nvPr/>
        </p:nvSpPr>
        <p:spPr>
          <a:xfrm rot="18900000">
            <a:off x="2970901" y="1147039"/>
            <a:ext cx="5047484" cy="6414125"/>
          </a:xfrm>
          <a:prstGeom prst="rect">
            <a:avLst/>
          </a:prstGeom>
          <a:solidFill>
            <a:srgbClr val="204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5CAC91-C18B-462D-A637-99DF5AD8DD2B}"/>
              </a:ext>
            </a:extLst>
          </p:cNvPr>
          <p:cNvSpPr/>
          <p:nvPr/>
        </p:nvSpPr>
        <p:spPr>
          <a:xfrm rot="18900000">
            <a:off x="7699129" y="3909706"/>
            <a:ext cx="5026803" cy="447462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CB6238-52FA-4944-BDEB-C2847BE8BED2}"/>
              </a:ext>
            </a:extLst>
          </p:cNvPr>
          <p:cNvSpPr/>
          <p:nvPr/>
        </p:nvSpPr>
        <p:spPr>
          <a:xfrm>
            <a:off x="6096000" y="2025570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FB556-FCF8-4E5B-9EA5-54DA03EFF8B4}"/>
              </a:ext>
            </a:extLst>
          </p:cNvPr>
          <p:cNvSpPr txBox="1"/>
          <p:nvPr/>
        </p:nvSpPr>
        <p:spPr>
          <a:xfrm>
            <a:off x="7041555" y="3163439"/>
            <a:ext cx="2600155" cy="10150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기부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461CB29-5710-43A6-972A-6C8E0E587AC3}"/>
              </a:ext>
            </a:extLst>
          </p:cNvPr>
          <p:cNvSpPr/>
          <p:nvPr/>
        </p:nvSpPr>
        <p:spPr>
          <a:xfrm>
            <a:off x="758288" y="-383252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5971-1413-4FBA-9181-14609361B7F6}"/>
              </a:ext>
            </a:extLst>
          </p:cNvPr>
          <p:cNvSpPr txBox="1"/>
          <p:nvPr/>
        </p:nvSpPr>
        <p:spPr>
          <a:xfrm>
            <a:off x="1703843" y="754617"/>
            <a:ext cx="2600155" cy="10150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챌린지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1BF3A-9C7D-47E9-865D-6E0D36FA402F}"/>
              </a:ext>
            </a:extLst>
          </p:cNvPr>
          <p:cNvSpPr txBox="1"/>
          <p:nvPr/>
        </p:nvSpPr>
        <p:spPr>
          <a:xfrm>
            <a:off x="7237611" y="442951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New Service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287CD-0A3B-4210-B42F-1E8FEEEA53E5}"/>
              </a:ext>
            </a:extLst>
          </p:cNvPr>
          <p:cNvSpPr txBox="1"/>
          <p:nvPr/>
        </p:nvSpPr>
        <p:spPr>
          <a:xfrm>
            <a:off x="479425" y="5629352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Challenge With Us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4545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1867936" y="528786"/>
            <a:ext cx="4326853" cy="63544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기부에 거부감이 있다면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D1733-5831-4297-8701-125547CB9DDB}"/>
              </a:ext>
            </a:extLst>
          </p:cNvPr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53885-A1A2-45A4-8267-7C6182E5060B}"/>
              </a:ext>
            </a:extLst>
          </p:cNvPr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6A6BE5-86AB-E9EA-4B35-988FD1B4F965}"/>
              </a:ext>
            </a:extLst>
          </p:cNvPr>
          <p:cNvSpPr txBox="1"/>
          <p:nvPr/>
        </p:nvSpPr>
        <p:spPr>
          <a:xfrm>
            <a:off x="285749" y="6099912"/>
            <a:ext cx="362902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출처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시장조사전문기업 </a:t>
            </a:r>
            <a:r>
              <a:rPr lang="ko-KR" altLang="en-US" sz="900" b="0" i="0" dirty="0" err="1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엠브레인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900" b="0" i="0" dirty="0" err="1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트렌드모니터</a:t>
            </a:r>
            <a:br>
              <a:rPr lang="ko-KR" altLang="en-US" sz="900" dirty="0"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</a:b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조사 기간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2022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년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12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월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5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일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~ 12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월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7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일</a:t>
            </a:r>
            <a:br>
              <a:rPr lang="ko-KR" altLang="en-US" sz="900" dirty="0"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</a:b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조사 대상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전국 만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19~59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세 성인 남녀 </a:t>
            </a:r>
            <a:r>
              <a:rPr lang="en-US" altLang="ko-KR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1,000</a:t>
            </a:r>
            <a:r>
              <a:rPr lang="ko-KR" altLang="en-US" sz="9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명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27AD2-D6CF-C036-74BF-D5FEDB05145C}"/>
              </a:ext>
            </a:extLst>
          </p:cNvPr>
          <p:cNvSpPr txBox="1"/>
          <p:nvPr/>
        </p:nvSpPr>
        <p:spPr>
          <a:xfrm>
            <a:off x="5963850" y="1132921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0" i="0" dirty="0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기부 내역 공개에 대한 필요성 </a:t>
            </a:r>
            <a:r>
              <a:rPr lang="ko-KR" altLang="en-US" sz="1200" b="0" i="0" dirty="0" err="1">
                <a:solidFill>
                  <a:schemeClr val="bg1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동의율</a:t>
            </a:r>
            <a:endParaRPr lang="ko-KR" altLang="en-US" sz="1200" dirty="0">
              <a:solidFill>
                <a:schemeClr val="bg1"/>
              </a:solidFill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graphicFrame>
        <p:nvGraphicFramePr>
          <p:cNvPr id="26" name="표 26">
            <a:extLst>
              <a:ext uri="{FF2B5EF4-FFF2-40B4-BE49-F238E27FC236}">
                <a16:creationId xmlns:a16="http://schemas.microsoft.com/office/drawing/2014/main" id="{089C13C4-E105-D649-ACCE-B4646C6C6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073252"/>
              </p:ext>
            </p:extLst>
          </p:nvPr>
        </p:nvGraphicFramePr>
        <p:xfrm>
          <a:off x="1230774" y="1411147"/>
          <a:ext cx="7491229" cy="1149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929">
                  <a:extLst>
                    <a:ext uri="{9D8B030D-6E8A-4147-A177-3AD203B41FA5}">
                      <a16:colId xmlns:a16="http://schemas.microsoft.com/office/drawing/2014/main" val="349355297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86316494"/>
                    </a:ext>
                  </a:extLst>
                </a:gridCol>
              </a:tblGrid>
              <a:tr h="57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기부금 내역을 공개할 필요가 있다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나눔스퀘어 네오 OTF Heavy" panose="00000A00000000000000" pitchFamily="50" charset="-127"/>
                          <a:ea typeface="나눔스퀘어 네오 OTF Heavy" panose="00000A00000000000000" pitchFamily="50" charset="-127"/>
                        </a:rPr>
                        <a:t>87.2%</a:t>
                      </a:r>
                      <a:endParaRPr lang="ko-KR" altLang="en-US" sz="2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나눔스퀘어 네오 OTF Heavy" panose="00000A00000000000000" pitchFamily="50" charset="-127"/>
                        <a:ea typeface="나눔스퀘어 네오 OTF Heavy" panose="00000A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51992"/>
                  </a:ext>
                </a:extLst>
              </a:tr>
              <a:tr h="57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기부금 유용이나 횡령 등의 부정적인 뉴스 때문에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나눔스퀘어 네오 OTF Heavy" panose="00000A00000000000000" pitchFamily="50" charset="-127"/>
                          <a:ea typeface="나눔스퀘어 네오 OTF Heavy" panose="00000A00000000000000" pitchFamily="50" charset="-127"/>
                        </a:rPr>
                        <a:t>86.1%</a:t>
                      </a:r>
                      <a:endParaRPr lang="ko-KR" altLang="en-US" sz="2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나눔스퀘어 네오 OTF Heavy" panose="00000A00000000000000" pitchFamily="50" charset="-127"/>
                        <a:ea typeface="나눔스퀘어 네오 OTF Heavy" panose="00000A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4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9C2928-5BBD-8E39-9BCE-9F61B541CC93}"/>
              </a:ext>
            </a:extLst>
          </p:cNvPr>
          <p:cNvSpPr txBox="1"/>
          <p:nvPr/>
        </p:nvSpPr>
        <p:spPr>
          <a:xfrm>
            <a:off x="5339167" y="3064144"/>
            <a:ext cx="6363586" cy="614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기부 활성화를 위해서는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</a:p>
        </p:txBody>
      </p:sp>
      <p:graphicFrame>
        <p:nvGraphicFramePr>
          <p:cNvPr id="7" name="표 26">
            <a:extLst>
              <a:ext uri="{FF2B5EF4-FFF2-40B4-BE49-F238E27FC236}">
                <a16:creationId xmlns:a16="http://schemas.microsoft.com/office/drawing/2014/main" id="{A9686DDC-C0C0-B59E-200A-1DCD756EB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2258985"/>
              </p:ext>
            </p:extLst>
          </p:nvPr>
        </p:nvGraphicFramePr>
        <p:xfrm>
          <a:off x="3817089" y="4054145"/>
          <a:ext cx="7491229" cy="11538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9929">
                  <a:extLst>
                    <a:ext uri="{9D8B030D-6E8A-4147-A177-3AD203B41FA5}">
                      <a16:colId xmlns:a16="http://schemas.microsoft.com/office/drawing/2014/main" val="3493552979"/>
                    </a:ext>
                  </a:extLst>
                </a:gridCol>
                <a:gridCol w="2781300">
                  <a:extLst>
                    <a:ext uri="{9D8B030D-6E8A-4147-A177-3AD203B41FA5}">
                      <a16:colId xmlns:a16="http://schemas.microsoft.com/office/drawing/2014/main" val="2086316494"/>
                    </a:ext>
                  </a:extLst>
                </a:gridCol>
              </a:tblGrid>
              <a:tr h="57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소액으로도 기부할 수 있는 방식이 필요하다</a:t>
                      </a:r>
                      <a:endParaRPr lang="ko-KR" altLang="en-US" sz="1600" dirty="0">
                        <a:solidFill>
                          <a:schemeClr val="bg1">
                            <a:lumMod val="95000"/>
                          </a:schemeClr>
                        </a:solidFill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나눔스퀘어 네오 OTF Heavy" panose="00000A00000000000000" pitchFamily="50" charset="-127"/>
                          <a:ea typeface="나눔스퀘어 네오 OTF Heavy" panose="00000A00000000000000" pitchFamily="50" charset="-127"/>
                        </a:rPr>
                        <a:t>74.3%</a:t>
                      </a:r>
                      <a:endParaRPr lang="ko-KR" altLang="en-US" sz="2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나눔스퀘어 네오 OTF Heavy" panose="00000A00000000000000" pitchFamily="50" charset="-127"/>
                        <a:ea typeface="나눔스퀘어 네오 OTF Heavy" panose="00000A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451992"/>
                  </a:ext>
                </a:extLst>
              </a:tr>
              <a:tr h="57468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IT</a:t>
                      </a:r>
                      <a:r>
                        <a:rPr lang="ko-KR" altLang="en-US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 기술을 접목한 다양한 방법은 </a:t>
                      </a:r>
                      <a:endParaRPr lang="en-US" altLang="ko-KR" sz="1600" b="0" i="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기부에 대한 거리감을 좁힐 수 있다 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latin typeface="나눔스퀘어 네오 OTF Heavy" panose="00000A00000000000000" pitchFamily="50" charset="-127"/>
                          <a:ea typeface="나눔스퀘어 네오 OTF Heavy" panose="00000A00000000000000" pitchFamily="50" charset="-127"/>
                        </a:rPr>
                        <a:t>67.5%</a:t>
                      </a:r>
                      <a:endParaRPr lang="ko-KR" altLang="en-US" sz="2800" dirty="0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  <a:latin typeface="나눔스퀘어 네오 OTF Heavy" panose="00000A00000000000000" pitchFamily="50" charset="-127"/>
                        <a:ea typeface="나눔스퀘어 네오 OTF Heavy" panose="00000A00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2420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E8B054-C182-E5E6-D89C-7FC847A8DF77}"/>
              </a:ext>
            </a:extLst>
          </p:cNvPr>
          <p:cNvSpPr txBox="1"/>
          <p:nvPr/>
        </p:nvSpPr>
        <p:spPr>
          <a:xfrm>
            <a:off x="9041801" y="3784587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향후 기부 활성화 방안</a:t>
            </a:r>
          </a:p>
        </p:txBody>
      </p:sp>
    </p:spTree>
    <p:extLst>
      <p:ext uri="{BB962C8B-B14F-4D97-AF65-F5344CB8AC3E}">
        <p14:creationId xmlns:p14="http://schemas.microsoft.com/office/powerpoint/2010/main" val="3318804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1731277" y="850673"/>
            <a:ext cx="8729446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모든 도전은 가치가 있습니다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7E720B-B2F1-4D2C-84A0-1AFD79A7292C}"/>
              </a:ext>
            </a:extLst>
          </p:cNvPr>
          <p:cNvGrpSpPr/>
          <p:nvPr/>
        </p:nvGrpSpPr>
        <p:grpSpPr>
          <a:xfrm>
            <a:off x="783444" y="2407009"/>
            <a:ext cx="2629380" cy="2984865"/>
            <a:chOff x="1040694" y="2129216"/>
            <a:chExt cx="2629380" cy="29848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264E52F-C4FA-4A67-A3EB-E7ADDF19AD48}"/>
                </a:ext>
              </a:extLst>
            </p:cNvPr>
            <p:cNvSpPr txBox="1"/>
            <p:nvPr/>
          </p:nvSpPr>
          <p:spPr>
            <a:xfrm>
              <a:off x="1380427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Challenge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56CF6-D3ED-4B2B-9047-28CBDC02C770}"/>
                </a:ext>
              </a:extLst>
            </p:cNvPr>
            <p:cNvSpPr txBox="1"/>
            <p:nvPr/>
          </p:nvSpPr>
          <p:spPr>
            <a:xfrm>
              <a:off x="1040694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도전</a:t>
              </a:r>
              <a:endParaRPr lang="en-US" altLang="ko-KR" sz="4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556CC57-7E2E-4324-B1A6-AACFEEA6DC9D}"/>
              </a:ext>
            </a:extLst>
          </p:cNvPr>
          <p:cNvGrpSpPr/>
          <p:nvPr/>
        </p:nvGrpSpPr>
        <p:grpSpPr>
          <a:xfrm>
            <a:off x="4809102" y="2407009"/>
            <a:ext cx="2836696" cy="2984865"/>
            <a:chOff x="4836000" y="2129216"/>
            <a:chExt cx="2836696" cy="29848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BB04D7-4F7E-42EA-9960-227E8C67A2BF}"/>
                </a:ext>
              </a:extLst>
            </p:cNvPr>
            <p:cNvSpPr txBox="1"/>
            <p:nvPr/>
          </p:nvSpPr>
          <p:spPr>
            <a:xfrm>
              <a:off x="5383049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Donation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B3754B6-53FE-4D64-8F7F-7F87FF81371A}"/>
                </a:ext>
              </a:extLst>
            </p:cNvPr>
            <p:cNvSpPr txBox="1"/>
            <p:nvPr/>
          </p:nvSpPr>
          <p:spPr>
            <a:xfrm>
              <a:off x="4836000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기부</a:t>
              </a: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E36B83-922A-4928-947F-D64024C14A95}"/>
              </a:ext>
            </a:extLst>
          </p:cNvPr>
          <p:cNvGrpSpPr/>
          <p:nvPr/>
        </p:nvGrpSpPr>
        <p:grpSpPr>
          <a:xfrm>
            <a:off x="8834761" y="2407009"/>
            <a:ext cx="2520000" cy="2984865"/>
            <a:chOff x="8631306" y="2129216"/>
            <a:chExt cx="2520000" cy="298486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F881EC-D747-4AA2-9F0C-7239EB16C76A}"/>
                </a:ext>
              </a:extLst>
            </p:cNvPr>
            <p:cNvSpPr txBox="1"/>
            <p:nvPr/>
          </p:nvSpPr>
          <p:spPr>
            <a:xfrm>
              <a:off x="8746482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Value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786F917-45E5-4639-A5D1-BF9CD97D9B73}"/>
                </a:ext>
              </a:extLst>
            </p:cNvPr>
            <p:cNvSpPr txBox="1"/>
            <p:nvPr/>
          </p:nvSpPr>
          <p:spPr>
            <a:xfrm>
              <a:off x="8631306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z="4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행복</a:t>
              </a:r>
              <a:endParaRPr lang="en-US" altLang="ko-KR" sz="4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A52396-94C2-4A0F-90BC-765D6F08D06B}"/>
              </a:ext>
            </a:extLst>
          </p:cNvPr>
          <p:cNvSpPr txBox="1"/>
          <p:nvPr/>
        </p:nvSpPr>
        <p:spPr>
          <a:xfrm>
            <a:off x="3522205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CE9D20-0BF0-4A8F-AF28-0CB224402A1C}"/>
              </a:ext>
            </a:extLst>
          </p:cNvPr>
          <p:cNvSpPr txBox="1"/>
          <p:nvPr/>
        </p:nvSpPr>
        <p:spPr>
          <a:xfrm>
            <a:off x="7547863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F93A3-521D-C3D0-768D-B34467867E44}"/>
              </a:ext>
            </a:extLst>
          </p:cNvPr>
          <p:cNvSpPr txBox="1"/>
          <p:nvPr/>
        </p:nvSpPr>
        <p:spPr>
          <a:xfrm>
            <a:off x="8839728" y="-143059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32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</p:spTree>
    <p:extLst>
      <p:ext uri="{BB962C8B-B14F-4D97-AF65-F5344CB8AC3E}">
        <p14:creationId xmlns:p14="http://schemas.microsoft.com/office/powerpoint/2010/main" val="3827035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F6F8C-5450-7CA4-590B-6E8480C58701}"/>
              </a:ext>
            </a:extLst>
          </p:cNvPr>
          <p:cNvSpPr txBox="1"/>
          <p:nvPr/>
        </p:nvSpPr>
        <p:spPr>
          <a:xfrm>
            <a:off x="929694" y="2162250"/>
            <a:ext cx="99798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altLang="ko-KR" sz="44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실패해도 괜찮아요 </a:t>
            </a:r>
            <a:endParaRPr lang="en-US" altLang="ko-KR" sz="4400" dirty="0">
              <a:solidFill>
                <a:schemeClr val="accent5">
                  <a:lumMod val="40000"/>
                  <a:lumOff val="60000"/>
                </a:schemeClr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우리의 모든 도전은 사회에 도움이 </a:t>
            </a:r>
            <a:r>
              <a:rPr lang="ko-KR" altLang="en-US" sz="4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되요</a:t>
            </a:r>
            <a:endParaRPr lang="en-US" altLang="ko-KR" sz="4400" dirty="0">
              <a:solidFill>
                <a:schemeClr val="accent5">
                  <a:lumMod val="40000"/>
                  <a:lumOff val="60000"/>
                </a:schemeClr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의미있는</a:t>
            </a:r>
            <a:r>
              <a:rPr lang="ko-KR" altLang="en-US" sz="4400" dirty="0">
                <a:solidFill>
                  <a:schemeClr val="accent5">
                    <a:lumMod val="40000"/>
                    <a:lumOff val="60000"/>
                  </a:schemeClr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 소비에 대한 솔루션 </a:t>
            </a:r>
            <a:endParaRPr lang="en-US" altLang="ko-KR" sz="4400" dirty="0">
              <a:solidFill>
                <a:schemeClr val="accent5">
                  <a:lumMod val="40000"/>
                  <a:lumOff val="60000"/>
                </a:schemeClr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08EEA-7036-483D-A0BF-11F4FF0563DA}"/>
              </a:ext>
            </a:extLst>
          </p:cNvPr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DD2E7-E5C7-2F1C-F98C-B690BDEEB262}"/>
              </a:ext>
            </a:extLst>
          </p:cNvPr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21A08-C0CA-A429-BBA6-EA9EE3A1135E}"/>
              </a:ext>
            </a:extLst>
          </p:cNvPr>
          <p:cNvSpPr txBox="1"/>
          <p:nvPr/>
        </p:nvSpPr>
        <p:spPr>
          <a:xfrm>
            <a:off x="2814454" y="1236003"/>
            <a:ext cx="62103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dirty="0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“</a:t>
            </a:r>
            <a:r>
              <a:rPr lang="ko-KR" altLang="en-US" sz="3000" dirty="0" err="1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미닝</a:t>
            </a:r>
            <a:r>
              <a:rPr lang="ko-KR" altLang="en-US" sz="3000" dirty="0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아웃</a:t>
            </a:r>
            <a:r>
              <a:rPr lang="en-US" altLang="ko-KR" sz="3000" dirty="0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”</a:t>
            </a:r>
          </a:p>
          <a:p>
            <a:pPr algn="ctr"/>
            <a:r>
              <a:rPr lang="ko-KR" altLang="en-US" b="0" i="0" dirty="0">
                <a:solidFill>
                  <a:schemeClr val="bg1">
                    <a:lumMod val="95000"/>
                  </a:schemeClr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자신이 지향하는 바를 소비행위로 표출하는 것</a:t>
            </a:r>
            <a:r>
              <a:rPr lang="ko-KR" altLang="en-US" dirty="0">
                <a:solidFill>
                  <a:schemeClr val="bg1">
                    <a:lumMod val="95000"/>
                  </a:schemeClr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5715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7237611" y="2890597"/>
            <a:ext cx="4474964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챌린지</a:t>
            </a:r>
            <a:endParaRPr lang="en-US" altLang="ko-KR" sz="10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10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위드어스</a:t>
            </a:r>
            <a:endParaRPr lang="ko-KR" altLang="en-US" sz="10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90575" y="3200007"/>
            <a:ext cx="3552423" cy="526153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도전이 기부가 되는 챌린지 플랫폼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FF98A4B-411D-4428-B39F-5D0279518604}"/>
              </a:ext>
            </a:extLst>
          </p:cNvPr>
          <p:cNvCxnSpPr>
            <a:cxnSpLocks/>
          </p:cNvCxnSpPr>
          <p:nvPr/>
        </p:nvCxnSpPr>
        <p:spPr>
          <a:xfrm>
            <a:off x="490575" y="3946326"/>
            <a:ext cx="63979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81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FF6F8C-5450-7CA4-590B-6E8480C58701}"/>
              </a:ext>
            </a:extLst>
          </p:cNvPr>
          <p:cNvSpPr txBox="1"/>
          <p:nvPr/>
        </p:nvSpPr>
        <p:spPr>
          <a:xfrm>
            <a:off x="929694" y="2162250"/>
            <a:ext cx="9979819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수익의 </a:t>
            </a:r>
            <a:r>
              <a:rPr lang="en-US" altLang="ko-KR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1%</a:t>
            </a:r>
            <a:r>
              <a:rPr lang="ko-KR" altLang="en-US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를 </a:t>
            </a:r>
            <a:endParaRPr lang="en-US" altLang="ko-KR" sz="44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챌린지 목적에 맞는 기부처에 기부</a:t>
            </a:r>
            <a:endParaRPr lang="en-US" altLang="ko-KR" sz="44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기부처의 투명성을 위해 </a:t>
            </a:r>
            <a:endParaRPr lang="en-US" altLang="ko-KR" sz="44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r>
              <a:rPr lang="ko-KR" altLang="en-US" sz="4400" dirty="0"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회원 대상 뉴스레터 발송</a:t>
            </a:r>
            <a:endParaRPr lang="en-US" altLang="ko-KR" sz="4400" dirty="0"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08EEA-7036-483D-A0BF-11F4FF0563DA}"/>
              </a:ext>
            </a:extLst>
          </p:cNvPr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FDD2E7-E5C7-2F1C-F98C-B690BDEEB262}"/>
              </a:ext>
            </a:extLst>
          </p:cNvPr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5699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C40188-4B8C-688C-A4C0-156542663621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서비스 개발 목표 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DA308-044D-D87C-3197-9E05405380FB}"/>
              </a:ext>
            </a:extLst>
          </p:cNvPr>
          <p:cNvGrpSpPr/>
          <p:nvPr/>
        </p:nvGrpSpPr>
        <p:grpSpPr>
          <a:xfrm>
            <a:off x="783444" y="2407009"/>
            <a:ext cx="2520000" cy="2984865"/>
            <a:chOff x="1040694" y="2129216"/>
            <a:chExt cx="2520000" cy="29848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8B004-6960-6C2F-608F-BE09A1B6FEE3}"/>
                </a:ext>
              </a:extLst>
            </p:cNvPr>
            <p:cNvSpPr txBox="1"/>
            <p:nvPr/>
          </p:nvSpPr>
          <p:spPr>
            <a:xfrm>
              <a:off x="1094489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Web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34E560-F83E-DF16-6F0A-AA5AAEB8D636}"/>
                </a:ext>
              </a:extLst>
            </p:cNvPr>
            <p:cNvSpPr txBox="1"/>
            <p:nvPr/>
          </p:nvSpPr>
          <p:spPr>
            <a:xfrm>
              <a:off x="1040694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웹 기반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웹</a:t>
              </a: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/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모바일 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반응형 페이지 구현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웹 최초 챌린지 서비스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C56340-75DD-2A7C-AFF2-A92EEEEF2D9F}"/>
              </a:ext>
            </a:extLst>
          </p:cNvPr>
          <p:cNvGrpSpPr/>
          <p:nvPr/>
        </p:nvGrpSpPr>
        <p:grpSpPr>
          <a:xfrm>
            <a:off x="4809102" y="2407009"/>
            <a:ext cx="2520000" cy="2984865"/>
            <a:chOff x="4836000" y="2129216"/>
            <a:chExt cx="2520000" cy="29848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350007-435D-BFE1-3B4C-BBF926115378}"/>
                </a:ext>
              </a:extLst>
            </p:cNvPr>
            <p:cNvSpPr txBox="1"/>
            <p:nvPr/>
          </p:nvSpPr>
          <p:spPr>
            <a:xfrm>
              <a:off x="4951177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Deposit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FDECC-5D11-DBDC-889B-984485AD1A8B}"/>
                </a:ext>
              </a:extLst>
            </p:cNvPr>
            <p:cNvSpPr txBox="1"/>
            <p:nvPr/>
          </p:nvSpPr>
          <p:spPr>
            <a:xfrm>
              <a:off x="4836000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예치금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결제 기능 구현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카카오페이 </a:t>
              </a: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API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 연동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3F7C0-B749-0024-219D-662A24310330}"/>
              </a:ext>
            </a:extLst>
          </p:cNvPr>
          <p:cNvGrpSpPr/>
          <p:nvPr/>
        </p:nvGrpSpPr>
        <p:grpSpPr>
          <a:xfrm>
            <a:off x="8834761" y="2407009"/>
            <a:ext cx="2520000" cy="2984865"/>
            <a:chOff x="8631306" y="2129216"/>
            <a:chExt cx="2520000" cy="2984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67F52-7EF7-752F-4395-5354FBA0C6C6}"/>
                </a:ext>
              </a:extLst>
            </p:cNvPr>
            <p:cNvSpPr txBox="1"/>
            <p:nvPr/>
          </p:nvSpPr>
          <p:spPr>
            <a:xfrm>
              <a:off x="8746482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OCR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ED8DE0-C558-74D3-D07F-02843164AD15}"/>
                </a:ext>
              </a:extLst>
            </p:cNvPr>
            <p:cNvSpPr txBox="1"/>
            <p:nvPr/>
          </p:nvSpPr>
          <p:spPr>
            <a:xfrm>
              <a:off x="8631306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OCR </a:t>
              </a: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판독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챌린지 인증 절차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OCR 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기술 도입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구글 </a:t>
              </a: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OCR API 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연동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A9ADBF-6CC1-EF3A-532C-216F0C3A2437}"/>
              </a:ext>
            </a:extLst>
          </p:cNvPr>
          <p:cNvSpPr txBox="1"/>
          <p:nvPr/>
        </p:nvSpPr>
        <p:spPr>
          <a:xfrm>
            <a:off x="3522205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BA1D2-4336-EA16-E2BF-D0DF52082489}"/>
              </a:ext>
            </a:extLst>
          </p:cNvPr>
          <p:cNvSpPr txBox="1"/>
          <p:nvPr/>
        </p:nvSpPr>
        <p:spPr>
          <a:xfrm>
            <a:off x="7547863" y="3642416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1FCB6-EB1F-33B5-932E-F06CA16B7AB8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특징 </a:t>
            </a:r>
          </a:p>
        </p:txBody>
      </p:sp>
    </p:spTree>
    <p:extLst>
      <p:ext uri="{BB962C8B-B14F-4D97-AF65-F5344CB8AC3E}">
        <p14:creationId xmlns:p14="http://schemas.microsoft.com/office/powerpoint/2010/main" val="3922278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759F48-5222-8187-B8D0-A17C3B5E2905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특징 </a:t>
            </a:r>
          </a:p>
        </p:txBody>
      </p:sp>
      <p:pic>
        <p:nvPicPr>
          <p:cNvPr id="10" name="그림 9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3FFB0FD8-0AF9-F585-5387-7C857BEF6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5" y="1281952"/>
            <a:ext cx="6326945" cy="449916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0FF69B60-9B3B-D7DC-2307-1422AFEF7942}"/>
              </a:ext>
            </a:extLst>
          </p:cNvPr>
          <p:cNvCxnSpPr>
            <a:cxnSpLocks/>
          </p:cNvCxnSpPr>
          <p:nvPr/>
        </p:nvCxnSpPr>
        <p:spPr>
          <a:xfrm flipV="1">
            <a:off x="5045973" y="2519082"/>
            <a:ext cx="2860898" cy="1133193"/>
          </a:xfrm>
          <a:prstGeom prst="curvedConnector3">
            <a:avLst/>
          </a:prstGeom>
          <a:ln>
            <a:solidFill>
              <a:srgbClr val="FF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63CCA0CD-B7B4-6DFA-C003-9A3D523F0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85" y="1281952"/>
            <a:ext cx="1543265" cy="1905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9FB6942-E43E-0D5D-D27B-D3EB80200F12}"/>
              </a:ext>
            </a:extLst>
          </p:cNvPr>
          <p:cNvSpPr txBox="1"/>
          <p:nvPr/>
        </p:nvSpPr>
        <p:spPr>
          <a:xfrm>
            <a:off x="8485874" y="3429000"/>
            <a:ext cx="2520000" cy="2520000"/>
          </a:xfrm>
          <a:prstGeom prst="ellipse">
            <a:avLst/>
          </a:prstGeom>
          <a:gradFill flip="none" rotWithShape="1">
            <a:gsLst>
              <a:gs pos="0">
                <a:srgbClr val="4FD18B">
                  <a:tint val="66000"/>
                  <a:satMod val="160000"/>
                </a:srgbClr>
              </a:gs>
              <a:gs pos="50000">
                <a:srgbClr val="4FD18B">
                  <a:tint val="44500"/>
                  <a:satMod val="160000"/>
                </a:srgbClr>
              </a:gs>
              <a:gs pos="100000">
                <a:srgbClr val="4FD18B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4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7273CC-C4F6-CA5D-B370-D71C881746A7}"/>
              </a:ext>
            </a:extLst>
          </p:cNvPr>
          <p:cNvSpPr txBox="1"/>
          <p:nvPr/>
        </p:nvSpPr>
        <p:spPr>
          <a:xfrm>
            <a:off x="8323048" y="3950336"/>
            <a:ext cx="284565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카카오 결제 </a:t>
            </a:r>
            <a:r>
              <a:rPr lang="en-US" altLang="ko-KR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API </a:t>
            </a:r>
            <a:r>
              <a:rPr lang="ko-KR" altLang="en-US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연동</a:t>
            </a:r>
            <a:endParaRPr lang="en-US" altLang="ko-KR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충전 버튼 클릭 시 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카카오페이 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QR</a:t>
            </a:r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코드로 이동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562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1623E446-6B78-3614-2FE4-04E33D1E3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35" y="816821"/>
            <a:ext cx="3973116" cy="565065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43CFBE-D59E-9CEC-1068-F202BC70F81E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특징 </a:t>
            </a:r>
          </a:p>
        </p:txBody>
      </p:sp>
      <p:cxnSp>
        <p:nvCxnSpPr>
          <p:cNvPr id="7" name="연결선: 구부러짐 6">
            <a:extLst>
              <a:ext uri="{FF2B5EF4-FFF2-40B4-BE49-F238E27FC236}">
                <a16:creationId xmlns:a16="http://schemas.microsoft.com/office/drawing/2014/main" id="{E00CAEE9-C203-5CE2-0DAB-7D70F0424B4C}"/>
              </a:ext>
            </a:extLst>
          </p:cNvPr>
          <p:cNvCxnSpPr>
            <a:cxnSpLocks/>
          </p:cNvCxnSpPr>
          <p:nvPr/>
        </p:nvCxnSpPr>
        <p:spPr>
          <a:xfrm flipV="1">
            <a:off x="4665551" y="2862403"/>
            <a:ext cx="2860898" cy="1133193"/>
          </a:xfrm>
          <a:prstGeom prst="curvedConnector3">
            <a:avLst/>
          </a:prstGeom>
          <a:ln>
            <a:solidFill>
              <a:srgbClr val="FF33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5C090CD-0D58-675C-EEBA-03CD7CFD229F}"/>
              </a:ext>
            </a:extLst>
          </p:cNvPr>
          <p:cNvSpPr txBox="1"/>
          <p:nvPr/>
        </p:nvSpPr>
        <p:spPr>
          <a:xfrm>
            <a:off x="8485874" y="3429000"/>
            <a:ext cx="2520000" cy="2520000"/>
          </a:xfrm>
          <a:prstGeom prst="ellipse">
            <a:avLst/>
          </a:prstGeom>
          <a:gradFill flip="none" rotWithShape="1">
            <a:gsLst>
              <a:gs pos="0">
                <a:srgbClr val="4FD18B">
                  <a:tint val="66000"/>
                  <a:satMod val="160000"/>
                </a:srgbClr>
              </a:gs>
              <a:gs pos="50000">
                <a:srgbClr val="4FD18B">
                  <a:tint val="44500"/>
                  <a:satMod val="160000"/>
                </a:srgbClr>
              </a:gs>
              <a:gs pos="100000">
                <a:srgbClr val="4FD18B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4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39922-A91F-8C10-5BDA-FCC1C17F7209}"/>
              </a:ext>
            </a:extLst>
          </p:cNvPr>
          <p:cNvSpPr txBox="1"/>
          <p:nvPr/>
        </p:nvSpPr>
        <p:spPr>
          <a:xfrm>
            <a:off x="8389572" y="3950336"/>
            <a:ext cx="27126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구글 </a:t>
            </a:r>
            <a:r>
              <a:rPr lang="en-US" altLang="ko-KR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OCR API </a:t>
            </a:r>
            <a:r>
              <a:rPr lang="ko-KR" altLang="en-US" dirty="0">
                <a:latin typeface="나눔스퀘어 네오 OTF Heavy" panose="00000A00000000000000" pitchFamily="50" charset="-127"/>
                <a:ea typeface="나눔스퀘어 네오 OTF Heavy" panose="00000A00000000000000" pitchFamily="50" charset="-127"/>
              </a:rPr>
              <a:t>연동</a:t>
            </a:r>
            <a:endParaRPr lang="en-US" altLang="ko-KR" dirty="0">
              <a:latin typeface="나눔스퀘어 네오 OTF Heavy" panose="00000A00000000000000" pitchFamily="50" charset="-127"/>
              <a:ea typeface="나눔스퀘어 네오 OTF Heavy" panose="00000A00000000000000" pitchFamily="50" charset="-127"/>
            </a:endParaRPr>
          </a:p>
          <a:p>
            <a:pPr algn="ctr"/>
            <a:endParaRPr lang="en-US" altLang="ko-KR" dirty="0"/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사용자가 자필로 코드명을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쓴 이미지 업로드 후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텍스트 인식 완료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B298CFC-C7A6-4FA9-B051-289600D0F69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8" b="18429"/>
          <a:stretch/>
        </p:blipFill>
        <p:spPr>
          <a:xfrm>
            <a:off x="7612399" y="2403478"/>
            <a:ext cx="2052536" cy="6575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0639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1B05521-A446-40EC-9B70-F66C3BCED5C2}"/>
              </a:ext>
            </a:extLst>
          </p:cNvPr>
          <p:cNvSpPr txBox="1"/>
          <p:nvPr/>
        </p:nvSpPr>
        <p:spPr>
          <a:xfrm>
            <a:off x="362964" y="441325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contents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C1AB41DF-7364-5A7C-B52E-CDA4D96DD2B1}"/>
              </a:ext>
            </a:extLst>
          </p:cNvPr>
          <p:cNvSpPr txBox="1"/>
          <p:nvPr/>
        </p:nvSpPr>
        <p:spPr>
          <a:xfrm>
            <a:off x="7188358" y="1559356"/>
            <a:ext cx="126525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INDEX</a:t>
            </a:r>
            <a:endParaRPr sz="1800"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</p:txBody>
      </p:sp>
      <p:cxnSp>
        <p:nvCxnSpPr>
          <p:cNvPr id="4" name="Google Shape;62;p14">
            <a:extLst>
              <a:ext uri="{FF2B5EF4-FFF2-40B4-BE49-F238E27FC236}">
                <a16:creationId xmlns:a16="http://schemas.microsoft.com/office/drawing/2014/main" id="{C6F9DB28-ED47-57B6-C6B2-8A57337423C5}"/>
              </a:ext>
            </a:extLst>
          </p:cNvPr>
          <p:cNvCxnSpPr>
            <a:cxnSpLocks/>
          </p:cNvCxnSpPr>
          <p:nvPr/>
        </p:nvCxnSpPr>
        <p:spPr>
          <a:xfrm>
            <a:off x="7287208" y="2208191"/>
            <a:ext cx="0" cy="4208484"/>
          </a:xfrm>
          <a:prstGeom prst="straightConnector1">
            <a:avLst/>
          </a:prstGeom>
          <a:noFill/>
          <a:ln w="9525" cap="flat" cmpd="sng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63;p14">
            <a:extLst>
              <a:ext uri="{FF2B5EF4-FFF2-40B4-BE49-F238E27FC236}">
                <a16:creationId xmlns:a16="http://schemas.microsoft.com/office/drawing/2014/main" id="{ACBE36B8-6CAA-DCFD-F0C5-6364E59C4A48}"/>
              </a:ext>
            </a:extLst>
          </p:cNvPr>
          <p:cNvSpPr txBox="1"/>
          <p:nvPr/>
        </p:nvSpPr>
        <p:spPr>
          <a:xfrm>
            <a:off x="7438358" y="2077056"/>
            <a:ext cx="30000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특징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개발 일정 및 개발 환경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흐름도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설계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기능구현 내용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회고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742950" lvl="0" indent="-28575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Font typeface="Wingdings" panose="05000000000000000000" pitchFamily="2" charset="2"/>
              <a:buChar char="§"/>
            </a:pP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366FF"/>
              </a:buClr>
              <a:buSzPts val="1400"/>
              <a:buFont typeface="Wingdings" panose="05000000000000000000" pitchFamily="2" charset="2"/>
              <a:buChar char="§"/>
            </a:pPr>
            <a:r>
              <a:rPr lang="ko" dirty="0">
                <a:solidFill>
                  <a:srgbClr val="3366FF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팀 소개</a:t>
            </a:r>
            <a:endParaRPr dirty="0">
              <a:solidFill>
                <a:srgbClr val="3366FF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  <a:cs typeface="Source Code Pro Black"/>
              <a:sym typeface="Source Code Pro Black"/>
            </a:endParaRPr>
          </a:p>
        </p:txBody>
      </p:sp>
    </p:spTree>
    <p:extLst>
      <p:ext uri="{BB962C8B-B14F-4D97-AF65-F5344CB8AC3E}">
        <p14:creationId xmlns:p14="http://schemas.microsoft.com/office/powerpoint/2010/main" val="242478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4C3F6-0F55-8F4F-984F-51EA15AD9D1D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서비스 개발 일정 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4F9DA1A-61A9-B6F5-98A8-84A379981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42751"/>
              </p:ext>
            </p:extLst>
          </p:nvPr>
        </p:nvGraphicFramePr>
        <p:xfrm>
          <a:off x="374791" y="1981202"/>
          <a:ext cx="11483834" cy="4305294"/>
        </p:xfrm>
        <a:graphic>
          <a:graphicData uri="http://schemas.openxmlformats.org/drawingml/2006/table">
            <a:tbl>
              <a:tblPr/>
              <a:tblGrid>
                <a:gridCol w="2916242">
                  <a:extLst>
                    <a:ext uri="{9D8B030D-6E8A-4147-A177-3AD203B41FA5}">
                      <a16:colId xmlns:a16="http://schemas.microsoft.com/office/drawing/2014/main" val="387335879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386940928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3865702052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604490277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232065212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846711687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3200123729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3949051435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1628108757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2926836339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1217122896"/>
                    </a:ext>
                  </a:extLst>
                </a:gridCol>
                <a:gridCol w="778872">
                  <a:extLst>
                    <a:ext uri="{9D8B030D-6E8A-4147-A177-3AD203B41FA5}">
                      <a16:colId xmlns:a16="http://schemas.microsoft.com/office/drawing/2014/main" val="1930672053"/>
                    </a:ext>
                  </a:extLst>
                </a:gridCol>
              </a:tblGrid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7/14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7/17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7/18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7/19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7/20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7/21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7/24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7/25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7/26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7/27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-127000"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7/28</a:t>
                      </a:r>
                      <a:endParaRPr lang="ko-KR" altLang="en-US" sz="14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249950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프로젝트 기획 제안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3017319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서비스 설계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51870391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개발 시작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183054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오류 수정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46843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개발 종료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820410"/>
                  </a:ext>
                </a:extLst>
              </a:tr>
              <a:tr h="615042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1" i="0" u="none" strike="noStrike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프로젝트 발표</a:t>
                      </a:r>
                      <a:endParaRPr lang="ko-KR" altLang="en-US" sz="14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br>
                        <a:rPr lang="ko-KR" altLang="en-US" sz="1800" dirty="0"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</a:br>
                      <a:endParaRPr lang="ko-KR" altLang="en-US" sz="1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64770" marR="64770" marT="17780" marB="1778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759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6A27660-51E7-1EF9-DD8E-CD8F532B5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378136" y="2078038"/>
            <a:ext cx="2318503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958E2A-5EA7-4B36-570C-4AD5AE45796A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개발 일정 </a:t>
            </a:r>
          </a:p>
        </p:txBody>
      </p:sp>
    </p:spTree>
    <p:extLst>
      <p:ext uri="{BB962C8B-B14F-4D97-AF65-F5344CB8AC3E}">
        <p14:creationId xmlns:p14="http://schemas.microsoft.com/office/powerpoint/2010/main" val="747956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34C3F6-0F55-8F4F-984F-51EA15AD9D1D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서비스 개발 기술 스택 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1C8589-1A68-4E77-E3DB-4942080B49DF}"/>
              </a:ext>
            </a:extLst>
          </p:cNvPr>
          <p:cNvGrpSpPr/>
          <p:nvPr/>
        </p:nvGrpSpPr>
        <p:grpSpPr>
          <a:xfrm>
            <a:off x="4201255" y="4149902"/>
            <a:ext cx="3151538" cy="1187935"/>
            <a:chOff x="6566373" y="2747167"/>
            <a:chExt cx="3151538" cy="1187935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0B9424E-A21C-DC49-3797-24A4758A3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66373" y="2886435"/>
              <a:ext cx="972567" cy="922946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DB72028-8E8D-077F-618C-5EE18977E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4411" y="2747167"/>
              <a:ext cx="1103883" cy="118793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8B964396-072B-D514-E927-E9E10DAEA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10870" y="2829722"/>
              <a:ext cx="1007041" cy="1036372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F1A700CF-0581-5FA1-B063-570998F49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1404" y="2007630"/>
            <a:ext cx="1511240" cy="134892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377AE92-BDFF-7BBA-917C-8C9666CB49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6706" y="1974500"/>
            <a:ext cx="1200624" cy="126633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7EE3E17-DC33-2AE6-E7B8-979E5D4DD2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2228" y="1892351"/>
            <a:ext cx="1290428" cy="15225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DB2C1C4-1AB0-380D-FC3E-95A2684164CA}"/>
              </a:ext>
            </a:extLst>
          </p:cNvPr>
          <p:cNvSpPr txBox="1"/>
          <p:nvPr/>
        </p:nvSpPr>
        <p:spPr>
          <a:xfrm>
            <a:off x="842227" y="3356551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언어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JAVA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2827A8-03B6-382B-D239-CE441F5C48CF}"/>
              </a:ext>
            </a:extLst>
          </p:cNvPr>
          <p:cNvSpPr txBox="1"/>
          <p:nvPr/>
        </p:nvSpPr>
        <p:spPr>
          <a:xfrm>
            <a:off x="2566048" y="3347455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데이터베이스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ORACLE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08D29A-463B-56A6-7464-669EEC2DD468}"/>
              </a:ext>
            </a:extLst>
          </p:cNvPr>
          <p:cNvSpPr txBox="1"/>
          <p:nvPr/>
        </p:nvSpPr>
        <p:spPr>
          <a:xfrm>
            <a:off x="5131809" y="3394698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프레임워크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SPRING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AEB272-14DB-305A-B243-4DF3962CA0EA}"/>
              </a:ext>
            </a:extLst>
          </p:cNvPr>
          <p:cNvSpPr txBox="1"/>
          <p:nvPr/>
        </p:nvSpPr>
        <p:spPr>
          <a:xfrm>
            <a:off x="5131809" y="5420392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페이지 구현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JS / HTML / CSS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7F07B91-FD28-F7B8-0F10-50AB468561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20555" y="2007630"/>
            <a:ext cx="1511241" cy="143858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6E20253-4CC2-C63C-A996-85848C3A1C89}"/>
              </a:ext>
            </a:extLst>
          </p:cNvPr>
          <p:cNvSpPr txBox="1"/>
          <p:nvPr/>
        </p:nvSpPr>
        <p:spPr>
          <a:xfrm>
            <a:off x="8130962" y="3394698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결제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KAKAO PAY</a:t>
            </a: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6073A1C3-346F-38E5-507F-ACC47B6557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62045" y="1837657"/>
            <a:ext cx="1848542" cy="155704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220FBE2-F33F-5575-99CB-BE26249CB49F}"/>
              </a:ext>
            </a:extLst>
          </p:cNvPr>
          <p:cNvSpPr txBox="1"/>
          <p:nvPr/>
        </p:nvSpPr>
        <p:spPr>
          <a:xfrm>
            <a:off x="9839684" y="3371921"/>
            <a:ext cx="1290429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인증 기능</a:t>
            </a:r>
            <a:endParaRPr lang="en-US" altLang="ko-KR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GOOGLE  OCR</a:t>
            </a:r>
          </a:p>
          <a:p>
            <a:pPr algn="ctr">
              <a:lnSpc>
                <a:spcPct val="110000"/>
              </a:lnSpc>
            </a:pPr>
            <a:r>
              <a:rPr lang="en-US" altLang="ko-KR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API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5D828-82F5-5DA4-C1D3-A685A70B5F6B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개발 환경 </a:t>
            </a:r>
          </a:p>
        </p:txBody>
      </p:sp>
    </p:spTree>
    <p:extLst>
      <p:ext uri="{BB962C8B-B14F-4D97-AF65-F5344CB8AC3E}">
        <p14:creationId xmlns:p14="http://schemas.microsoft.com/office/powerpoint/2010/main" val="775999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2539D1-23D0-139D-ADF3-7555EF0211D8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흐름도 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DA6639-201C-D093-8D39-55B25A2F42C4}"/>
              </a:ext>
            </a:extLst>
          </p:cNvPr>
          <p:cNvGrpSpPr/>
          <p:nvPr/>
        </p:nvGrpSpPr>
        <p:grpSpPr>
          <a:xfrm>
            <a:off x="1418103" y="1553403"/>
            <a:ext cx="9067679" cy="4946789"/>
            <a:chOff x="1706338" y="1583220"/>
            <a:chExt cx="5069733" cy="4026811"/>
          </a:xfrm>
          <a:solidFill>
            <a:srgbClr val="C9DAF8"/>
          </a:solidFill>
        </p:grpSpPr>
        <p:sp>
          <p:nvSpPr>
            <p:cNvPr id="4" name="모서리가 둥근 직사각형 2">
              <a:extLst>
                <a:ext uri="{FF2B5EF4-FFF2-40B4-BE49-F238E27FC236}">
                  <a16:creationId xmlns:a16="http://schemas.microsoft.com/office/drawing/2014/main" id="{DB661666-BC34-8FAE-853C-964E613CFE32}"/>
                </a:ext>
              </a:extLst>
            </p:cNvPr>
            <p:cNvSpPr/>
            <p:nvPr/>
          </p:nvSpPr>
          <p:spPr>
            <a:xfrm>
              <a:off x="1706338" y="1583220"/>
              <a:ext cx="1094339" cy="347889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HOME</a:t>
              </a:r>
              <a:endParaRPr lang="ko-KR" altLang="en-US" sz="1400" dirty="0">
                <a:solidFill>
                  <a:schemeClr val="tx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endParaRPr>
            </a:p>
          </p:txBody>
        </p:sp>
        <p:sp>
          <p:nvSpPr>
            <p:cNvPr id="5" name="모서리가 둥근 직사각형 9">
              <a:extLst>
                <a:ext uri="{FF2B5EF4-FFF2-40B4-BE49-F238E27FC236}">
                  <a16:creationId xmlns:a16="http://schemas.microsoft.com/office/drawing/2014/main" id="{CAE1A984-DE3A-73BA-CFA4-3E9E07D76529}"/>
                </a:ext>
              </a:extLst>
            </p:cNvPr>
            <p:cNvSpPr/>
            <p:nvPr/>
          </p:nvSpPr>
          <p:spPr>
            <a:xfrm>
              <a:off x="2697799" y="2066911"/>
              <a:ext cx="1094339" cy="347889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챌린지 메인 썸네일</a:t>
              </a:r>
            </a:p>
          </p:txBody>
        </p:sp>
        <p:sp>
          <p:nvSpPr>
            <p:cNvPr id="6" name="모서리가 둥근 직사각형 10">
              <a:extLst>
                <a:ext uri="{FF2B5EF4-FFF2-40B4-BE49-F238E27FC236}">
                  <a16:creationId xmlns:a16="http://schemas.microsoft.com/office/drawing/2014/main" id="{8AC41988-1E9D-0555-A402-0FC645D379FE}"/>
                </a:ext>
              </a:extLst>
            </p:cNvPr>
            <p:cNvSpPr/>
            <p:nvPr/>
          </p:nvSpPr>
          <p:spPr>
            <a:xfrm>
              <a:off x="2686913" y="2681982"/>
              <a:ext cx="1094339" cy="347889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회원가입</a:t>
              </a:r>
            </a:p>
          </p:txBody>
        </p:sp>
        <p:sp>
          <p:nvSpPr>
            <p:cNvPr id="7" name="모서리가 둥근 직사각형 11">
              <a:extLst>
                <a:ext uri="{FF2B5EF4-FFF2-40B4-BE49-F238E27FC236}">
                  <a16:creationId xmlns:a16="http://schemas.microsoft.com/office/drawing/2014/main" id="{74C284B2-7C85-12B8-692E-B29D5C52723A}"/>
                </a:ext>
              </a:extLst>
            </p:cNvPr>
            <p:cNvSpPr/>
            <p:nvPr/>
          </p:nvSpPr>
          <p:spPr>
            <a:xfrm>
              <a:off x="2697799" y="4119713"/>
              <a:ext cx="1094339" cy="347889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마이페이지</a:t>
              </a:r>
            </a:p>
          </p:txBody>
        </p:sp>
        <p:sp>
          <p:nvSpPr>
            <p:cNvPr id="8" name="모서리가 둥근 직사각형 14">
              <a:extLst>
                <a:ext uri="{FF2B5EF4-FFF2-40B4-BE49-F238E27FC236}">
                  <a16:creationId xmlns:a16="http://schemas.microsoft.com/office/drawing/2014/main" id="{F3988386-F0E8-98A0-6931-C37F94D87B7D}"/>
                </a:ext>
              </a:extLst>
            </p:cNvPr>
            <p:cNvSpPr/>
            <p:nvPr/>
          </p:nvSpPr>
          <p:spPr>
            <a:xfrm>
              <a:off x="4173290" y="2099782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챌린지 상세 페이지</a:t>
              </a:r>
            </a:p>
          </p:txBody>
        </p:sp>
        <p:sp>
          <p:nvSpPr>
            <p:cNvPr id="9" name="모서리가 둥근 직사각형 15">
              <a:extLst>
                <a:ext uri="{FF2B5EF4-FFF2-40B4-BE49-F238E27FC236}">
                  <a16:creationId xmlns:a16="http://schemas.microsoft.com/office/drawing/2014/main" id="{9460D993-CC56-5B13-8263-35B041F81EBE}"/>
                </a:ext>
              </a:extLst>
            </p:cNvPr>
            <p:cNvSpPr/>
            <p:nvPr/>
          </p:nvSpPr>
          <p:spPr>
            <a:xfrm>
              <a:off x="5681732" y="2904212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댓글 입력 </a:t>
              </a:r>
            </a:p>
          </p:txBody>
        </p:sp>
        <p:cxnSp>
          <p:nvCxnSpPr>
            <p:cNvPr id="12" name="꺾인 연결선 8">
              <a:extLst>
                <a:ext uri="{FF2B5EF4-FFF2-40B4-BE49-F238E27FC236}">
                  <a16:creationId xmlns:a16="http://schemas.microsoft.com/office/drawing/2014/main" id="{4EF87179-8866-27A3-55A6-666C0B58215D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rot="16200000" flipH="1">
              <a:off x="1077395" y="3107222"/>
              <a:ext cx="2352229" cy="2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꺾인 연결선 30">
              <a:extLst>
                <a:ext uri="{FF2B5EF4-FFF2-40B4-BE49-F238E27FC236}">
                  <a16:creationId xmlns:a16="http://schemas.microsoft.com/office/drawing/2014/main" id="{13AD3EA6-299A-000F-C209-EE9AF78647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98511" y="2728168"/>
              <a:ext cx="380777" cy="185665"/>
            </a:xfrm>
            <a:prstGeom prst="bentConnector3">
              <a:avLst>
                <a:gd name="adj1" fmla="val 970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04550981-9B0B-50AA-A510-0A8F68832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1250" y="2263673"/>
              <a:ext cx="371330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6446CADF-980D-0685-48E0-D96C9562AEAA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2257036" y="2240855"/>
              <a:ext cx="44076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D128CA3-4DDD-7C7D-63EF-04864A1057A9}"/>
                </a:ext>
              </a:extLst>
            </p:cNvPr>
            <p:cNvCxnSpPr/>
            <p:nvPr/>
          </p:nvCxnSpPr>
          <p:spPr>
            <a:xfrm>
              <a:off x="2258217" y="2875788"/>
              <a:ext cx="44076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628DDF7-BCEF-81FE-083F-242C653664E9}"/>
                </a:ext>
              </a:extLst>
            </p:cNvPr>
            <p:cNvCxnSpPr/>
            <p:nvPr/>
          </p:nvCxnSpPr>
          <p:spPr>
            <a:xfrm>
              <a:off x="2257035" y="4283338"/>
              <a:ext cx="44076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37">
              <a:extLst>
                <a:ext uri="{FF2B5EF4-FFF2-40B4-BE49-F238E27FC236}">
                  <a16:creationId xmlns:a16="http://schemas.microsoft.com/office/drawing/2014/main" id="{1FA7D685-EC21-E90E-4F2C-360E3056D5F3}"/>
                </a:ext>
              </a:extLst>
            </p:cNvPr>
            <p:cNvSpPr/>
            <p:nvPr/>
          </p:nvSpPr>
          <p:spPr>
            <a:xfrm>
              <a:off x="2686913" y="3327234"/>
              <a:ext cx="1094339" cy="347889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로그인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7D1BBF9-6C9A-A492-2333-AABD49DCD984}"/>
                </a:ext>
              </a:extLst>
            </p:cNvPr>
            <p:cNvCxnSpPr/>
            <p:nvPr/>
          </p:nvCxnSpPr>
          <p:spPr>
            <a:xfrm>
              <a:off x="2258217" y="3501178"/>
              <a:ext cx="440763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61">
              <a:extLst>
                <a:ext uri="{FF2B5EF4-FFF2-40B4-BE49-F238E27FC236}">
                  <a16:creationId xmlns:a16="http://schemas.microsoft.com/office/drawing/2014/main" id="{FA6F7877-6709-074A-006C-52B8D8F0C29E}"/>
                </a:ext>
              </a:extLst>
            </p:cNvPr>
            <p:cNvSpPr/>
            <p:nvPr/>
          </p:nvSpPr>
          <p:spPr>
            <a:xfrm>
              <a:off x="4173290" y="3352112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아이디 찾기</a:t>
              </a:r>
            </a:p>
          </p:txBody>
        </p:sp>
        <p:sp>
          <p:nvSpPr>
            <p:cNvPr id="21" name="모서리가 둥근 직사각형 62">
              <a:extLst>
                <a:ext uri="{FF2B5EF4-FFF2-40B4-BE49-F238E27FC236}">
                  <a16:creationId xmlns:a16="http://schemas.microsoft.com/office/drawing/2014/main" id="{D3C7F943-8136-7139-94E0-BA2873704737}"/>
                </a:ext>
              </a:extLst>
            </p:cNvPr>
            <p:cNvSpPr/>
            <p:nvPr/>
          </p:nvSpPr>
          <p:spPr>
            <a:xfrm>
              <a:off x="4173290" y="3732890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비밀번호 찾기</a:t>
              </a:r>
            </a:p>
          </p:txBody>
        </p:sp>
        <p:cxnSp>
          <p:nvCxnSpPr>
            <p:cNvPr id="22" name="꺾인 연결선 63">
              <a:extLst>
                <a:ext uri="{FF2B5EF4-FFF2-40B4-BE49-F238E27FC236}">
                  <a16:creationId xmlns:a16="http://schemas.microsoft.com/office/drawing/2014/main" id="{B7055273-351B-7BBF-F729-8CDF7C1809D5}"/>
                </a:ext>
              </a:extLst>
            </p:cNvPr>
            <p:cNvCxnSpPr>
              <a:endCxn id="21" idx="1"/>
            </p:cNvCxnSpPr>
            <p:nvPr/>
          </p:nvCxnSpPr>
          <p:spPr>
            <a:xfrm>
              <a:off x="3801960" y="3498367"/>
              <a:ext cx="371330" cy="380777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83783F0-04CF-E585-D1D0-8C985256C8C4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3804600" y="3498196"/>
              <a:ext cx="368691" cy="16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61">
              <a:extLst>
                <a:ext uri="{FF2B5EF4-FFF2-40B4-BE49-F238E27FC236}">
                  <a16:creationId xmlns:a16="http://schemas.microsoft.com/office/drawing/2014/main" id="{F9217960-0BDD-E1F4-AA8C-170D90427B9F}"/>
                </a:ext>
              </a:extLst>
            </p:cNvPr>
            <p:cNvSpPr/>
            <p:nvPr/>
          </p:nvSpPr>
          <p:spPr>
            <a:xfrm>
              <a:off x="5681732" y="2103585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파일 업로드</a:t>
              </a:r>
            </a:p>
          </p:txBody>
        </p:sp>
        <p:sp>
          <p:nvSpPr>
            <p:cNvPr id="25" name="모서리가 둥근 직사각형 62">
              <a:extLst>
                <a:ext uri="{FF2B5EF4-FFF2-40B4-BE49-F238E27FC236}">
                  <a16:creationId xmlns:a16="http://schemas.microsoft.com/office/drawing/2014/main" id="{4B5B3B6A-A494-C102-9B52-943C70FE3E0E}"/>
                </a:ext>
              </a:extLst>
            </p:cNvPr>
            <p:cNvSpPr/>
            <p:nvPr/>
          </p:nvSpPr>
          <p:spPr>
            <a:xfrm>
              <a:off x="5681732" y="2484363"/>
              <a:ext cx="1094339" cy="292500"/>
            </a:xfrm>
            <a:prstGeom prst="roundRect">
              <a:avLst/>
            </a:prstGeom>
            <a:solidFill>
              <a:srgbClr val="4FD18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챌린지 인증</a:t>
              </a:r>
            </a:p>
          </p:txBody>
        </p:sp>
        <p:cxnSp>
          <p:nvCxnSpPr>
            <p:cNvPr id="26" name="꺾인 연결선 63">
              <a:extLst>
                <a:ext uri="{FF2B5EF4-FFF2-40B4-BE49-F238E27FC236}">
                  <a16:creationId xmlns:a16="http://schemas.microsoft.com/office/drawing/2014/main" id="{2673E232-50D6-F5D3-3F48-6ED06B8EAD56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5310402" y="2249840"/>
              <a:ext cx="371330" cy="380777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620C07AD-74A2-DDE8-E89C-E3F47E1E1C61}"/>
                </a:ext>
              </a:extLst>
            </p:cNvPr>
            <p:cNvCxnSpPr>
              <a:endCxn id="24" idx="1"/>
            </p:cNvCxnSpPr>
            <p:nvPr/>
          </p:nvCxnSpPr>
          <p:spPr>
            <a:xfrm>
              <a:off x="5313042" y="2249669"/>
              <a:ext cx="368691" cy="16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모서리가 둥근 직사각형 15">
              <a:extLst>
                <a:ext uri="{FF2B5EF4-FFF2-40B4-BE49-F238E27FC236}">
                  <a16:creationId xmlns:a16="http://schemas.microsoft.com/office/drawing/2014/main" id="{06231DE7-81B3-6144-8D2E-94BA1D1567E2}"/>
                </a:ext>
              </a:extLst>
            </p:cNvPr>
            <p:cNvSpPr/>
            <p:nvPr/>
          </p:nvSpPr>
          <p:spPr>
            <a:xfrm>
              <a:off x="4170650" y="4937881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회원정보 수정 </a:t>
              </a:r>
            </a:p>
          </p:txBody>
        </p:sp>
        <p:cxnSp>
          <p:nvCxnSpPr>
            <p:cNvPr id="29" name="꺾인 연결선 30">
              <a:extLst>
                <a:ext uri="{FF2B5EF4-FFF2-40B4-BE49-F238E27FC236}">
                  <a16:creationId xmlns:a16="http://schemas.microsoft.com/office/drawing/2014/main" id="{2391B1D3-1868-D93D-34D0-2861B0E4458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7429" y="4761837"/>
              <a:ext cx="380777" cy="185665"/>
            </a:xfrm>
            <a:prstGeom prst="bentConnector3">
              <a:avLst>
                <a:gd name="adj1" fmla="val 970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모서리가 둥근 직사각형 61">
              <a:extLst>
                <a:ext uri="{FF2B5EF4-FFF2-40B4-BE49-F238E27FC236}">
                  <a16:creationId xmlns:a16="http://schemas.microsoft.com/office/drawing/2014/main" id="{37DEC41D-CA55-7A04-94C4-5EA09F7FA801}"/>
                </a:ext>
              </a:extLst>
            </p:cNvPr>
            <p:cNvSpPr/>
            <p:nvPr/>
          </p:nvSpPr>
          <p:spPr>
            <a:xfrm>
              <a:off x="4170650" y="4137254"/>
              <a:ext cx="1094339" cy="292500"/>
            </a:xfrm>
            <a:prstGeom prst="roundRect">
              <a:avLst/>
            </a:prstGeom>
            <a:solidFill>
              <a:srgbClr val="4FD18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나의 챌린지</a:t>
              </a:r>
            </a:p>
          </p:txBody>
        </p:sp>
        <p:sp>
          <p:nvSpPr>
            <p:cNvPr id="31" name="모서리가 둥근 직사각형 62">
              <a:extLst>
                <a:ext uri="{FF2B5EF4-FFF2-40B4-BE49-F238E27FC236}">
                  <a16:creationId xmlns:a16="http://schemas.microsoft.com/office/drawing/2014/main" id="{C0A2474B-B76A-E992-CD58-084897578D47}"/>
                </a:ext>
              </a:extLst>
            </p:cNvPr>
            <p:cNvSpPr/>
            <p:nvPr/>
          </p:nvSpPr>
          <p:spPr>
            <a:xfrm>
              <a:off x="4170650" y="4518032"/>
              <a:ext cx="1094339" cy="292500"/>
            </a:xfrm>
            <a:prstGeom prst="roundRect">
              <a:avLst/>
            </a:prstGeom>
            <a:solidFill>
              <a:srgbClr val="4FD18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예치금 관리</a:t>
              </a:r>
            </a:p>
          </p:txBody>
        </p:sp>
        <p:cxnSp>
          <p:nvCxnSpPr>
            <p:cNvPr id="32" name="꺾인 연결선 63">
              <a:extLst>
                <a:ext uri="{FF2B5EF4-FFF2-40B4-BE49-F238E27FC236}">
                  <a16:creationId xmlns:a16="http://schemas.microsoft.com/office/drawing/2014/main" id="{8763A434-2523-94EE-A4B9-BD222BDB0870}"/>
                </a:ext>
              </a:extLst>
            </p:cNvPr>
            <p:cNvCxnSpPr>
              <a:endCxn id="31" idx="1"/>
            </p:cNvCxnSpPr>
            <p:nvPr/>
          </p:nvCxnSpPr>
          <p:spPr>
            <a:xfrm>
              <a:off x="3799320" y="4283509"/>
              <a:ext cx="371330" cy="380777"/>
            </a:xfrm>
            <a:prstGeom prst="bentConnector3">
              <a:avLst>
                <a:gd name="adj1" fmla="val 5000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FB591A74-539A-8F52-7DE5-34E61E12D1F9}"/>
                </a:ext>
              </a:extLst>
            </p:cNvPr>
            <p:cNvCxnSpPr>
              <a:endCxn id="30" idx="1"/>
            </p:cNvCxnSpPr>
            <p:nvPr/>
          </p:nvCxnSpPr>
          <p:spPr>
            <a:xfrm>
              <a:off x="3801960" y="4283338"/>
              <a:ext cx="368691" cy="16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모서리가 둥근 직사각형 15">
              <a:extLst>
                <a:ext uri="{FF2B5EF4-FFF2-40B4-BE49-F238E27FC236}">
                  <a16:creationId xmlns:a16="http://schemas.microsoft.com/office/drawing/2014/main" id="{6702F7E1-4F7F-5E13-5F8B-F48C2A182325}"/>
                </a:ext>
              </a:extLst>
            </p:cNvPr>
            <p:cNvSpPr/>
            <p:nvPr/>
          </p:nvSpPr>
          <p:spPr>
            <a:xfrm>
              <a:off x="4170650" y="5317531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고객문의 게시판 </a:t>
              </a:r>
            </a:p>
          </p:txBody>
        </p:sp>
        <p:cxnSp>
          <p:nvCxnSpPr>
            <p:cNvPr id="35" name="꺾인 연결선 30">
              <a:extLst>
                <a:ext uri="{FF2B5EF4-FFF2-40B4-BE49-F238E27FC236}">
                  <a16:creationId xmlns:a16="http://schemas.microsoft.com/office/drawing/2014/main" id="{557AD967-05F7-2B92-C713-7CBCDB2A4A6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87429" y="5141487"/>
              <a:ext cx="380777" cy="185665"/>
            </a:xfrm>
            <a:prstGeom prst="bentConnector3">
              <a:avLst>
                <a:gd name="adj1" fmla="val 9708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14">
              <a:extLst>
                <a:ext uri="{FF2B5EF4-FFF2-40B4-BE49-F238E27FC236}">
                  <a16:creationId xmlns:a16="http://schemas.microsoft.com/office/drawing/2014/main" id="{571672B2-9990-99F9-2043-50D44C89FBD9}"/>
                </a:ext>
              </a:extLst>
            </p:cNvPr>
            <p:cNvSpPr/>
            <p:nvPr/>
          </p:nvSpPr>
          <p:spPr>
            <a:xfrm>
              <a:off x="5657671" y="4518032"/>
              <a:ext cx="1094339" cy="292500"/>
            </a:xfrm>
            <a:prstGeom prst="roundRect">
              <a:avLst/>
            </a:prstGeom>
            <a:solidFill>
              <a:srgbClr val="4FD18B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예치금 충전</a:t>
              </a: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378F17F-4F9D-14DA-A97D-792D631A5F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4596" y="4681923"/>
              <a:ext cx="371330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모서리가 둥근 직사각형 14">
              <a:extLst>
                <a:ext uri="{FF2B5EF4-FFF2-40B4-BE49-F238E27FC236}">
                  <a16:creationId xmlns:a16="http://schemas.microsoft.com/office/drawing/2014/main" id="{548A6B8A-BE7E-ADD2-9FC2-F7F2E991D1AA}"/>
                </a:ext>
              </a:extLst>
            </p:cNvPr>
            <p:cNvSpPr/>
            <p:nvPr/>
          </p:nvSpPr>
          <p:spPr>
            <a:xfrm>
              <a:off x="5657029" y="5297226"/>
              <a:ext cx="1094339" cy="292500"/>
            </a:xfrm>
            <a:prstGeom prst="roundRect">
              <a:avLst/>
            </a:prstGeom>
            <a:grp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  <a:latin typeface="나눔스퀘어 네오 OTF Regular" panose="00000500000000000000" pitchFamily="50" charset="-127"/>
                  <a:ea typeface="나눔스퀘어 네오 OTF Regular" panose="00000500000000000000" pitchFamily="50" charset="-127"/>
                </a:rPr>
                <a:t>댓글 입력</a:t>
              </a: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8B85D0B0-DC5B-FCE8-5DA1-431799D3F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64989" y="5461117"/>
              <a:ext cx="371330" cy="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E288EA9-2411-7313-C2BB-4417EDD58DBF}"/>
              </a:ext>
            </a:extLst>
          </p:cNvPr>
          <p:cNvSpPr txBox="1"/>
          <p:nvPr/>
        </p:nvSpPr>
        <p:spPr>
          <a:xfrm>
            <a:off x="250210" y="785058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웹 메뉴 구성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40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169696B-D8EF-F282-4F15-2B71D5E7F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8"/>
          <a:stretch/>
        </p:blipFill>
        <p:spPr>
          <a:xfrm>
            <a:off x="576275" y="446243"/>
            <a:ext cx="11039450" cy="63131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B68041-FA71-5CF9-B3A6-2F5EFABC8D93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흐름도 </a:t>
            </a:r>
          </a:p>
        </p:txBody>
      </p:sp>
    </p:spTree>
    <p:extLst>
      <p:ext uri="{BB962C8B-B14F-4D97-AF65-F5344CB8AC3E}">
        <p14:creationId xmlns:p14="http://schemas.microsoft.com/office/powerpoint/2010/main" val="1158422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BB7D8B2-4B13-E5BD-6415-D00EDFDB1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235" y="525554"/>
            <a:ext cx="9981521" cy="62948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C526CB-FAA1-2C72-D846-E26BE0B2CE49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흐름도 </a:t>
            </a:r>
          </a:p>
        </p:txBody>
      </p:sp>
    </p:spTree>
    <p:extLst>
      <p:ext uri="{BB962C8B-B14F-4D97-AF65-F5344CB8AC3E}">
        <p14:creationId xmlns:p14="http://schemas.microsoft.com/office/powerpoint/2010/main" val="81307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B67A4DD-8771-B2A8-DFC1-D9CFEFFFD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2" y="1142847"/>
            <a:ext cx="5785799" cy="500694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D73EA5-9197-9A5E-2CEA-1FF317875B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"/>
          <a:stretch/>
        </p:blipFill>
        <p:spPr>
          <a:xfrm>
            <a:off x="6029746" y="1142847"/>
            <a:ext cx="6072607" cy="50069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A00279-0418-662E-4213-BEB00649E915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서비스 흐름도 </a:t>
            </a:r>
          </a:p>
        </p:txBody>
      </p:sp>
    </p:spTree>
    <p:extLst>
      <p:ext uri="{BB962C8B-B14F-4D97-AF65-F5344CB8AC3E}">
        <p14:creationId xmlns:p14="http://schemas.microsoft.com/office/powerpoint/2010/main" val="28057081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36B288-DACB-74E3-283D-345C8CA4ABAB}"/>
              </a:ext>
            </a:extLst>
          </p:cNvPr>
          <p:cNvSpPr txBox="1"/>
          <p:nvPr/>
        </p:nvSpPr>
        <p:spPr>
          <a:xfrm>
            <a:off x="8839728" y="-143059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ER </a:t>
            </a: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다이어그램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7F84FC-696B-0809-69C6-E071E9DFC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45" y="525553"/>
            <a:ext cx="9141801" cy="62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74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485CFF-A122-4CBC-9A43-BFDA8C54E1FE}"/>
              </a:ext>
            </a:extLst>
          </p:cNvPr>
          <p:cNvSpPr/>
          <p:nvPr/>
        </p:nvSpPr>
        <p:spPr>
          <a:xfrm rot="18900000">
            <a:off x="2970901" y="1147039"/>
            <a:ext cx="5047484" cy="6414125"/>
          </a:xfrm>
          <a:prstGeom prst="rect">
            <a:avLst/>
          </a:prstGeom>
          <a:solidFill>
            <a:srgbClr val="204B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15CAC91-C18B-462D-A637-99DF5AD8DD2B}"/>
              </a:ext>
            </a:extLst>
          </p:cNvPr>
          <p:cNvSpPr/>
          <p:nvPr/>
        </p:nvSpPr>
        <p:spPr>
          <a:xfrm rot="18900000">
            <a:off x="7699129" y="3909706"/>
            <a:ext cx="5026803" cy="4474620"/>
          </a:xfrm>
          <a:prstGeom prst="rect">
            <a:avLst/>
          </a:prstGeom>
          <a:solidFill>
            <a:srgbClr val="1C4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87CB6238-52FA-4944-BDEB-C2847BE8BED2}"/>
              </a:ext>
            </a:extLst>
          </p:cNvPr>
          <p:cNvSpPr/>
          <p:nvPr/>
        </p:nvSpPr>
        <p:spPr>
          <a:xfrm>
            <a:off x="6096000" y="2025570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FB556-FCF8-4E5B-9EA5-54DA03EFF8B4}"/>
              </a:ext>
            </a:extLst>
          </p:cNvPr>
          <p:cNvSpPr txBox="1"/>
          <p:nvPr/>
        </p:nvSpPr>
        <p:spPr>
          <a:xfrm>
            <a:off x="7307628" y="4029765"/>
            <a:ext cx="2600155" cy="1015021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altLang="ko-KR" sz="1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With</a:t>
            </a:r>
          </a:p>
          <a:p>
            <a:pPr algn="ctr">
              <a:lnSpc>
                <a:spcPct val="120000"/>
              </a:lnSpc>
            </a:pPr>
            <a:r>
              <a:rPr lang="en-US" altLang="ko-KR" sz="1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Us</a:t>
            </a:r>
            <a:endParaRPr lang="ko-KR" altLang="en-US" sz="1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461CB29-5710-43A6-972A-6C8E0E587AC3}"/>
              </a:ext>
            </a:extLst>
          </p:cNvPr>
          <p:cNvSpPr/>
          <p:nvPr/>
        </p:nvSpPr>
        <p:spPr>
          <a:xfrm>
            <a:off x="758288" y="-383252"/>
            <a:ext cx="5023412" cy="5023412"/>
          </a:xfrm>
          <a:prstGeom prst="ellipse">
            <a:avLst/>
          </a:prstGeom>
          <a:gradFill flip="none" rotWithShape="1">
            <a:gsLst>
              <a:gs pos="65000">
                <a:schemeClr val="accent1">
                  <a:lumMod val="5000"/>
                  <a:lumOff val="95000"/>
                </a:schemeClr>
              </a:gs>
              <a:gs pos="100000">
                <a:srgbClr val="3366FF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75971-1413-4FBA-9181-14609361B7F6}"/>
              </a:ext>
            </a:extLst>
          </p:cNvPr>
          <p:cNvSpPr txBox="1"/>
          <p:nvPr/>
        </p:nvSpPr>
        <p:spPr>
          <a:xfrm>
            <a:off x="2122316" y="458781"/>
            <a:ext cx="2600155" cy="314503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ko-KR" altLang="en-US" sz="10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챌린지</a:t>
            </a:r>
            <a:endParaRPr lang="en-US" altLang="ko-KR" sz="1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sz="100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  <a:cs typeface="KoPubWorld돋움체 Light" panose="00000300000000000000" pitchFamily="2" charset="-127"/>
              </a:rPr>
              <a:t>위드어스</a:t>
            </a:r>
            <a:endParaRPr lang="ko-KR" altLang="en-US" sz="10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41BF3A-9C7D-47E9-865D-6E0D36FA402F}"/>
              </a:ext>
            </a:extLst>
          </p:cNvPr>
          <p:cNvSpPr txBox="1"/>
          <p:nvPr/>
        </p:nvSpPr>
        <p:spPr>
          <a:xfrm>
            <a:off x="7237611" y="442951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New Service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7287CD-0A3B-4210-B42F-1E8FEEEA53E5}"/>
              </a:ext>
            </a:extLst>
          </p:cNvPr>
          <p:cNvSpPr txBox="1"/>
          <p:nvPr/>
        </p:nvSpPr>
        <p:spPr>
          <a:xfrm>
            <a:off x="479425" y="5629352"/>
            <a:ext cx="4474964" cy="787323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4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Challenge With Us</a:t>
            </a:r>
            <a:endParaRPr lang="ko-KR" altLang="en-US" sz="4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83469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ACAAF79C-0D84-793F-231E-16DCCFB104B3}"/>
              </a:ext>
            </a:extLst>
          </p:cNvPr>
          <p:cNvSpPr/>
          <p:nvPr/>
        </p:nvSpPr>
        <p:spPr>
          <a:xfrm>
            <a:off x="5346441" y="6282250"/>
            <a:ext cx="6501549" cy="510462"/>
          </a:xfrm>
          <a:prstGeom prst="rect">
            <a:avLst/>
          </a:prstGeom>
          <a:solidFill>
            <a:srgbClr val="4FD1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34C3F6-0F55-8F4F-984F-51EA15AD9D1D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서비스 개발 기술 업무 분장 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CCBAE0-A764-E2EB-A0DE-5F7170618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098741"/>
              </p:ext>
            </p:extLst>
          </p:nvPr>
        </p:nvGraphicFramePr>
        <p:xfrm>
          <a:off x="322742" y="1940890"/>
          <a:ext cx="11525248" cy="4341360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655453">
                  <a:extLst>
                    <a:ext uri="{9D8B030D-6E8A-4147-A177-3AD203B41FA5}">
                      <a16:colId xmlns:a16="http://schemas.microsoft.com/office/drawing/2014/main" val="1789249822"/>
                    </a:ext>
                  </a:extLst>
                </a:gridCol>
                <a:gridCol w="2173959">
                  <a:extLst>
                    <a:ext uri="{9D8B030D-6E8A-4147-A177-3AD203B41FA5}">
                      <a16:colId xmlns:a16="http://schemas.microsoft.com/office/drawing/2014/main" val="2378597137"/>
                    </a:ext>
                  </a:extLst>
                </a:gridCol>
                <a:gridCol w="2173959">
                  <a:extLst>
                    <a:ext uri="{9D8B030D-6E8A-4147-A177-3AD203B41FA5}">
                      <a16:colId xmlns:a16="http://schemas.microsoft.com/office/drawing/2014/main" val="1709415615"/>
                    </a:ext>
                  </a:extLst>
                </a:gridCol>
                <a:gridCol w="2173959">
                  <a:extLst>
                    <a:ext uri="{9D8B030D-6E8A-4147-A177-3AD203B41FA5}">
                      <a16:colId xmlns:a16="http://schemas.microsoft.com/office/drawing/2014/main" val="2042492273"/>
                    </a:ext>
                  </a:extLst>
                </a:gridCol>
                <a:gridCol w="2173959">
                  <a:extLst>
                    <a:ext uri="{9D8B030D-6E8A-4147-A177-3AD203B41FA5}">
                      <a16:colId xmlns:a16="http://schemas.microsoft.com/office/drawing/2014/main" val="3828514696"/>
                    </a:ext>
                  </a:extLst>
                </a:gridCol>
                <a:gridCol w="2173959">
                  <a:extLst>
                    <a:ext uri="{9D8B030D-6E8A-4147-A177-3AD203B41FA5}">
                      <a16:colId xmlns:a16="http://schemas.microsoft.com/office/drawing/2014/main" val="337421881"/>
                    </a:ext>
                  </a:extLst>
                </a:gridCol>
              </a:tblGrid>
              <a:tr h="940539"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 err="1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루티너리</a:t>
                      </a:r>
                      <a:endParaRPr lang="ko-KR" altLang="en-US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파트타임 스터디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endParaRPr lang="en-US" altLang="ko-KR" sz="12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  <a:p>
                      <a:pPr algn="ctr"/>
                      <a:r>
                        <a:rPr lang="ko-KR" altLang="en-US" sz="1200" dirty="0">
                          <a:solidFill>
                            <a:srgbClr val="3366FF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</a:rPr>
                        <a:t>캐시워크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569514"/>
                  </a:ext>
                </a:extLst>
              </a:tr>
              <a:tr h="66594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66FF"/>
                          </a:solidFill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이름</a:t>
                      </a:r>
                      <a:endParaRPr lang="en-US" altLang="ko-KR" sz="1400" dirty="0">
                        <a:solidFill>
                          <a:srgbClr val="3366FF"/>
                        </a:solidFill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김윤정</a:t>
                      </a:r>
                      <a:endParaRPr lang="en-US" altLang="ko-KR" sz="1800" dirty="0"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조하준</a:t>
                      </a:r>
                      <a:endParaRPr lang="en-US" altLang="ko-KR" sz="1800" dirty="0"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황윤재</a:t>
                      </a:r>
                      <a:endParaRPr lang="en-US" altLang="ko-KR" sz="1800" dirty="0"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 err="1"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서민국</a:t>
                      </a:r>
                      <a:endParaRPr lang="en-US" altLang="ko-KR" sz="1800" dirty="0"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최현경</a:t>
                      </a:r>
                      <a:endParaRPr lang="en-US" altLang="ko-KR" sz="1800" dirty="0"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2209808"/>
                  </a:ext>
                </a:extLst>
              </a:tr>
              <a:tr h="273487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rgbClr val="3366FF"/>
                          </a:solidFill>
                          <a:effectLst/>
                          <a:latin typeface="나눔스퀘어 네오 OTF Regular" panose="00000500000000000000" pitchFamily="50" charset="-127"/>
                          <a:ea typeface="나눔스퀘어 네오 OTF Regular" panose="00000500000000000000" pitchFamily="50" charset="-127"/>
                        </a:rPr>
                        <a:t>역할</a:t>
                      </a:r>
                      <a:endParaRPr lang="en-US" altLang="ko-KR" sz="1400" dirty="0">
                        <a:solidFill>
                          <a:srgbClr val="3366FF"/>
                        </a:solidFill>
                        <a:effectLst/>
                        <a:latin typeface="나눔스퀘어 네오 OTF Regular" panose="00000500000000000000" pitchFamily="50" charset="-127"/>
                        <a:ea typeface="나눔스퀘어 네오 OTF Regular" panose="00000500000000000000" pitchFamily="50" charset="-127"/>
                      </a:endParaRPr>
                    </a:p>
                  </a:txBody>
                  <a:tcPr marL="95250" marR="95250" marT="76200" marB="76200" anchor="ctr">
                    <a:lnL>
                      <a:noFill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기획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PM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및 팀장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서비스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UI / UX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기획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0" indent="0" rtl="0">
                        <a:buFontTx/>
                        <a:buNone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 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웹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/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모바일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반응형 페이지 구현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마이페이지 내 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예치금 내역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상세 페이지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로그인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회원가입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페이지 구현 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상세 페이지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댓글 기능 포함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)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마이 페이지 내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회원 정보 수정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확인 페이지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 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고객 문의 게시판 구현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개발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PM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회원 정보 등록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아이디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&amp;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패스워드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찾기 기능 구현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 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인증 기능 구현 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(OCR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판독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) 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회원 등급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관련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경험치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목록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성공 여부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예치금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기능 구현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결제 기능 및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예치금 연산 기능 구현 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게시판 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0" indent="0" rtl="0" fontAlgn="base">
                        <a:buFontTx/>
                        <a:buNone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등록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b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</a:b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페이징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검색 기능 구현</a:t>
                      </a: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0" indent="0" rtl="0" fontAlgn="base">
                        <a:buFontTx/>
                        <a:buNone/>
                      </a:pPr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챌린지 상세페이지 내     댓글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페이징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기능 구현 </a:t>
                      </a:r>
                    </a:p>
                    <a:p>
                      <a:pPr rtl="0" fontAlgn="base"/>
                      <a:endParaRPr lang="en-US" altLang="ko-KR" sz="1400" b="0" i="0" u="none" strike="noStrike" kern="1200" dirty="0">
                        <a:solidFill>
                          <a:schemeClr val="tx1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  <a:cs typeface="+mn-cs"/>
                      </a:endParaRPr>
                    </a:p>
                    <a:p>
                      <a:pPr marL="285750" indent="-285750" rtl="0" fontAlgn="base">
                        <a:buFontTx/>
                        <a:buChar char="-"/>
                      </a:pP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고객 문의 게시판 등록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</a:p>
                    <a:p>
                      <a:pPr marL="0" indent="0" rtl="0" fontAlgn="base">
                        <a:buFontTx/>
                        <a:buNone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수정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삭제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상세 페이지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        </a:t>
                      </a:r>
                    </a:p>
                    <a:p>
                      <a:pPr marL="0" indent="0" rtl="0" fontAlgn="base">
                        <a:buFontTx/>
                        <a:buNone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댓글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페이징</a:t>
                      </a: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, </a:t>
                      </a:r>
                    </a:p>
                    <a:p>
                      <a:pPr marL="0" indent="0" rtl="0" fontAlgn="base">
                        <a:buFontTx/>
                        <a:buNone/>
                      </a:pPr>
                      <a:r>
                        <a:rPr lang="en-US" altLang="ko-KR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      </a:t>
                      </a:r>
                      <a:r>
                        <a:rPr lang="ko-KR" altLang="en-US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나눔스퀘어 네오 OTF Light" panose="00000400000000000000" pitchFamily="50" charset="-127"/>
                          <a:ea typeface="나눔스퀘어 네오 OTF Light" panose="00000400000000000000" pitchFamily="50" charset="-127"/>
                          <a:cs typeface="+mn-cs"/>
                        </a:rPr>
                        <a:t>검색 기능 구현</a:t>
                      </a:r>
                    </a:p>
                  </a:txBody>
                  <a:tcPr marL="95250" marR="95250" marT="76200" marB="76200" anchor="ctr">
                    <a:lnL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650535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E64DA6-DC5A-9148-CEFD-69FBF63AB7A5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팀 소개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EE277A-5628-EE49-CADA-29D01571D06F}"/>
              </a:ext>
            </a:extLst>
          </p:cNvPr>
          <p:cNvSpPr/>
          <p:nvPr/>
        </p:nvSpPr>
        <p:spPr>
          <a:xfrm>
            <a:off x="322742" y="6282250"/>
            <a:ext cx="5023699" cy="510462"/>
          </a:xfrm>
          <a:prstGeom prst="rect">
            <a:avLst/>
          </a:prstGeom>
          <a:solidFill>
            <a:srgbClr val="33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4F6D1-F7C1-3DA3-BB3D-05F2219E87E1}"/>
              </a:ext>
            </a:extLst>
          </p:cNvPr>
          <p:cNvSpPr txBox="1"/>
          <p:nvPr/>
        </p:nvSpPr>
        <p:spPr>
          <a:xfrm>
            <a:off x="1402625" y="6339832"/>
            <a:ext cx="3753293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Front-End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프론트엔드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80A65-C28B-610D-A883-B9E69D83EB6A}"/>
              </a:ext>
            </a:extLst>
          </p:cNvPr>
          <p:cNvSpPr txBox="1"/>
          <p:nvPr/>
        </p:nvSpPr>
        <p:spPr>
          <a:xfrm>
            <a:off x="7177919" y="6362837"/>
            <a:ext cx="2920409" cy="380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Back-End </a:t>
            </a:r>
            <a:r>
              <a:rPr lang="ko-KR" altLang="en-US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백엔드</a:t>
            </a:r>
            <a:endParaRPr lang="ko-KR" altLang="en-US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E675C5B-09CB-AF00-6FB4-21B530D8F4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7" t="8395" b="28301"/>
          <a:stretch/>
        </p:blipFill>
        <p:spPr>
          <a:xfrm>
            <a:off x="8100863" y="1488010"/>
            <a:ext cx="1074519" cy="1440000"/>
          </a:xfrm>
          <a:prstGeom prst="ellipse">
            <a:avLst/>
          </a:prstGeom>
          <a:ln w="3175" cap="rnd">
            <a:solidFill>
              <a:srgbClr val="C9DAF8"/>
            </a:solidFill>
            <a:prstDash val="solid"/>
          </a:ln>
          <a:effectLst/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EB6EE1-D0E6-6DD3-6F44-1DF31E4A84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506" y="1488010"/>
            <a:ext cx="1080000" cy="1440000"/>
          </a:xfrm>
          <a:prstGeom prst="ellipse">
            <a:avLst/>
          </a:prstGeom>
          <a:ln w="3175" cap="rnd">
            <a:solidFill>
              <a:srgbClr val="C9DAF8"/>
            </a:solidFill>
            <a:prstDash val="solid"/>
          </a:ln>
          <a:effectLst/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5C69305-33A5-8FEA-D91C-4505142727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5928" y="1488010"/>
            <a:ext cx="1120000" cy="1440000"/>
          </a:xfrm>
          <a:prstGeom prst="ellipse">
            <a:avLst/>
          </a:prstGeom>
          <a:ln w="3175" cap="rnd">
            <a:solidFill>
              <a:srgbClr val="C9DAF8"/>
            </a:solidFill>
          </a:ln>
          <a:effectLst/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FD66A74-F447-D728-200E-A2690AFBAC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0417" y="1488010"/>
            <a:ext cx="1080000" cy="1440000"/>
          </a:xfrm>
          <a:prstGeom prst="ellipse">
            <a:avLst/>
          </a:prstGeom>
          <a:ln w="3175" cap="rnd">
            <a:solidFill>
              <a:srgbClr val="C9DAF8"/>
            </a:solidFill>
          </a:ln>
          <a:effectLst/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1FDBB4D-04AB-4123-DA5E-8F2C16FE0B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726" y="1488010"/>
            <a:ext cx="1136471" cy="1440000"/>
          </a:xfrm>
          <a:prstGeom prst="ellipse">
            <a:avLst/>
          </a:prstGeom>
          <a:ln w="3175" cap="rnd">
            <a:solidFill>
              <a:srgbClr val="C9DAF8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61203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1D2B3C0-6F1A-4D9C-8812-7FE3A157F887}"/>
              </a:ext>
            </a:extLst>
          </p:cNvPr>
          <p:cNvSpPr/>
          <p:nvPr/>
        </p:nvSpPr>
        <p:spPr>
          <a:xfrm>
            <a:off x="3634242" y="1"/>
            <a:ext cx="4923516" cy="537747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4419864" y="712251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To be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4441934" y="2667736"/>
            <a:ext cx="3308132" cy="205064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우리 서비스는 </a:t>
            </a: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4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성장 하겠습니다</a:t>
            </a:r>
          </a:p>
          <a:p>
            <a:pPr algn="ctr">
              <a:lnSpc>
                <a:spcPct val="110000"/>
              </a:lnSpc>
            </a:pPr>
            <a:endParaRPr lang="en-US" altLang="ko-KR" sz="4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6181B87-3531-4DA3-90B0-AB37FDA953C1}"/>
              </a:ext>
            </a:extLst>
          </p:cNvPr>
          <p:cNvCxnSpPr>
            <a:cxnSpLocks/>
          </p:cNvCxnSpPr>
          <p:nvPr/>
        </p:nvCxnSpPr>
        <p:spPr>
          <a:xfrm>
            <a:off x="4807974" y="1480530"/>
            <a:ext cx="2576052" cy="0"/>
          </a:xfrm>
          <a:prstGeom prst="line">
            <a:avLst/>
          </a:prstGeom>
          <a:ln w="127000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38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364279" y="5223417"/>
            <a:ext cx="8872319" cy="10764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0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갓생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 </a:t>
            </a:r>
            <a:r>
              <a:rPr lang="en-US" altLang="ko-KR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: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 자기 계발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210655" y="743403"/>
            <a:ext cx="4802730" cy="54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시대를 관통하는 트렌드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964F68A-3146-4CA2-A0A0-DFCAF0A9A718}"/>
              </a:ext>
            </a:extLst>
          </p:cNvPr>
          <p:cNvCxnSpPr>
            <a:cxnSpLocks/>
          </p:cNvCxnSpPr>
          <p:nvPr/>
        </p:nvCxnSpPr>
        <p:spPr>
          <a:xfrm>
            <a:off x="479425" y="3309716"/>
            <a:ext cx="1123315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395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A20F431-DF14-ED2A-8F22-6DAC2E752B7B}"/>
              </a:ext>
            </a:extLst>
          </p:cNvPr>
          <p:cNvSpPr txBox="1"/>
          <p:nvPr/>
        </p:nvSpPr>
        <p:spPr>
          <a:xfrm>
            <a:off x="8839728" y="-143059"/>
            <a:ext cx="3352272" cy="668612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US" altLang="ko-KR" sz="3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To be</a:t>
            </a:r>
            <a:endParaRPr lang="ko-KR" altLang="en-US" sz="30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40188-4B8C-688C-A4C0-156542663621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수익 창출 및 기대 효과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9EDA308-044D-D87C-3197-9E05405380FB}"/>
              </a:ext>
            </a:extLst>
          </p:cNvPr>
          <p:cNvGrpSpPr/>
          <p:nvPr/>
        </p:nvGrpSpPr>
        <p:grpSpPr>
          <a:xfrm>
            <a:off x="645221" y="2438906"/>
            <a:ext cx="2520000" cy="2984865"/>
            <a:chOff x="1040694" y="2129216"/>
            <a:chExt cx="2520000" cy="29848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78B004-6960-6C2F-608F-BE09A1B6FEE3}"/>
                </a:ext>
              </a:extLst>
            </p:cNvPr>
            <p:cNvSpPr txBox="1"/>
            <p:nvPr/>
          </p:nvSpPr>
          <p:spPr>
            <a:xfrm>
              <a:off x="1094489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Profit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34E560-F83E-DF16-6F0A-AA5AAEB8D636}"/>
                </a:ext>
              </a:extLst>
            </p:cNvPr>
            <p:cNvSpPr txBox="1"/>
            <p:nvPr/>
          </p:nvSpPr>
          <p:spPr>
            <a:xfrm>
              <a:off x="1040694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회원 대상 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이용</a:t>
              </a:r>
              <a:r>
                <a:rPr lang="en-US" altLang="ko-KR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 </a:t>
              </a: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결제금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챌린지 실패 시 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잔존 예치금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필수 기능 외 유료화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8C56340-75DD-2A7C-AFF2-A92EEEEF2D9F}"/>
              </a:ext>
            </a:extLst>
          </p:cNvPr>
          <p:cNvGrpSpPr/>
          <p:nvPr/>
        </p:nvGrpSpPr>
        <p:grpSpPr>
          <a:xfrm>
            <a:off x="4670879" y="2438906"/>
            <a:ext cx="2520000" cy="2984865"/>
            <a:chOff x="4836000" y="2129216"/>
            <a:chExt cx="2520000" cy="29848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350007-435D-BFE1-3B4C-BBF926115378}"/>
                </a:ext>
              </a:extLst>
            </p:cNvPr>
            <p:cNvSpPr txBox="1"/>
            <p:nvPr/>
          </p:nvSpPr>
          <p:spPr>
            <a:xfrm>
              <a:off x="4951177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Ad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FDECC-5D11-DBDC-889B-984485AD1A8B}"/>
                </a:ext>
              </a:extLst>
            </p:cNvPr>
            <p:cNvSpPr txBox="1"/>
            <p:nvPr/>
          </p:nvSpPr>
          <p:spPr>
            <a:xfrm>
              <a:off x="4836000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기업 대상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광고 구좌 판매 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&amp;  </a:t>
              </a: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제휴 수수료 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교육</a:t>
              </a: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운동</a:t>
              </a:r>
              <a: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, 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건강 등 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관련 업종 광고 채널화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53F7C0-B749-0024-219D-662A24310330}"/>
              </a:ext>
            </a:extLst>
          </p:cNvPr>
          <p:cNvGrpSpPr/>
          <p:nvPr/>
        </p:nvGrpSpPr>
        <p:grpSpPr>
          <a:xfrm>
            <a:off x="8581362" y="2438906"/>
            <a:ext cx="2635176" cy="2984865"/>
            <a:chOff x="8516130" y="2129216"/>
            <a:chExt cx="2635176" cy="29848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F67F52-7EF7-752F-4395-5354FBA0C6C6}"/>
                </a:ext>
              </a:extLst>
            </p:cNvPr>
            <p:cNvSpPr txBox="1"/>
            <p:nvPr/>
          </p:nvSpPr>
          <p:spPr>
            <a:xfrm>
              <a:off x="8516130" y="2129216"/>
              <a:ext cx="2289647" cy="552572"/>
            </a:xfrm>
            <a:prstGeom prst="rect">
              <a:avLst/>
            </a:prstGeom>
            <a:noFill/>
          </p:spPr>
          <p:txBody>
            <a:bodyPr wrap="none" rtlCol="0" anchor="ctr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5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gradFill>
                    <a:gsLst>
                      <a:gs pos="0">
                        <a:schemeClr val="bg2">
                          <a:lumMod val="90000"/>
                        </a:schemeClr>
                      </a:gs>
                      <a:gs pos="100000">
                        <a:schemeClr val="bg1">
                          <a:lumMod val="95000"/>
                        </a:schemeClr>
                      </a:gs>
                    </a:gsLst>
                    <a:lin ang="5400000" scaled="1"/>
                  </a:gradFill>
                  <a:latin typeface="창원단감아삭 Bold" panose="020B0803000000000000" pitchFamily="50" charset="-127"/>
                  <a:ea typeface="창원단감아삭 Bold" panose="020B0803000000000000" pitchFamily="50" charset="-127"/>
                </a:rPr>
                <a:t>Campaign</a:t>
              </a:r>
              <a:endParaRPr lang="ko-KR" altLang="en-US" sz="5400" dirty="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ED8DE0-C558-74D3-D07F-02843164AD15}"/>
                </a:ext>
              </a:extLst>
            </p:cNvPr>
            <p:cNvSpPr txBox="1"/>
            <p:nvPr/>
          </p:nvSpPr>
          <p:spPr>
            <a:xfrm>
              <a:off x="8631306" y="2594081"/>
              <a:ext cx="2520000" cy="252000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ffectLst>
              <a:outerShdw blurRad="381000" dist="381000" dir="2700000" algn="tl" rotWithShape="0">
                <a:prstClr val="black">
                  <a:alpha val="15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캠페인 투자 유치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ko-KR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&amp; </a:t>
              </a:r>
              <a:r>
                <a:rPr lang="ko-KR" altLang="en-US" spc="-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굿즈</a:t>
              </a:r>
              <a:r>
                <a:rPr lang="ko-KR" altLang="en-US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Heavy" panose="00000A00000000000000" pitchFamily="50" charset="-127"/>
                  <a:ea typeface="나눔스퀘어 네오 OTF Heavy" panose="00000A00000000000000" pitchFamily="50" charset="-127"/>
                  <a:cs typeface="KoPubWorld돋움체 Bold" panose="00000800000000000000" pitchFamily="2" charset="-127"/>
                </a:rPr>
                <a:t> 상품화</a:t>
              </a: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endParaRPr lang="en-US" altLang="ko-KR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Heavy" panose="00000A00000000000000" pitchFamily="50" charset="-127"/>
                <a:ea typeface="나눔스퀘어 네오 OTF Heavy" panose="00000A00000000000000" pitchFamily="50" charset="-127"/>
                <a:cs typeface="KoPubWorld돋움체 Bold" panose="00000800000000000000" pitchFamily="2" charset="-127"/>
              </a:endParaRPr>
            </a:p>
            <a:p>
              <a:pPr algn="ctr">
                <a:lnSpc>
                  <a:spcPct val="120000"/>
                </a:lnSpc>
              </a:pP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기업 및 정부 기관 </a:t>
              </a:r>
              <a:b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</a:b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캠페인 </a:t>
              </a:r>
              <a:r>
                <a:rPr lang="ko-KR" altLang="en-US" sz="1400" spc="-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콜라보</a:t>
              </a:r>
              <a:br>
                <a:rPr lang="en-US" altLang="ko-KR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</a:br>
              <a:r>
                <a:rPr lang="ko-KR" altLang="en-US" sz="1400" spc="-50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굿즈</a:t>
              </a:r>
              <a:r>
                <a:rPr lang="ko-KR" altLang="en-US" sz="1400" spc="-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나눔스퀘어 네오 OTF Light" panose="00000400000000000000" pitchFamily="50" charset="-127"/>
                  <a:ea typeface="나눔스퀘어 네오 OTF Light" panose="00000400000000000000" pitchFamily="50" charset="-127"/>
                  <a:cs typeface="KoPubWorld돋움체 Bold" panose="00000800000000000000" pitchFamily="2" charset="-127"/>
                </a:rPr>
                <a:t> 판매 수익 창출</a:t>
              </a:r>
              <a:endParaRPr lang="en-US" altLang="ko-KR" sz="1400" spc="-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  <a:cs typeface="KoPubWorld돋움체 Bold" panose="00000800000000000000" pitchFamily="2" charset="-127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3A9ADBF-6CC1-EF3A-532C-216F0C3A2437}"/>
              </a:ext>
            </a:extLst>
          </p:cNvPr>
          <p:cNvSpPr txBox="1"/>
          <p:nvPr/>
        </p:nvSpPr>
        <p:spPr>
          <a:xfrm>
            <a:off x="3383982" y="3674313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FBA1D2-4336-EA16-E2BF-D0DF52082489}"/>
              </a:ext>
            </a:extLst>
          </p:cNvPr>
          <p:cNvSpPr txBox="1"/>
          <p:nvPr/>
        </p:nvSpPr>
        <p:spPr>
          <a:xfrm>
            <a:off x="7409640" y="3674313"/>
            <a:ext cx="1068136" cy="97891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sz="8000">
                <a:ln>
                  <a:solidFill>
                    <a:schemeClr val="accent1">
                      <a:alpha val="0"/>
                    </a:schemeClr>
                  </a:solidFill>
                </a:ln>
                <a:gradFill>
                  <a:gsLst>
                    <a:gs pos="0">
                      <a:schemeClr val="bg2">
                        <a:lumMod val="90000"/>
                      </a:schemeClr>
                    </a:gs>
                    <a:gs pos="100000">
                      <a:schemeClr val="bg1">
                        <a:lumMod val="95000"/>
                      </a:schemeClr>
                    </a:gs>
                  </a:gsLst>
                  <a:lin ang="5400000" scaled="1"/>
                </a:gra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+</a:t>
            </a:r>
            <a:endParaRPr lang="ko-KR" altLang="en-US" sz="8000" dirty="0">
              <a:ln>
                <a:solidFill>
                  <a:schemeClr val="accent1">
                    <a:alpha val="0"/>
                  </a:schemeClr>
                </a:solidFill>
              </a:ln>
              <a:gradFill>
                <a:gsLst>
                  <a:gs pos="0">
                    <a:schemeClr val="bg2">
                      <a:lumMod val="90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48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>
            <a:off x="1744211" y="1651502"/>
            <a:ext cx="8703578" cy="27284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7D1733-5831-4297-8701-125547CB9DDB}"/>
              </a:ext>
            </a:extLst>
          </p:cNvPr>
          <p:cNvSpPr txBox="1"/>
          <p:nvPr/>
        </p:nvSpPr>
        <p:spPr>
          <a:xfrm>
            <a:off x="721246" y="67696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053885-A1A2-45A4-8267-7C6182E5060B}"/>
              </a:ext>
            </a:extLst>
          </p:cNvPr>
          <p:cNvSpPr txBox="1"/>
          <p:nvPr/>
        </p:nvSpPr>
        <p:spPr>
          <a:xfrm>
            <a:off x="10129773" y="5125377"/>
            <a:ext cx="1019056" cy="97453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ko-KR" sz="15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C43BE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/</a:t>
            </a:r>
            <a:endParaRPr lang="ko-KR" altLang="en-US" sz="15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2332BB-3FF8-E078-0BBE-8A222C723247}"/>
              </a:ext>
            </a:extLst>
          </p:cNvPr>
          <p:cNvSpPr txBox="1"/>
          <p:nvPr/>
        </p:nvSpPr>
        <p:spPr>
          <a:xfrm>
            <a:off x="3396566" y="2796661"/>
            <a:ext cx="5398867" cy="107680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80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0" dist="381000" dir="2700000" algn="tl" rotWithShape="0">
                    <a:prstClr val="black">
                      <a:alpha val="20000"/>
                    </a:prstClr>
                  </a:outerShdw>
                </a:effectLst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감사합니다</a:t>
            </a:r>
            <a:endParaRPr lang="en-US" altLang="ko-KR" sz="8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0" dist="381000" dir="2700000" algn="tl" rotWithShape="0">
                  <a:prstClr val="black">
                    <a:alpha val="20000"/>
                  </a:prstClr>
                </a:outerShdw>
              </a:effectLst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99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F6E861-75BB-4634-9972-E19118CC4ECF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욜로와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플렉스는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가고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갓생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이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온다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4C40FC-8079-42BF-8950-33D9D94F8C40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AD748E8-D8FB-5B4D-ACD0-7F82FEDDB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7214323"/>
              </p:ext>
            </p:extLst>
          </p:nvPr>
        </p:nvGraphicFramePr>
        <p:xfrm>
          <a:off x="200025" y="2096434"/>
          <a:ext cx="6098988" cy="406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346D639-9F78-17E0-1E49-16BCE62D13D2}"/>
              </a:ext>
            </a:extLst>
          </p:cNvPr>
          <p:cNvSpPr txBox="1"/>
          <p:nvPr/>
        </p:nvSpPr>
        <p:spPr>
          <a:xfrm>
            <a:off x="279539" y="6334060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출처</a:t>
            </a:r>
            <a:r>
              <a:rPr lang="en-US" altLang="ko-KR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서울연구원</a:t>
            </a:r>
            <a:endParaRPr lang="en-US" altLang="ko-KR" sz="8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자료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블로그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트위터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커뮤니티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유튜브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뉴스 등 모든 콘텐츠</a:t>
            </a:r>
            <a:r>
              <a:rPr lang="ko-KR" altLang="en-US" sz="800" dirty="0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800" dirty="0" err="1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언급량</a:t>
            </a:r>
            <a:r>
              <a:rPr lang="ko-KR" altLang="en-US" sz="800" dirty="0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분석</a:t>
            </a:r>
            <a:endParaRPr lang="ko-KR" altLang="en-US" sz="8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72480A23-7313-1DAC-5B37-5BDA936C43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5115799"/>
              </p:ext>
            </p:extLst>
          </p:nvPr>
        </p:nvGraphicFramePr>
        <p:xfrm>
          <a:off x="6248400" y="2171700"/>
          <a:ext cx="5743575" cy="3771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186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E3CAF9D-5D2C-EB24-D8B2-5905FD7970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056860"/>
              </p:ext>
            </p:extLst>
          </p:nvPr>
        </p:nvGraphicFramePr>
        <p:xfrm>
          <a:off x="269875" y="3243262"/>
          <a:ext cx="5826125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2EE27FA-3D3C-ECFE-3668-A4D37CE31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156803"/>
              </p:ext>
            </p:extLst>
          </p:nvPr>
        </p:nvGraphicFramePr>
        <p:xfrm>
          <a:off x="6115050" y="3714750"/>
          <a:ext cx="5743576" cy="2324104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717947">
                  <a:extLst>
                    <a:ext uri="{9D8B030D-6E8A-4147-A177-3AD203B41FA5}">
                      <a16:colId xmlns:a16="http://schemas.microsoft.com/office/drawing/2014/main" val="1789249822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2378597137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1709415615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2042492273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3828514696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337421881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3466721642"/>
                    </a:ext>
                  </a:extLst>
                </a:gridCol>
                <a:gridCol w="717947">
                  <a:extLst>
                    <a:ext uri="{9D8B030D-6E8A-4147-A177-3AD203B41FA5}">
                      <a16:colId xmlns:a16="http://schemas.microsoft.com/office/drawing/2014/main" val="2539165151"/>
                    </a:ext>
                  </a:extLst>
                </a:gridCol>
              </a:tblGrid>
              <a:tr h="4999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>
                          <a:effectLst/>
                        </a:rPr>
                        <a:t>년도</a:t>
                      </a:r>
                      <a:endParaRPr lang="ko-KR" altLang="en-US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3366FF"/>
                          </a:solidFill>
                          <a:effectLst/>
                        </a:rPr>
                        <a:t>오운완</a:t>
                      </a:r>
                      <a:endParaRPr lang="ko-KR" altLang="en-US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3366FF"/>
                          </a:solidFill>
                          <a:effectLst/>
                        </a:rPr>
                        <a:t>바디프로필</a:t>
                      </a:r>
                      <a:endParaRPr lang="ko-KR" altLang="en-US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3366FF"/>
                          </a:solidFill>
                          <a:effectLst/>
                        </a:rPr>
                        <a:t>미라클모닝</a:t>
                      </a:r>
                      <a:endParaRPr lang="ko-KR" altLang="en-US" sz="80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3366FF"/>
                          </a:solidFill>
                          <a:effectLst/>
                        </a:rPr>
                        <a:t>카공</a:t>
                      </a:r>
                      <a:endParaRPr lang="ko-KR" altLang="en-US" sz="80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>
                          <a:solidFill>
                            <a:srgbClr val="3366FF"/>
                          </a:solidFill>
                          <a:effectLst/>
                        </a:rPr>
                        <a:t>스터디카페</a:t>
                      </a:r>
                      <a:endParaRPr lang="ko-KR" altLang="en-US" sz="80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3366FF"/>
                          </a:solidFill>
                          <a:effectLst/>
                        </a:rPr>
                        <a:t>무지출</a:t>
                      </a:r>
                      <a:endParaRPr lang="ko-KR" altLang="en-US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>
                          <a:solidFill>
                            <a:srgbClr val="3366FF"/>
                          </a:solidFill>
                          <a:effectLst/>
                        </a:rPr>
                        <a:t>엔잡러</a:t>
                      </a:r>
                      <a:endParaRPr lang="ko-KR" altLang="en-US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483569514"/>
                  </a:ext>
                </a:extLst>
              </a:tr>
              <a:tr h="369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2018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0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144,125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24,059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144,325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50,017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8,278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1,003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1032209808"/>
                  </a:ext>
                </a:extLst>
              </a:tr>
              <a:tr h="369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2019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218,524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37,235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154,380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104,264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14,967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3,221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296505356"/>
                  </a:ext>
                </a:extLst>
              </a:tr>
              <a:tr h="369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2020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100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371,568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118,665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206,027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231,307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22,256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12,129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992106589"/>
                  </a:ext>
                </a:extLst>
              </a:tr>
              <a:tr h="36950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2021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23,810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612,052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266,093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409,833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336,996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47,819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effectLst/>
                        </a:rPr>
                        <a:t>42,505</a:t>
                      </a:r>
                      <a:endParaRPr lang="en-US" altLang="ko-KR" sz="800" dirty="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2343903451"/>
                  </a:ext>
                </a:extLst>
              </a:tr>
              <a:tr h="346167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>
                          <a:effectLst/>
                        </a:rPr>
                        <a:t>2022</a:t>
                      </a:r>
                      <a:endParaRPr lang="en-US" altLang="ko-KR" sz="800"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837,144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605,462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541,329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364,728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270,593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80,093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>
                          <a:solidFill>
                            <a:srgbClr val="3366FF"/>
                          </a:solidFill>
                          <a:effectLst/>
                        </a:rPr>
                        <a:t>59,441</a:t>
                      </a:r>
                      <a:endParaRPr lang="en-US" altLang="ko-KR" sz="800" dirty="0">
                        <a:solidFill>
                          <a:srgbClr val="3366FF"/>
                        </a:solidFill>
                        <a:effectLst/>
                        <a:latin typeface="나눔스퀘어 네오 OTF Light" panose="00000400000000000000" pitchFamily="50" charset="-127"/>
                        <a:ea typeface="나눔스퀘어 네오 OTF Light" panose="00000400000000000000" pitchFamily="50" charset="-127"/>
                      </a:endParaRPr>
                    </a:p>
                  </a:txBody>
                  <a:tcPr marL="95250" marR="95250" marT="76200" marB="76200" anchor="ctr"/>
                </a:tc>
                <a:extLst>
                  <a:ext uri="{0D108BD9-81ED-4DB2-BD59-A6C34878D82A}">
                    <a16:rowId xmlns:a16="http://schemas.microsoft.com/office/drawing/2014/main" val="3903117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3BA19CD-D199-9F96-352D-9F7EBE9A8033}"/>
              </a:ext>
            </a:extLst>
          </p:cNvPr>
          <p:cNvSpPr txBox="1"/>
          <p:nvPr/>
        </p:nvSpPr>
        <p:spPr>
          <a:xfrm>
            <a:off x="269875" y="6343650"/>
            <a:ext cx="32720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출처</a:t>
            </a:r>
            <a:r>
              <a:rPr lang="en-US" altLang="ko-KR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800" dirty="0"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서울연구원</a:t>
            </a:r>
            <a:endParaRPr lang="en-US" altLang="ko-KR" sz="8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  <a:p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자료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: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블로그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트위터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커뮤니티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유튜브</a:t>
            </a:r>
            <a:r>
              <a:rPr lang="en-US" altLang="ko-KR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, </a:t>
            </a:r>
            <a:r>
              <a:rPr lang="ko-KR" altLang="en-US" sz="800" b="0" i="0" dirty="0">
                <a:solidFill>
                  <a:srgbClr val="585858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뉴스 등 모든 콘텐츠</a:t>
            </a:r>
            <a:r>
              <a:rPr lang="ko-KR" altLang="en-US" sz="800" dirty="0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</a:t>
            </a:r>
            <a:r>
              <a:rPr lang="ko-KR" altLang="en-US" sz="800" dirty="0" err="1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언급량</a:t>
            </a:r>
            <a:r>
              <a:rPr lang="ko-KR" altLang="en-US" sz="800" dirty="0">
                <a:solidFill>
                  <a:srgbClr val="585858"/>
                </a:solidFill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 분석</a:t>
            </a:r>
            <a:endParaRPr lang="ko-KR" altLang="en-US" sz="800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C6863-66DC-066F-00CA-ED50D32A3A82}"/>
              </a:ext>
            </a:extLst>
          </p:cNvPr>
          <p:cNvSpPr txBox="1"/>
          <p:nvPr/>
        </p:nvSpPr>
        <p:spPr>
          <a:xfrm>
            <a:off x="374789" y="850673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갓생</a:t>
            </a:r>
            <a:r>
              <a:rPr lang="ko-KR" altLang="en-US" sz="3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을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상징하는 대표 키워드는 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공부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/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운동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/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시간 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/</a:t>
            </a:r>
            <a:r>
              <a:rPr lang="en-US" altLang="ko-KR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돈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66FF"/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C5268E-FB68-3FCF-A592-D1F69917BCFA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</p:spTree>
    <p:extLst>
      <p:ext uri="{BB962C8B-B14F-4D97-AF65-F5344CB8AC3E}">
        <p14:creationId xmlns:p14="http://schemas.microsoft.com/office/powerpoint/2010/main" val="33656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ED5DA1-1EFA-0B7B-9228-D213EB1CE191}"/>
              </a:ext>
            </a:extLst>
          </p:cNvPr>
          <p:cNvSpPr txBox="1"/>
          <p:nvPr/>
        </p:nvSpPr>
        <p:spPr>
          <a:xfrm>
            <a:off x="3004217" y="2384198"/>
            <a:ext cx="5835511" cy="1730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0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갓생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=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행복 </a:t>
            </a:r>
            <a:r>
              <a:rPr lang="en-US" altLang="ko-KR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801DD-D9E7-F512-82DE-E60C6D1349C8}"/>
              </a:ext>
            </a:extLst>
          </p:cNvPr>
          <p:cNvSpPr txBox="1"/>
          <p:nvPr/>
        </p:nvSpPr>
        <p:spPr>
          <a:xfrm>
            <a:off x="7162488" y="4871559"/>
            <a:ext cx="1340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생산적인 삶 </a:t>
            </a:r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3C271-F350-D365-FD7F-0141F285AA10}"/>
              </a:ext>
            </a:extLst>
          </p:cNvPr>
          <p:cNvSpPr txBox="1"/>
          <p:nvPr/>
        </p:nvSpPr>
        <p:spPr>
          <a:xfrm>
            <a:off x="4044434" y="4871559"/>
            <a:ext cx="17311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소소한 성취감</a:t>
            </a:r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F11270-E869-3069-494A-76ACC2E19262}"/>
              </a:ext>
            </a:extLst>
          </p:cNvPr>
          <p:cNvSpPr txBox="1"/>
          <p:nvPr/>
        </p:nvSpPr>
        <p:spPr>
          <a:xfrm>
            <a:off x="1025398" y="4871559"/>
            <a:ext cx="2074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작은 목표를 설정</a:t>
            </a:r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A1B472-C471-3FDF-5259-ECE1BF54C3B4}"/>
              </a:ext>
            </a:extLst>
          </p:cNvPr>
          <p:cNvSpPr txBox="1"/>
          <p:nvPr/>
        </p:nvSpPr>
        <p:spPr>
          <a:xfrm>
            <a:off x="9760013" y="4871559"/>
            <a:ext cx="1511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424"/>
                </a:solidFill>
                <a:effectLst/>
                <a:latin typeface="나눔스퀘어 네오 OTF Light" panose="00000400000000000000" pitchFamily="50" charset="-127"/>
                <a:ea typeface="나눔스퀘어 네오 OTF Light" panose="00000400000000000000" pitchFamily="50" charset="-127"/>
              </a:rPr>
              <a:t>챌린지 성행</a:t>
            </a:r>
            <a:endParaRPr lang="ko-KR" altLang="en-US" dirty="0">
              <a:latin typeface="나눔스퀘어 네오 OTF Light" panose="00000400000000000000" pitchFamily="50" charset="-127"/>
              <a:ea typeface="나눔스퀘어 네오 OTF Light" panose="00000400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31EDB-6510-7D19-387D-BB4A89509D06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</p:spTree>
    <p:extLst>
      <p:ext uri="{BB962C8B-B14F-4D97-AF65-F5344CB8AC3E}">
        <p14:creationId xmlns:p14="http://schemas.microsoft.com/office/powerpoint/2010/main" val="632304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3A4420-8BD2-4399-BA5C-8C87CBAB390A}"/>
              </a:ext>
            </a:extLst>
          </p:cNvPr>
          <p:cNvSpPr txBox="1"/>
          <p:nvPr/>
        </p:nvSpPr>
        <p:spPr>
          <a:xfrm>
            <a:off x="2243362" y="2663401"/>
            <a:ext cx="9087248" cy="2880000"/>
          </a:xfrm>
          <a:prstGeom prst="rect">
            <a:avLst/>
          </a:prstGeom>
          <a:solidFill>
            <a:srgbClr val="3366FF"/>
          </a:solidFill>
          <a:ln>
            <a:solidFill>
              <a:schemeClr val="accent1"/>
            </a:solidFill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sz="350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ko-KR" altLang="en-US" dirty="0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요즘 챌린지는 어떻게 이루어지고 있을까요</a:t>
            </a:r>
            <a:r>
              <a:rPr lang="en-US" altLang="ko-KR" dirty="0">
                <a:solidFill>
                  <a:schemeClr val="bg1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13DA8-5978-41B8-92C5-8648D224A092}"/>
              </a:ext>
            </a:extLst>
          </p:cNvPr>
          <p:cNvSpPr txBox="1"/>
          <p:nvPr/>
        </p:nvSpPr>
        <p:spPr>
          <a:xfrm rot="20700000">
            <a:off x="850633" y="1516243"/>
            <a:ext cx="5081687" cy="15982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0" dist="3810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3500" dirty="0">
                <a:ln>
                  <a:solidFill>
                    <a:srgbClr val="3366FF">
                      <a:alpha val="0"/>
                    </a:srgbClr>
                  </a:solidFill>
                </a:ln>
                <a:solidFill>
                  <a:srgbClr val="3366FF"/>
                </a:solidFill>
                <a:latin typeface="창원단감아삭 Bold" panose="020B0803000000000000" pitchFamily="50" charset="-127"/>
                <a:ea typeface="창원단감아삭 Bold" panose="020B0803000000000000" pitchFamily="50" charset="-127"/>
              </a:rPr>
              <a:t>Situation</a:t>
            </a:r>
            <a:endParaRPr lang="ko-KR" altLang="en-US" sz="3500" dirty="0">
              <a:ln>
                <a:solidFill>
                  <a:srgbClr val="3366FF">
                    <a:alpha val="0"/>
                  </a:srgbClr>
                </a:solidFill>
              </a:ln>
              <a:solidFill>
                <a:srgbClr val="3366FF"/>
              </a:solidFill>
              <a:latin typeface="창원단감아삭 Bold" panose="020B0803000000000000" pitchFamily="50" charset="-127"/>
              <a:ea typeface="창원단감아삭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9368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8B26906-0E74-6D21-9B72-DD237C82DB60}"/>
              </a:ext>
            </a:extLst>
          </p:cNvPr>
          <p:cNvSpPr txBox="1"/>
          <p:nvPr/>
        </p:nvSpPr>
        <p:spPr>
          <a:xfrm>
            <a:off x="250210" y="785058"/>
            <a:ext cx="4321175" cy="5797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습관 형성 앱 </a:t>
            </a:r>
            <a:r>
              <a:rPr lang="ko-KR" altLang="en-US" sz="3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경쟁 분석</a:t>
            </a:r>
            <a:endParaRPr lang="en-US" altLang="ko-KR" sz="3000" spc="-1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  <p:pic>
        <p:nvPicPr>
          <p:cNvPr id="12" name="그림 11" descr="이모티콘, 스마일리, 클립아트, 만화 영화이(가) 표시된 사진&#10;&#10;자동 생성된 설명">
            <a:extLst>
              <a:ext uri="{FF2B5EF4-FFF2-40B4-BE49-F238E27FC236}">
                <a16:creationId xmlns:a16="http://schemas.microsoft.com/office/drawing/2014/main" id="{5AB04B2D-8383-17DB-6F68-9D5EB70E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979" y="3018453"/>
            <a:ext cx="1167256" cy="116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</p:pic>
      <p:pic>
        <p:nvPicPr>
          <p:cNvPr id="23" name="그림 22" descr="그래픽, 원, 그래픽 디자인, 다채로움이(가) 표시된 사진&#10;&#10;자동 생성된 설명">
            <a:extLst>
              <a:ext uri="{FF2B5EF4-FFF2-40B4-BE49-F238E27FC236}">
                <a16:creationId xmlns:a16="http://schemas.microsoft.com/office/drawing/2014/main" id="{0E6A2D4C-DD6F-3D4C-6C8A-156773FD3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672" y="3018453"/>
            <a:ext cx="1167256" cy="116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7880A5-7110-1477-838A-E2DC36CAC4A3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6991A-9597-BEC8-5178-E06018894BCD}"/>
              </a:ext>
            </a:extLst>
          </p:cNvPr>
          <p:cNvSpPr txBox="1"/>
          <p:nvPr/>
        </p:nvSpPr>
        <p:spPr>
          <a:xfrm>
            <a:off x="545008" y="3018453"/>
            <a:ext cx="2607906" cy="2607906"/>
          </a:xfrm>
          <a:prstGeom prst="ellipse">
            <a:avLst/>
          </a:prstGeom>
          <a:gradFill flip="none" rotWithShape="1">
            <a:gsLst>
              <a:gs pos="0">
                <a:srgbClr val="4FD18B">
                  <a:tint val="66000"/>
                  <a:satMod val="160000"/>
                </a:srgbClr>
              </a:gs>
              <a:gs pos="50000">
                <a:srgbClr val="4FD18B">
                  <a:tint val="44500"/>
                  <a:satMod val="160000"/>
                </a:srgbClr>
              </a:gs>
              <a:gs pos="100000">
                <a:srgbClr val="4FD18B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4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9" name="그림 18" descr="레드, 로고, 그래픽, 카민이(가) 표시된 사진&#10;&#10;자동 생성된 설명">
            <a:extLst>
              <a:ext uri="{FF2B5EF4-FFF2-40B4-BE49-F238E27FC236}">
                <a16:creationId xmlns:a16="http://schemas.microsoft.com/office/drawing/2014/main" id="{A9826488-AE04-E738-AA03-E500FBDBEE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695" y="2006901"/>
            <a:ext cx="1167257" cy="11672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A9776-E9E0-425E-6DE2-0AF8CCA8D7F6}"/>
              </a:ext>
            </a:extLst>
          </p:cNvPr>
          <p:cNvSpPr txBox="1"/>
          <p:nvPr/>
        </p:nvSpPr>
        <p:spPr>
          <a:xfrm>
            <a:off x="3255997" y="3945294"/>
            <a:ext cx="2607906" cy="2607906"/>
          </a:xfrm>
          <a:prstGeom prst="ellipse">
            <a:avLst/>
          </a:prstGeom>
          <a:solidFill>
            <a:srgbClr val="C9DAF8"/>
          </a:soli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4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KoPubWorld돋움체 Bold" panose="00000800000000000000" pitchFamily="2" charset="-127"/>
            </a:endParaRPr>
          </a:p>
        </p:txBody>
      </p:sp>
      <p:pic>
        <p:nvPicPr>
          <p:cNvPr id="16" name="그림 15" descr="원이(가) 표시된 사진&#10;&#10;자동 생성된 설명">
            <a:extLst>
              <a:ext uri="{FF2B5EF4-FFF2-40B4-BE49-F238E27FC236}">
                <a16:creationId xmlns:a16="http://schemas.microsoft.com/office/drawing/2014/main" id="{7CB46727-37C2-8136-D8BE-05236FA71F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7278" y="3018453"/>
            <a:ext cx="1167256" cy="11672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>
                <a:lumMod val="85000"/>
              </a:schemeClr>
            </a:solidFill>
          </a:ln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A0F5D-A2B3-7491-A7D3-732AAAF56AE9}"/>
              </a:ext>
            </a:extLst>
          </p:cNvPr>
          <p:cNvSpPr txBox="1"/>
          <p:nvPr/>
        </p:nvSpPr>
        <p:spPr>
          <a:xfrm>
            <a:off x="7602479" y="1896153"/>
            <a:ext cx="3524174" cy="3524174"/>
          </a:xfrm>
          <a:prstGeom prst="ellipse">
            <a:avLst/>
          </a:prstGeom>
          <a:solidFill>
            <a:schemeClr val="bg1">
              <a:lumMod val="50000"/>
              <a:alpha val="40000"/>
            </a:schemeClr>
          </a:solidFill>
          <a:ln>
            <a:noFill/>
          </a:ln>
          <a:effectLst>
            <a:outerShdw blurRad="381000" dist="381000" dir="2700000" algn="tl" rotWithShape="0">
              <a:prstClr val="black">
                <a:alpha val="15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algn="ctr">
              <a:lnSpc>
                <a:spcPct val="120000"/>
              </a:lnSpc>
            </a:pPr>
            <a:endParaRPr lang="en-US" altLang="ko-KR" sz="4400" spc="-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스퀘어 네오 OTF Heavy" panose="00000A00000000000000" pitchFamily="50" charset="-127"/>
              <a:ea typeface="나눔스퀘어 네오 OTF Heavy" panose="00000A00000000000000" pitchFamily="50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14413D-1494-3A4C-DA66-B53F5AA5A216}"/>
              </a:ext>
            </a:extLst>
          </p:cNvPr>
          <p:cNvSpPr txBox="1"/>
          <p:nvPr/>
        </p:nvSpPr>
        <p:spPr>
          <a:xfrm>
            <a:off x="1341450" y="3418731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업계 </a:t>
            </a:r>
            <a:r>
              <a:rPr lang="en-US" altLang="ko-KR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1</a:t>
            </a:r>
            <a:r>
              <a:rPr lang="ko-KR" altLang="en-US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DC894-D78D-4853-749D-17F05700D79C}"/>
              </a:ext>
            </a:extLst>
          </p:cNvPr>
          <p:cNvSpPr txBox="1"/>
          <p:nvPr/>
        </p:nvSpPr>
        <p:spPr>
          <a:xfrm>
            <a:off x="927073" y="3945294"/>
            <a:ext cx="184377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다양한 챌린지 진행 중</a:t>
            </a:r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기업과 프로모션 다수 </a:t>
            </a:r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입출금 기능 </a:t>
            </a:r>
            <a:r>
              <a:rPr lang="ko-KR" altLang="en-US" sz="1400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탑제</a:t>
            </a:r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앱 </a:t>
            </a:r>
            <a:r>
              <a:rPr lang="ko-KR" altLang="en-US" sz="1400" dirty="0" err="1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테크</a:t>
            </a:r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트렌드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36317-3C96-3043-AC1B-CF2618C22C18}"/>
              </a:ext>
            </a:extLst>
          </p:cNvPr>
          <p:cNvSpPr txBox="1"/>
          <p:nvPr/>
        </p:nvSpPr>
        <p:spPr>
          <a:xfrm>
            <a:off x="3901169" y="4399958"/>
            <a:ext cx="13404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해외에서</a:t>
            </a:r>
            <a:endParaRPr lang="en-US" altLang="ko-KR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우수한 반응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66820-0C9A-854E-5D3A-0351961AA223}"/>
              </a:ext>
            </a:extLst>
          </p:cNvPr>
          <p:cNvSpPr txBox="1"/>
          <p:nvPr/>
        </p:nvSpPr>
        <p:spPr>
          <a:xfrm>
            <a:off x="3723027" y="5112550"/>
            <a:ext cx="16738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보상이 아닌 </a:t>
            </a:r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행동과학 원리 기반 </a:t>
            </a:r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endParaRPr lang="en-US" altLang="ko-KR" sz="1400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사용자 행동</a:t>
            </a:r>
          </a:p>
          <a:p>
            <a:pPr algn="ctr"/>
            <a:r>
              <a:rPr lang="ko-KR" altLang="en-US" sz="1400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환경 조성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76EEF5-4AA6-B98F-32CC-AEE4BAE04A69}"/>
              </a:ext>
            </a:extLst>
          </p:cNvPr>
          <p:cNvSpPr txBox="1"/>
          <p:nvPr/>
        </p:nvSpPr>
        <p:spPr>
          <a:xfrm>
            <a:off x="7602479" y="5546965"/>
            <a:ext cx="3524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꾸주니</a:t>
            </a:r>
            <a:r>
              <a:rPr lang="en-US" altLang="ko-KR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 / </a:t>
            </a:r>
            <a:r>
              <a:rPr lang="ko-KR" altLang="en-US" dirty="0">
                <a:latin typeface="나눔스퀘어 네오 OTF ExtraBold" panose="00000900000000000000" pitchFamily="50" charset="-127"/>
                <a:ea typeface="나눔스퀘어 네오 OTF ExtraBold" panose="00000900000000000000" pitchFamily="50" charset="-127"/>
              </a:rPr>
              <a:t>파트타임 스터디</a:t>
            </a:r>
            <a:endParaRPr lang="en-US" altLang="ko-KR" dirty="0">
              <a:latin typeface="나눔스퀘어 네오 OTF ExtraBold" panose="00000900000000000000" pitchFamily="50" charset="-127"/>
              <a:ea typeface="나눔스퀘어 네오 OTF ExtraBold" panose="000009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단순한 인터페이스 </a:t>
            </a:r>
            <a:endParaRPr lang="en-US" altLang="ko-KR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/>
            <a:r>
              <a:rPr lang="ko-KR" altLang="en-US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시장에서 환영 받지 못해</a:t>
            </a:r>
            <a:r>
              <a:rPr lang="en-US" altLang="ko-KR" dirty="0"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… </a:t>
            </a:r>
            <a:endParaRPr lang="ko-KR" altLang="en-US" dirty="0"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184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DA11F0D-95A6-367E-496A-82A349FB305E}"/>
              </a:ext>
            </a:extLst>
          </p:cNvPr>
          <p:cNvSpPr txBox="1"/>
          <p:nvPr/>
        </p:nvSpPr>
        <p:spPr>
          <a:xfrm>
            <a:off x="3178244" y="1304925"/>
            <a:ext cx="5835511" cy="1730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>
              <a:lnSpc>
                <a:spcPct val="110000"/>
              </a:lnSpc>
            </a:pP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챌린지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에 실패하면</a:t>
            </a:r>
            <a:endParaRPr lang="en-US" altLang="ko-KR" sz="5000" spc="-100" dirty="0">
              <a:ln>
                <a:solidFill>
                  <a:schemeClr val="accent1">
                    <a:alpha val="0"/>
                  </a:schemeClr>
                </a:solidFill>
              </a:ln>
              <a:latin typeface="나눔스퀘어 네오 OTF Regular" panose="00000500000000000000" pitchFamily="50" charset="-127"/>
              <a:ea typeface="나눔스퀘어 네오 OTF Regular" panose="00000500000000000000" pitchFamily="50" charset="-127"/>
            </a:endParaRPr>
          </a:p>
          <a:p>
            <a:pPr algn="ctr">
              <a:lnSpc>
                <a:spcPct val="110000"/>
              </a:lnSpc>
            </a:pP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그 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돈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은 다 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어디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로 가나요</a:t>
            </a:r>
            <a:r>
              <a:rPr lang="en-US" altLang="ko-KR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  <a:r>
              <a:rPr lang="ko-KR" altLang="en-US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5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1B4A2-E620-681C-1472-01EB16827494}"/>
              </a:ext>
            </a:extLst>
          </p:cNvPr>
          <p:cNvSpPr txBox="1"/>
          <p:nvPr/>
        </p:nvSpPr>
        <p:spPr>
          <a:xfrm>
            <a:off x="2813717" y="3946298"/>
            <a:ext cx="5835511" cy="173060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0000" spc="-10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갓생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66FF"/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 </a:t>
            </a:r>
            <a:r>
              <a:rPr lang="en-US" altLang="ko-KR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= </a:t>
            </a:r>
            <a:r>
              <a:rPr lang="ko-KR" altLang="en-US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실패</a:t>
            </a:r>
            <a:r>
              <a:rPr lang="en-US" altLang="ko-KR" sz="10000" spc="-1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네오 OTF Regular" panose="00000500000000000000" pitchFamily="50" charset="-127"/>
                <a:ea typeface="나눔스퀘어 네오 OTF Regular" panose="00000500000000000000" pitchFamily="50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EC0435-53E4-15BF-9DC9-AD0B21B54905}"/>
              </a:ext>
            </a:extLst>
          </p:cNvPr>
          <p:cNvSpPr txBox="1"/>
          <p:nvPr/>
        </p:nvSpPr>
        <p:spPr>
          <a:xfrm>
            <a:off x="10685928" y="0"/>
            <a:ext cx="1506071" cy="448236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ko-KR" altLang="en-US" sz="2400" dirty="0">
                <a:solidFill>
                  <a:schemeClr val="bg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  <a:cs typeface="Source Code Pro Black"/>
                <a:sym typeface="Source Code Pro Black"/>
              </a:rPr>
              <a:t>제안배경 </a:t>
            </a:r>
          </a:p>
        </p:txBody>
      </p:sp>
    </p:spTree>
    <p:extLst>
      <p:ext uri="{BB962C8B-B14F-4D97-AF65-F5344CB8AC3E}">
        <p14:creationId xmlns:p14="http://schemas.microsoft.com/office/powerpoint/2010/main" val="3667575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884</Words>
  <Application>Microsoft Office PowerPoint</Application>
  <PresentationFormat>와이드스크린</PresentationFormat>
  <Paragraphs>389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Noto Sans KR Black</vt:lpstr>
      <vt:lpstr>나눔스퀘어 네오 Bold</vt:lpstr>
      <vt:lpstr>나눔스퀘어 네오 OTF ExtraBold</vt:lpstr>
      <vt:lpstr>나눔스퀘어 네오 OTF Heavy</vt:lpstr>
      <vt:lpstr>나눔스퀘어 네오 OTF Light</vt:lpstr>
      <vt:lpstr>나눔스퀘어 네오 OTF Regular</vt:lpstr>
      <vt:lpstr>맑은 고딕</vt:lpstr>
      <vt:lpstr>창원단감아삭 Bold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라 용</dc:creator>
  <cp:lastModifiedBy>user09</cp:lastModifiedBy>
  <cp:revision>58</cp:revision>
  <dcterms:created xsi:type="dcterms:W3CDTF">2021-09-01T08:44:20Z</dcterms:created>
  <dcterms:modified xsi:type="dcterms:W3CDTF">2023-07-28T05:05:39Z</dcterms:modified>
</cp:coreProperties>
</file>