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6"/>
  </p:notesMasterIdLst>
  <p:sldIdLst>
    <p:sldId id="256" r:id="rId2"/>
    <p:sldId id="272" r:id="rId3"/>
    <p:sldId id="267" r:id="rId4"/>
    <p:sldId id="257" r:id="rId5"/>
    <p:sldId id="275" r:id="rId6"/>
    <p:sldId id="264" r:id="rId7"/>
    <p:sldId id="260" r:id="rId8"/>
    <p:sldId id="268" r:id="rId9"/>
    <p:sldId id="269" r:id="rId10"/>
    <p:sldId id="270" r:id="rId11"/>
    <p:sldId id="273" r:id="rId12"/>
    <p:sldId id="271" r:id="rId13"/>
    <p:sldId id="274" r:id="rId14"/>
    <p:sldId id="27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012F571-3990-40F7-9A87-80EAA7D67F55}">
          <p14:sldIdLst>
            <p14:sldId id="256"/>
            <p14:sldId id="272"/>
            <p14:sldId id="267"/>
            <p14:sldId id="257"/>
            <p14:sldId id="275"/>
            <p14:sldId id="264"/>
            <p14:sldId id="260"/>
            <p14:sldId id="268"/>
            <p14:sldId id="269"/>
            <p14:sldId id="270"/>
            <p14:sldId id="273"/>
            <p14:sldId id="271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6" autoAdjust="0"/>
    <p:restoredTop sz="94890" autoAdjust="0"/>
  </p:normalViewPr>
  <p:slideViewPr>
    <p:cSldViewPr snapToGrid="0">
      <p:cViewPr varScale="1">
        <p:scale>
          <a:sx n="108" d="100"/>
          <a:sy n="108" d="100"/>
        </p:scale>
        <p:origin x="672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BD387A7-10F0-4554-9D0C-8D68B96A785E}" type="datetime1">
              <a:rPr lang="ko-KR" altLang="en-US"/>
              <a:pPr lvl="0">
                <a:defRPr/>
              </a:pPr>
              <a:t>2020-12-12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8AB555A-34A4-488B-91C8-77D768227ED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8AB555A-34A4-488B-91C8-77D768227ED0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8AB555A-34A4-488B-91C8-77D768227ED0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8AB555A-34A4-488B-91C8-77D768227ED0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8AB555A-34A4-488B-91C8-77D768227ED0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66E5-31C3-4463-A74D-20EDAF513828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909D-3BB8-4836-9207-B8670B108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0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66E5-31C3-4463-A74D-20EDAF513828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909D-3BB8-4836-9207-B8670B108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32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66E5-31C3-4463-A74D-20EDAF513828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909D-3BB8-4836-9207-B8670B108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51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66E5-31C3-4463-A74D-20EDAF513828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909D-3BB8-4836-9207-B8670B108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18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66E5-31C3-4463-A74D-20EDAF513828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909D-3BB8-4836-9207-B8670B108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11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66E5-31C3-4463-A74D-20EDAF513828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909D-3BB8-4836-9207-B8670B108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72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66E5-31C3-4463-A74D-20EDAF513828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909D-3BB8-4836-9207-B8670B108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6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66E5-31C3-4463-A74D-20EDAF513828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909D-3BB8-4836-9207-B8670B108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31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66E5-31C3-4463-A74D-20EDAF513828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909D-3BB8-4836-9207-B8670B108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95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66E5-31C3-4463-A74D-20EDAF513828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909D-3BB8-4836-9207-B8670B108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1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66E5-31C3-4463-A74D-20EDAF513828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909D-3BB8-4836-9207-B8670B108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92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066E5-31C3-4463-A74D-20EDAF513828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5909D-3BB8-4836-9207-B8670B108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42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827874"/>
            <a:ext cx="11233248" cy="557972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21426" y="1157752"/>
            <a:ext cx="7209682" cy="954107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800" spc="-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서울시 초미세먼지</a:t>
            </a:r>
            <a:r>
              <a:rPr lang="en-US" altLang="ko-KR" sz="2800" spc="-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(PM2.5)</a:t>
            </a:r>
            <a:r>
              <a:rPr lang="ko-KR" altLang="en-US" sz="2800" spc="-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에 </a:t>
            </a:r>
            <a:endParaRPr lang="en-US" altLang="ko-KR" sz="2800" spc="-100" dirty="0">
              <a:ln>
                <a:solidFill>
                  <a:schemeClr val="bg1"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800" spc="-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영향을 미치는 요소 분석 </a:t>
            </a:r>
            <a:endParaRPr lang="en-US" altLang="ko-KR" sz="2800" spc="-100" dirty="0">
              <a:ln>
                <a:solidFill>
                  <a:schemeClr val="bg1"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17539" y="4386522"/>
            <a:ext cx="3307636" cy="1862048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&gt; </a:t>
            </a:r>
            <a:r>
              <a:rPr lang="ko-KR" altLang="en-US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담당교수 </a:t>
            </a:r>
            <a:r>
              <a:rPr lang="en-US" altLang="ko-KR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곽기영</a:t>
            </a:r>
            <a:r>
              <a:rPr lang="ko-KR" altLang="en-US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교수님</a:t>
            </a:r>
            <a:endParaRPr lang="en-US" altLang="ko-KR" sz="2000" spc="-100" dirty="0">
              <a:ln>
                <a:solidFill>
                  <a:schemeClr val="bg1"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500" spc="-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r>
              <a:rPr lang="en-US" altLang="ko-KR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&gt; </a:t>
            </a:r>
            <a:r>
              <a:rPr lang="ko-KR" altLang="en-US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과  목  명 </a:t>
            </a:r>
            <a:r>
              <a:rPr lang="en-US" altLang="ko-KR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경영통계</a:t>
            </a:r>
            <a:endParaRPr lang="en-US" altLang="ko-KR" sz="2000" spc="-100" dirty="0">
              <a:ln>
                <a:solidFill>
                  <a:schemeClr val="bg1"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500" spc="-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r>
              <a:rPr lang="en-US" altLang="ko-KR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&gt; </a:t>
            </a:r>
            <a:r>
              <a:rPr lang="ko-KR" altLang="en-US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팀        명 </a:t>
            </a:r>
            <a:r>
              <a:rPr lang="en-US" altLang="ko-KR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: G</a:t>
            </a:r>
            <a:r>
              <a:rPr lang="ko-KR" altLang="en-US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endParaRPr lang="en-US" altLang="ko-KR" sz="2000" spc="-100" dirty="0">
              <a:ln>
                <a:solidFill>
                  <a:schemeClr val="bg1"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500" spc="-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r>
              <a:rPr lang="en-US" altLang="ko-KR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&gt; </a:t>
            </a:r>
            <a:r>
              <a:rPr lang="ko-KR" altLang="en-US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이        </a:t>
            </a:r>
            <a:r>
              <a:rPr lang="ko-KR" altLang="en-US" sz="2000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름</a:t>
            </a:r>
            <a:r>
              <a:rPr lang="ko-KR" altLang="en-US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황윤재</a:t>
            </a:r>
            <a:r>
              <a:rPr lang="en-US" altLang="ko-KR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손채형</a:t>
            </a:r>
            <a:r>
              <a:rPr lang="en-US" altLang="ko-KR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 	        </a:t>
            </a:r>
            <a:r>
              <a:rPr lang="ko-KR" altLang="en-US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신정호</a:t>
            </a:r>
            <a:r>
              <a:rPr lang="en-US" altLang="ko-KR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윤홍은 </a:t>
            </a:r>
            <a:endParaRPr lang="en-US" altLang="ko-KR" sz="2000" spc="-100" dirty="0">
              <a:ln>
                <a:solidFill>
                  <a:schemeClr val="bg1"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27381" y="663893"/>
            <a:ext cx="1123324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71357" y="340728"/>
            <a:ext cx="17892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elvetica75" pitchFamily="34" charset="0"/>
              </a:rPr>
              <a:t>B</a:t>
            </a:r>
            <a:r>
              <a: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lvetica75" pitchFamily="34" charset="0"/>
              </a:rPr>
              <a:t>usiness</a:t>
            </a:r>
            <a:r>
              <a: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elvetica75" pitchFamily="34" charset="0"/>
              </a:rPr>
              <a:t> S</a:t>
            </a:r>
            <a:r>
              <a: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elvetica75" pitchFamily="34" charset="0"/>
              </a:rPr>
              <a:t>tatistics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elvetica75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333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D7ADD8E-F9E3-4F13-AD64-E03F9846F050}"/>
              </a:ext>
            </a:extLst>
          </p:cNvPr>
          <p:cNvCxnSpPr/>
          <p:nvPr/>
        </p:nvCxnSpPr>
        <p:spPr>
          <a:xfrm>
            <a:off x="527381" y="663893"/>
            <a:ext cx="1123324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4571B7-8CD3-461A-B8C6-26F0EF521192}"/>
              </a:ext>
            </a:extLst>
          </p:cNvPr>
          <p:cNvSpPr txBox="1"/>
          <p:nvPr/>
        </p:nvSpPr>
        <p:spPr>
          <a:xfrm>
            <a:off x="9971357" y="340728"/>
            <a:ext cx="1789272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elvetica75"/>
              </a:rPr>
              <a:t>B</a:t>
            </a:r>
            <a:r>
              <a:rPr lang="en-US" altLang="ko-KR" sz="15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lvetica75"/>
              </a:rPr>
              <a:t>usiness</a:t>
            </a:r>
            <a:r>
              <a:rPr lang="en-US" altLang="ko-KR" sz="15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elvetica75"/>
              </a:rPr>
              <a:t> S</a:t>
            </a:r>
            <a:r>
              <a:rPr lang="en-US" altLang="ko-KR" sz="15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elvetica75"/>
              </a:rPr>
              <a:t>tatistics</a:t>
            </a:r>
            <a:endParaRPr lang="ko-KR" altLang="en-US" sz="15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elvetica75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4BBC23-0725-4A06-AD39-8C04C09D6E4A}"/>
              </a:ext>
            </a:extLst>
          </p:cNvPr>
          <p:cNvSpPr/>
          <p:nvPr/>
        </p:nvSpPr>
        <p:spPr>
          <a:xfrm>
            <a:off x="97897" y="458182"/>
            <a:ext cx="866880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b="1" spc="-1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         </a:t>
            </a:r>
            <a:r>
              <a:rPr lang="en-US" altLang="ko-KR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04    </a:t>
            </a:r>
            <a:r>
              <a:rPr lang="ko-KR" altLang="en-US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회귀모델진단</a:t>
            </a:r>
            <a:r>
              <a:rPr lang="en-US" altLang="ko-KR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 </a:t>
            </a:r>
            <a:b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</a:br>
            <a:r>
              <a:rPr lang="en-US" altLang="ko-KR" sz="14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                  </a:t>
            </a:r>
          </a:p>
          <a:p>
            <a:pPr lvl="0">
              <a:defRPr/>
            </a:pPr>
            <a:r>
              <a:rPr lang="en-US" altLang="ko-KR" sz="14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                  </a:t>
            </a: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&gt; vif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함수를 이용하여 다중공선성 제거 후 다시 회귀모델 분석</a:t>
            </a:r>
            <a:endParaRPr lang="ko-KR" altLang="en-US" sz="1600" b="1" spc="-1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6ABCBD9-B91D-47C0-9EF1-BACC50FB4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1566178"/>
            <a:ext cx="5722500" cy="47815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CC108E9-4E4E-484C-999C-6DD7AE8E10AC}"/>
              </a:ext>
            </a:extLst>
          </p:cNvPr>
          <p:cNvSpPr/>
          <p:nvPr/>
        </p:nvSpPr>
        <p:spPr>
          <a:xfrm>
            <a:off x="2272683" y="1669003"/>
            <a:ext cx="887767" cy="3639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439619-1673-476F-939D-F6B974AA1EB2}"/>
              </a:ext>
            </a:extLst>
          </p:cNvPr>
          <p:cNvSpPr/>
          <p:nvPr/>
        </p:nvSpPr>
        <p:spPr>
          <a:xfrm>
            <a:off x="6249882" y="1669003"/>
            <a:ext cx="5510748" cy="46787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1"/>
                </a:solidFill>
              </a:rPr>
              <a:t>다중공선성</a:t>
            </a:r>
            <a:r>
              <a:rPr lang="ko-KR" altLang="en-US" b="1" dirty="0">
                <a:solidFill>
                  <a:schemeClr val="tx1"/>
                </a:solidFill>
              </a:rPr>
              <a:t> 존재 점검 </a:t>
            </a:r>
            <a:r>
              <a:rPr lang="en-US" altLang="ko-KR" b="1" dirty="0">
                <a:solidFill>
                  <a:schemeClr val="tx1"/>
                </a:solidFill>
              </a:rPr>
              <a:t>→ </a:t>
            </a:r>
            <a:r>
              <a:rPr lang="en-US" altLang="ko-KR" b="1" dirty="0" err="1">
                <a:solidFill>
                  <a:schemeClr val="tx1"/>
                </a:solidFill>
              </a:rPr>
              <a:t>vif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함수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tx1"/>
                </a:solidFill>
              </a:rPr>
              <a:t>vif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&gt;10 </a:t>
            </a:r>
            <a:r>
              <a:rPr lang="ko-KR" altLang="en-US" b="1" dirty="0">
                <a:solidFill>
                  <a:schemeClr val="tx1"/>
                </a:solidFill>
              </a:rPr>
              <a:t> → 다중공선성이 존재할 가능성 ↑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 </a:t>
            </a:r>
            <a:r>
              <a:rPr lang="en-US" altLang="ko-KR" b="1" dirty="0">
                <a:solidFill>
                  <a:srgbClr val="FF0000"/>
                </a:solidFill>
              </a:rPr>
              <a:t>CO(</a:t>
            </a:r>
            <a:r>
              <a:rPr lang="en-US" altLang="ko-KR" b="1" dirty="0" err="1">
                <a:solidFill>
                  <a:srgbClr val="FF0000"/>
                </a:solidFill>
              </a:rPr>
              <a:t>vif</a:t>
            </a:r>
            <a:r>
              <a:rPr lang="en-US" altLang="ko-KR" b="1" dirty="0">
                <a:solidFill>
                  <a:srgbClr val="FF0000"/>
                </a:solidFill>
              </a:rPr>
              <a:t> &gt; 10)</a:t>
            </a:r>
            <a:r>
              <a:rPr lang="ko-KR" altLang="en-US" b="1" dirty="0">
                <a:solidFill>
                  <a:srgbClr val="FF0000"/>
                </a:solidFill>
              </a:rPr>
              <a:t>를 배제하고 </a:t>
            </a:r>
            <a:r>
              <a:rPr lang="ko-KR" altLang="en-US" b="1" dirty="0">
                <a:solidFill>
                  <a:schemeClr val="tx1"/>
                </a:solidFill>
              </a:rPr>
              <a:t>다중회귀분석을 실시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1"/>
                </a:solidFill>
              </a:rPr>
              <a:t>다중공선성</a:t>
            </a:r>
            <a:r>
              <a:rPr lang="ko-KR" altLang="en-US" b="1" dirty="0">
                <a:solidFill>
                  <a:schemeClr val="tx1"/>
                </a:solidFill>
              </a:rPr>
              <a:t> 제거 후 다중회귀분석 실시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→ </a:t>
            </a:r>
            <a:r>
              <a:rPr lang="ko-KR" altLang="en-US" b="1" dirty="0">
                <a:solidFill>
                  <a:schemeClr val="tx1"/>
                </a:solidFill>
              </a:rPr>
              <a:t>유의수준 </a:t>
            </a:r>
            <a:r>
              <a:rPr lang="en-US" altLang="ko-KR" b="1" dirty="0">
                <a:solidFill>
                  <a:schemeClr val="tx1"/>
                </a:solidFill>
              </a:rPr>
              <a:t>0.05</a:t>
            </a:r>
            <a:r>
              <a:rPr lang="ko-KR" altLang="en-US" b="1" dirty="0">
                <a:solidFill>
                  <a:schemeClr val="tx1"/>
                </a:solidFill>
              </a:rPr>
              <a:t>에서 </a:t>
            </a:r>
            <a:r>
              <a:rPr lang="ko-KR" altLang="en-US" b="1" dirty="0" err="1">
                <a:solidFill>
                  <a:schemeClr val="tx1"/>
                </a:solidFill>
              </a:rPr>
              <a:t>회귀모델이</a:t>
            </a:r>
            <a:r>
              <a:rPr lang="ko-KR" altLang="en-US" b="1" dirty="0">
                <a:solidFill>
                  <a:schemeClr val="tx1"/>
                </a:solidFill>
              </a:rPr>
              <a:t> 통계적으로 유의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→ </a:t>
            </a:r>
            <a:r>
              <a:rPr lang="ko-KR" altLang="en-US" b="1" dirty="0">
                <a:solidFill>
                  <a:schemeClr val="tx1"/>
                </a:solidFill>
              </a:rPr>
              <a:t>개별 회귀계수에서도 유의수준에서 통계적으로 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   </a:t>
            </a:r>
            <a:r>
              <a:rPr lang="ko-KR" altLang="en-US" b="1" dirty="0">
                <a:solidFill>
                  <a:schemeClr val="tx1"/>
                </a:solidFill>
              </a:rPr>
              <a:t>유의함 확인 </a:t>
            </a:r>
          </a:p>
        </p:txBody>
      </p:sp>
    </p:spTree>
    <p:extLst>
      <p:ext uri="{BB962C8B-B14F-4D97-AF65-F5344CB8AC3E}">
        <p14:creationId xmlns:p14="http://schemas.microsoft.com/office/powerpoint/2010/main" val="4007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E08207-BD95-447D-894F-861E76DCA54A}"/>
              </a:ext>
            </a:extLst>
          </p:cNvPr>
          <p:cNvSpPr/>
          <p:nvPr/>
        </p:nvSpPr>
        <p:spPr>
          <a:xfrm>
            <a:off x="6655716" y="1812399"/>
            <a:ext cx="5235542" cy="3746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tx1"/>
                </a:solidFill>
              </a:rPr>
              <a:t>powerTransform</a:t>
            </a:r>
            <a:r>
              <a:rPr lang="ko-KR" altLang="en-US" b="1" dirty="0">
                <a:solidFill>
                  <a:schemeClr val="tx1"/>
                </a:solidFill>
              </a:rPr>
              <a:t>함수로 </a:t>
            </a:r>
            <a:r>
              <a:rPr lang="en-US" altLang="ko-KR" b="1" dirty="0">
                <a:solidFill>
                  <a:schemeClr val="tx1"/>
                </a:solidFill>
              </a:rPr>
              <a:t>PM2.5(</a:t>
            </a:r>
            <a:r>
              <a:rPr lang="ko-KR" altLang="en-US" b="1" dirty="0">
                <a:solidFill>
                  <a:schemeClr val="tx1"/>
                </a:solidFill>
              </a:rPr>
              <a:t>종속변수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tx1"/>
                </a:solidFill>
              </a:rPr>
              <a:t>를 </a:t>
            </a:r>
            <a:r>
              <a:rPr lang="en-US" altLang="ko-KR" b="1" dirty="0">
                <a:solidFill>
                  <a:schemeClr val="tx1"/>
                </a:solidFill>
              </a:rPr>
              <a:t>lambda</a:t>
            </a:r>
            <a:r>
              <a:rPr lang="ko-KR" altLang="en-US" b="1" dirty="0">
                <a:solidFill>
                  <a:schemeClr val="tx1"/>
                </a:solidFill>
              </a:rPr>
              <a:t> 값으로 변환하여 사용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( But, lambda=1</a:t>
            </a:r>
            <a:r>
              <a:rPr lang="ko-KR" altLang="en-US" b="1" dirty="0">
                <a:solidFill>
                  <a:schemeClr val="tx1"/>
                </a:solidFill>
              </a:rPr>
              <a:t>이라는 가설을 기각</a:t>
            </a:r>
            <a:r>
              <a:rPr lang="en-US" altLang="ko-KR" b="1" dirty="0">
                <a:solidFill>
                  <a:schemeClr val="tx1"/>
                </a:solidFill>
              </a:rPr>
              <a:t>X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 →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en-US" altLang="ko-KR" b="1" dirty="0">
                <a:solidFill>
                  <a:schemeClr val="accent5"/>
                </a:solidFill>
              </a:rPr>
              <a:t>p-</a:t>
            </a:r>
            <a:r>
              <a:rPr lang="ko-KR" altLang="en-US" b="1" dirty="0">
                <a:solidFill>
                  <a:schemeClr val="accent5"/>
                </a:solidFill>
              </a:rPr>
              <a:t>값</a:t>
            </a:r>
            <a:r>
              <a:rPr lang="en-US" altLang="ko-KR" b="1" dirty="0">
                <a:solidFill>
                  <a:schemeClr val="accent5"/>
                </a:solidFill>
              </a:rPr>
              <a:t>=0.196&gt;0.05</a:t>
            </a:r>
            <a:r>
              <a:rPr lang="en-US" altLang="ko-KR" b="1" dirty="0">
                <a:solidFill>
                  <a:schemeClr val="tx1"/>
                </a:solidFill>
              </a:rPr>
              <a:t>) </a:t>
            </a:r>
            <a:r>
              <a:rPr lang="ko-KR" altLang="en-US" b="1" dirty="0">
                <a:solidFill>
                  <a:srgbClr val="FF0000"/>
                </a:solidFill>
              </a:rPr>
              <a:t>변환이 필요하지 </a:t>
            </a:r>
            <a:r>
              <a:rPr lang="en-US" altLang="ko-KR" b="1" dirty="0">
                <a:solidFill>
                  <a:srgbClr val="FF0000"/>
                </a:solidFill>
              </a:rPr>
              <a:t>X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en-US" altLang="ko-KR" dirty="0">
                <a:solidFill>
                  <a:schemeClr val="tx1"/>
                </a:solidFill>
              </a:rPr>
              <a:t>	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9AE887C-68AD-4707-A313-8F6C4D1B8591}"/>
              </a:ext>
            </a:extLst>
          </p:cNvPr>
          <p:cNvCxnSpPr/>
          <p:nvPr/>
        </p:nvCxnSpPr>
        <p:spPr>
          <a:xfrm>
            <a:off x="527381" y="663893"/>
            <a:ext cx="1123324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B240364-6E49-491D-A82A-AAC1F2FCD549}"/>
              </a:ext>
            </a:extLst>
          </p:cNvPr>
          <p:cNvSpPr txBox="1"/>
          <p:nvPr/>
        </p:nvSpPr>
        <p:spPr>
          <a:xfrm>
            <a:off x="9971357" y="340728"/>
            <a:ext cx="1789272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elvetica75"/>
              </a:rPr>
              <a:t>B</a:t>
            </a:r>
            <a:r>
              <a:rPr lang="en-US" altLang="ko-KR" sz="15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lvetica75"/>
              </a:rPr>
              <a:t>usiness</a:t>
            </a:r>
            <a:r>
              <a:rPr lang="en-US" altLang="ko-KR" sz="15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elvetica75"/>
              </a:rPr>
              <a:t> S</a:t>
            </a:r>
            <a:r>
              <a:rPr lang="en-US" altLang="ko-KR" sz="15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elvetica75"/>
              </a:rPr>
              <a:t>tatistics</a:t>
            </a:r>
            <a:endParaRPr lang="ko-KR" altLang="en-US" sz="15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elvetica75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625839-129F-49FB-ABAA-73F22965D118}"/>
              </a:ext>
            </a:extLst>
          </p:cNvPr>
          <p:cNvSpPr/>
          <p:nvPr/>
        </p:nvSpPr>
        <p:spPr>
          <a:xfrm>
            <a:off x="97897" y="458182"/>
            <a:ext cx="866880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b="1" spc="-1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         </a:t>
            </a:r>
            <a:r>
              <a:rPr lang="en-US" altLang="ko-KR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04    </a:t>
            </a:r>
            <a:r>
              <a:rPr lang="ko-KR" altLang="en-US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회귀모델수정</a:t>
            </a:r>
            <a:r>
              <a:rPr lang="en-US" altLang="ko-KR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  </a:t>
            </a:r>
            <a:b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</a:br>
            <a:r>
              <a:rPr lang="en-US" altLang="ko-KR" sz="14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                  </a:t>
            </a:r>
          </a:p>
          <a:p>
            <a:pPr lvl="0">
              <a:defRPr/>
            </a:pPr>
            <a:r>
              <a:rPr lang="en-US" altLang="ko-KR" sz="14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                  </a:t>
            </a: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&gt; powerTransform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함수를 이용하여 회귀모델수정</a:t>
            </a:r>
            <a:endParaRPr lang="en-US" altLang="ko-KR" sz="1600" b="1" spc="-100" dirty="0">
              <a:ln w="9525">
                <a:solidFill>
                  <a:schemeClr val="bg1">
                    <a:alpha val="0"/>
                  </a:schemeClr>
                </a:solidFill>
              </a:ln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               </a:t>
            </a:r>
            <a:endParaRPr lang="ko-KR" altLang="en-US" sz="1600" b="1" spc="-1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D671DB8-0CFD-4D5C-9686-8B4873029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1935444"/>
            <a:ext cx="5997706" cy="33187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CC108E9-4E4E-484C-999C-6DD7AE8E10AC}"/>
              </a:ext>
            </a:extLst>
          </p:cNvPr>
          <p:cNvSpPr/>
          <p:nvPr/>
        </p:nvSpPr>
        <p:spPr>
          <a:xfrm>
            <a:off x="3454400" y="4905829"/>
            <a:ext cx="769257" cy="34834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36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25C4DA6-5DE7-4849-A999-501780302657}"/>
              </a:ext>
            </a:extLst>
          </p:cNvPr>
          <p:cNvCxnSpPr/>
          <p:nvPr/>
        </p:nvCxnSpPr>
        <p:spPr>
          <a:xfrm>
            <a:off x="527381" y="663893"/>
            <a:ext cx="1123324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0F2CBD-6A62-4E91-B08A-3022E1278FB1}"/>
              </a:ext>
            </a:extLst>
          </p:cNvPr>
          <p:cNvSpPr txBox="1"/>
          <p:nvPr/>
        </p:nvSpPr>
        <p:spPr>
          <a:xfrm>
            <a:off x="9971357" y="340728"/>
            <a:ext cx="1789272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elvetica75"/>
              </a:rPr>
              <a:t>B</a:t>
            </a:r>
            <a:r>
              <a:rPr lang="en-US" altLang="ko-KR" sz="15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lvetica75"/>
              </a:rPr>
              <a:t>usiness</a:t>
            </a:r>
            <a:r>
              <a:rPr lang="en-US" altLang="ko-KR" sz="15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elvetica75"/>
              </a:rPr>
              <a:t> S</a:t>
            </a:r>
            <a:r>
              <a:rPr lang="en-US" altLang="ko-KR" sz="15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elvetica75"/>
              </a:rPr>
              <a:t>tatistics</a:t>
            </a:r>
            <a:endParaRPr lang="ko-KR" altLang="en-US" sz="15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elvetica75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97A8EF-54AB-4171-94B5-E1F15ED3225A}"/>
              </a:ext>
            </a:extLst>
          </p:cNvPr>
          <p:cNvSpPr/>
          <p:nvPr/>
        </p:nvSpPr>
        <p:spPr>
          <a:xfrm>
            <a:off x="97897" y="458182"/>
            <a:ext cx="866880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b="1" spc="-1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         </a:t>
            </a:r>
            <a:r>
              <a:rPr lang="en-US" altLang="ko-KR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05    </a:t>
            </a:r>
            <a:r>
              <a:rPr lang="ko-KR" altLang="en-US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회귀모델선택</a:t>
            </a:r>
            <a:r>
              <a:rPr lang="en-US" altLang="ko-KR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  </a:t>
            </a:r>
            <a:b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</a:br>
            <a:r>
              <a:rPr lang="en-US" altLang="ko-KR" sz="14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                  </a:t>
            </a:r>
          </a:p>
          <a:p>
            <a:pPr lvl="0">
              <a:defRPr/>
            </a:pPr>
            <a:r>
              <a:rPr lang="en-US" altLang="ko-KR" sz="14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                  </a:t>
            </a: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&gt; anova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함수를 이용하여 중첩모델 간 적합도를 비교하며 모델 선택</a:t>
            </a:r>
            <a:endParaRPr lang="en-US" altLang="ko-KR" sz="1600" b="1" spc="-100" dirty="0">
              <a:ln w="9525">
                <a:solidFill>
                  <a:schemeClr val="bg1">
                    <a:alpha val="0"/>
                  </a:schemeClr>
                </a:solidFill>
              </a:ln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               &gt; AIC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함수를 이용하여 </a:t>
            </a:r>
            <a:r>
              <a:rPr lang="ko-KR" altLang="en-US" sz="1600" b="1" spc="-1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모델간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 적합도를 비교하여 모델 선택</a:t>
            </a:r>
            <a:endParaRPr lang="en-US" altLang="ko-KR" sz="1600" b="1" spc="-1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               &gt; step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함수를 이용하여 다중회귀분석시 간결한 모델을 선택</a:t>
            </a:r>
            <a:endParaRPr lang="en-US" altLang="ko-KR" sz="1600" b="1" spc="-1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6FC43D-BA33-4843-8063-7F0E9A8F9F47}"/>
              </a:ext>
            </a:extLst>
          </p:cNvPr>
          <p:cNvSpPr/>
          <p:nvPr/>
        </p:nvSpPr>
        <p:spPr>
          <a:xfrm>
            <a:off x="6352491" y="2107837"/>
            <a:ext cx="5555343" cy="4343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tx1"/>
                </a:solidFill>
              </a:rPr>
              <a:t>Anova</a:t>
            </a:r>
            <a:r>
              <a:rPr lang="ko-KR" altLang="en-US" sz="1600" b="1" dirty="0">
                <a:solidFill>
                  <a:schemeClr val="tx1"/>
                </a:solidFill>
              </a:rPr>
              <a:t>함수로 </a:t>
            </a:r>
            <a:r>
              <a:rPr lang="en-US" altLang="ko-KR" sz="1600" b="1" dirty="0">
                <a:solidFill>
                  <a:schemeClr val="tx1"/>
                </a:solidFill>
              </a:rPr>
              <a:t>lm1 </a:t>
            </a:r>
            <a:r>
              <a:rPr lang="ko-KR" altLang="en-US" sz="1600" b="1" dirty="0">
                <a:solidFill>
                  <a:schemeClr val="tx1"/>
                </a:solidFill>
              </a:rPr>
              <a:t>모델에서 중첩 모델인 </a:t>
            </a:r>
            <a:r>
              <a:rPr lang="en-US" altLang="ko-KR" sz="1600" b="1" dirty="0">
                <a:solidFill>
                  <a:schemeClr val="tx1"/>
                </a:solidFill>
              </a:rPr>
              <a:t>lm2 </a:t>
            </a:r>
            <a:r>
              <a:rPr lang="ko-KR" altLang="en-US" sz="1600" b="1" dirty="0">
                <a:solidFill>
                  <a:schemeClr val="tx1"/>
                </a:solidFill>
              </a:rPr>
              <a:t>모델 비교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   → lm2 </a:t>
            </a:r>
            <a:r>
              <a:rPr lang="ko-KR" altLang="en-US" sz="1600" b="1" dirty="0">
                <a:solidFill>
                  <a:schemeClr val="tx1"/>
                </a:solidFill>
              </a:rPr>
              <a:t>모델의 </a:t>
            </a:r>
            <a:r>
              <a:rPr lang="en-US" altLang="ko-KR" sz="1600" b="1" dirty="0">
                <a:solidFill>
                  <a:schemeClr val="tx1"/>
                </a:solidFill>
              </a:rPr>
              <a:t>F</a:t>
            </a:r>
            <a:r>
              <a:rPr lang="ko-KR" altLang="en-US" sz="1600" b="1" dirty="0">
                <a:solidFill>
                  <a:schemeClr val="tx1"/>
                </a:solidFill>
              </a:rPr>
              <a:t>값이 유의수준에서 통계적으로 유의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   </a:t>
            </a:r>
            <a:r>
              <a:rPr lang="ko-KR" altLang="ko-KR" sz="1600" b="1" dirty="0">
                <a:solidFill>
                  <a:schemeClr val="tx1"/>
                </a:solidFill>
              </a:rPr>
              <a:t>→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lm2 </a:t>
            </a:r>
            <a:r>
              <a:rPr lang="ko-KR" altLang="en-US" sz="1600" b="1" dirty="0">
                <a:solidFill>
                  <a:schemeClr val="tx1"/>
                </a:solidFill>
              </a:rPr>
              <a:t>모델을 선택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</a:rPr>
              <a:t> AIC</a:t>
            </a:r>
            <a:r>
              <a:rPr lang="ko-KR" altLang="en-US" sz="1600" b="1" dirty="0">
                <a:solidFill>
                  <a:schemeClr val="tx1"/>
                </a:solidFill>
              </a:rPr>
              <a:t>함수로 </a:t>
            </a:r>
            <a:r>
              <a:rPr lang="en-US" altLang="ko-KR" sz="1600" b="1" dirty="0">
                <a:solidFill>
                  <a:schemeClr val="tx1"/>
                </a:solidFill>
              </a:rPr>
              <a:t>lm1</a:t>
            </a:r>
            <a:r>
              <a:rPr lang="ko-KR" altLang="en-US" sz="1600" b="1" dirty="0">
                <a:solidFill>
                  <a:schemeClr val="tx1"/>
                </a:solidFill>
              </a:rPr>
              <a:t>과 </a:t>
            </a:r>
            <a:r>
              <a:rPr lang="en-US" altLang="ko-KR" sz="1600" b="1" dirty="0">
                <a:solidFill>
                  <a:schemeClr val="tx1"/>
                </a:solidFill>
              </a:rPr>
              <a:t>lm2 </a:t>
            </a:r>
            <a:r>
              <a:rPr lang="ko-KR" altLang="en-US" sz="1600" b="1" dirty="0">
                <a:solidFill>
                  <a:schemeClr val="tx1"/>
                </a:solidFill>
              </a:rPr>
              <a:t>모델 비교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   </a:t>
            </a:r>
            <a:r>
              <a:rPr lang="en-US" altLang="ko-KR" sz="1600" b="1" dirty="0">
                <a:solidFill>
                  <a:srgbClr val="FF0000"/>
                </a:solidFill>
              </a:rPr>
              <a:t>※ AIC</a:t>
            </a:r>
            <a:r>
              <a:rPr lang="ko-KR" altLang="en-US" sz="1600" b="1" dirty="0">
                <a:solidFill>
                  <a:srgbClr val="FF0000"/>
                </a:solidFill>
              </a:rPr>
              <a:t>값이 작은 모델 더 우수한 모델로 평가 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    </a:t>
            </a:r>
            <a:r>
              <a:rPr lang="ko-KR" altLang="ko-KR" sz="1600" b="1" dirty="0">
                <a:solidFill>
                  <a:schemeClr val="tx1"/>
                </a:solidFill>
              </a:rPr>
              <a:t>→</a:t>
            </a:r>
            <a:r>
              <a:rPr lang="en-US" altLang="ko-KR" sz="1600" b="1" dirty="0">
                <a:solidFill>
                  <a:schemeClr val="tx1"/>
                </a:solidFill>
              </a:rPr>
              <a:t> lm2 </a:t>
            </a:r>
            <a:r>
              <a:rPr lang="ko-KR" altLang="en-US" sz="1600" b="1" dirty="0">
                <a:solidFill>
                  <a:schemeClr val="tx1"/>
                </a:solidFill>
              </a:rPr>
              <a:t>모델이 적합한 모델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</a:rPr>
              <a:t> step</a:t>
            </a:r>
            <a:r>
              <a:rPr lang="ko-KR" altLang="en-US" sz="1600" b="1" dirty="0">
                <a:solidFill>
                  <a:schemeClr val="tx1"/>
                </a:solidFill>
              </a:rPr>
              <a:t>함수 중 후진선택법인 </a:t>
            </a:r>
            <a:r>
              <a:rPr lang="en-US" altLang="ko-KR" sz="1600" b="1" dirty="0">
                <a:solidFill>
                  <a:schemeClr val="tx1"/>
                </a:solidFill>
              </a:rPr>
              <a:t>‘backward’ </a:t>
            </a:r>
            <a:r>
              <a:rPr lang="ko-KR" altLang="en-US" sz="1600" b="1" dirty="0">
                <a:solidFill>
                  <a:schemeClr val="tx1"/>
                </a:solidFill>
              </a:rPr>
              <a:t>함수를 이용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    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AIC</a:t>
            </a:r>
            <a:r>
              <a:rPr lang="ko-KR" altLang="en-US" sz="1600" b="1" dirty="0">
                <a:solidFill>
                  <a:schemeClr val="tx1"/>
                </a:solidFill>
              </a:rPr>
              <a:t>를 가장 크게 감소시키는 변수부터 제거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    </a:t>
            </a:r>
            <a:r>
              <a:rPr lang="en-US" altLang="ko-KR" sz="1600" b="1" dirty="0">
                <a:solidFill>
                  <a:srgbClr val="FF0000"/>
                </a:solidFill>
              </a:rPr>
              <a:t>(but, none</a:t>
            </a:r>
            <a:r>
              <a:rPr lang="ko-KR" altLang="en-US" sz="1600" b="1" dirty="0">
                <a:solidFill>
                  <a:srgbClr val="FF0000"/>
                </a:solidFill>
              </a:rPr>
              <a:t>일 때 가장 크게 감소 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b="1" dirty="0">
                <a:solidFill>
                  <a:srgbClr val="FF0000"/>
                </a:solidFill>
              </a:rPr>
              <a:t>          →</a:t>
            </a:r>
            <a:r>
              <a:rPr lang="ko-KR" altLang="en-US" sz="1600" b="1" dirty="0">
                <a:solidFill>
                  <a:srgbClr val="FF0000"/>
                </a:solidFill>
              </a:rPr>
              <a:t> 모든 변수를 놔두는 것이 가장 좋은 모델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r>
              <a:rPr lang="ko-KR" altLang="en-US" sz="1600" b="1" dirty="0">
                <a:solidFill>
                  <a:srgbClr val="FF0000"/>
                </a:solidFill>
              </a:rPr>
              <a:t> 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709CDA4-73C8-424C-9A83-4F0B268A4F54}"/>
              </a:ext>
            </a:extLst>
          </p:cNvPr>
          <p:cNvGrpSpPr/>
          <p:nvPr/>
        </p:nvGrpSpPr>
        <p:grpSpPr>
          <a:xfrm>
            <a:off x="319414" y="2058620"/>
            <a:ext cx="6033078" cy="4466467"/>
            <a:chOff x="527380" y="2058620"/>
            <a:chExt cx="5231944" cy="4466467"/>
          </a:xfrm>
        </p:grpSpPr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3EE59D2E-7862-43AD-9101-571ACAD74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380" y="2058620"/>
              <a:ext cx="5231943" cy="2067142"/>
            </a:xfrm>
            <a:prstGeom prst="rect">
              <a:avLst/>
            </a:prstGeom>
          </p:spPr>
        </p:pic>
        <p:pic>
          <p:nvPicPr>
            <p:cNvPr id="9" name="그림 8" descr="텍스트이(가) 표시된 사진&#10;&#10;자동 생성된 설명">
              <a:extLst>
                <a:ext uri="{FF2B5EF4-FFF2-40B4-BE49-F238E27FC236}">
                  <a16:creationId xmlns:a16="http://schemas.microsoft.com/office/drawing/2014/main" id="{5225DBE4-5117-4DA0-AC40-AE3732A5D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381" y="4200137"/>
              <a:ext cx="5231943" cy="2324950"/>
            </a:xfrm>
            <a:prstGeom prst="rect">
              <a:avLst/>
            </a:prstGeom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C108E9-4E4E-484C-999C-6DD7AE8E10AC}"/>
              </a:ext>
            </a:extLst>
          </p:cNvPr>
          <p:cNvSpPr/>
          <p:nvPr/>
        </p:nvSpPr>
        <p:spPr>
          <a:xfrm>
            <a:off x="1204687" y="3991429"/>
            <a:ext cx="939764" cy="1449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C108E9-4E4E-484C-999C-6DD7AE8E10AC}"/>
              </a:ext>
            </a:extLst>
          </p:cNvPr>
          <p:cNvSpPr/>
          <p:nvPr/>
        </p:nvSpPr>
        <p:spPr>
          <a:xfrm>
            <a:off x="319415" y="4873591"/>
            <a:ext cx="2353448" cy="1292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88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3B1A64F-206F-4E74-A9E7-5B845B4DB895}"/>
              </a:ext>
            </a:extLst>
          </p:cNvPr>
          <p:cNvCxnSpPr/>
          <p:nvPr/>
        </p:nvCxnSpPr>
        <p:spPr>
          <a:xfrm>
            <a:off x="527381" y="663893"/>
            <a:ext cx="1123324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9349B6E-23C3-414D-81B2-209261D15302}"/>
              </a:ext>
            </a:extLst>
          </p:cNvPr>
          <p:cNvSpPr txBox="1"/>
          <p:nvPr/>
        </p:nvSpPr>
        <p:spPr>
          <a:xfrm>
            <a:off x="9971357" y="340728"/>
            <a:ext cx="1789272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elvetica75"/>
              </a:rPr>
              <a:t>B</a:t>
            </a:r>
            <a:r>
              <a:rPr lang="en-US" altLang="ko-KR" sz="15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lvetica75"/>
              </a:rPr>
              <a:t>usiness</a:t>
            </a:r>
            <a:r>
              <a:rPr lang="en-US" altLang="ko-KR" sz="15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elvetica75"/>
              </a:rPr>
              <a:t> S</a:t>
            </a:r>
            <a:r>
              <a:rPr lang="en-US" altLang="ko-KR" sz="15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elvetica75"/>
              </a:rPr>
              <a:t>tatistics</a:t>
            </a:r>
            <a:endParaRPr lang="ko-KR" altLang="en-US" sz="15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elvetica75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C1A099-7F96-4631-9104-58CF099D8E2D}"/>
              </a:ext>
            </a:extLst>
          </p:cNvPr>
          <p:cNvSpPr/>
          <p:nvPr/>
        </p:nvSpPr>
        <p:spPr>
          <a:xfrm>
            <a:off x="97897" y="458182"/>
            <a:ext cx="866880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b="1" spc="-1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         </a:t>
            </a:r>
            <a:r>
              <a:rPr lang="en-US" altLang="ko-KR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05    </a:t>
            </a:r>
            <a:r>
              <a:rPr lang="ko-KR" altLang="en-US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회귀모델선택</a:t>
            </a:r>
            <a:r>
              <a:rPr lang="en-US" altLang="ko-KR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 </a:t>
            </a:r>
            <a:b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</a:br>
            <a:r>
              <a:rPr lang="en-US" altLang="ko-KR" sz="14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                  </a:t>
            </a:r>
          </a:p>
          <a:p>
            <a:pPr lvl="0">
              <a:defRPr/>
            </a:pPr>
            <a:r>
              <a:rPr lang="en-US" altLang="ko-KR" sz="14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                  </a:t>
            </a: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&gt; regsubsets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함수를 이용하여 </a:t>
            </a: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n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개의 변수를 포함하는 최적의 모델을 선택</a:t>
            </a:r>
            <a:endParaRPr lang="en-US" altLang="ko-KR" sz="1600" b="1" spc="-100" dirty="0">
              <a:ln w="9525">
                <a:solidFill>
                  <a:schemeClr val="bg1">
                    <a:alpha val="0"/>
                  </a:schemeClr>
                </a:solidFill>
              </a:ln>
              <a:latin typeface="맑은 고딕"/>
              <a:ea typeface="맑은 고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BF87970-E31B-4498-A350-6D1A65637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27" y="3842239"/>
            <a:ext cx="6134816" cy="293407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75CA0D3-2969-4E1F-828B-CB16881D6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1534333"/>
            <a:ext cx="5776703" cy="22760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85E7858-0103-4172-B649-D55E993A48D7}"/>
                  </a:ext>
                </a:extLst>
              </p:cNvPr>
              <p:cNvSpPr/>
              <p:nvPr/>
            </p:nvSpPr>
            <p:spPr>
              <a:xfrm>
                <a:off x="6545942" y="1771889"/>
                <a:ext cx="5341257" cy="435370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1" dirty="0" err="1">
                    <a:solidFill>
                      <a:schemeClr val="tx1"/>
                    </a:solidFill>
                  </a:rPr>
                  <a:t>Regsubsets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함수의 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formula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에서 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nbest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인수에 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k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개의 독립변수로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탐색할 모델을 지정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solidFill>
                      <a:schemeClr val="tx1"/>
                    </a:solidFill>
                  </a:rPr>
                  <a:t>각 변수마다 최적의 함수 모델 등을 생성하여 모든 변수를 포함하는 모델까지 생성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plot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함수로 최적의 모델 그래프로 확인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   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ko-KR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b="1" dirty="0">
                    <a:solidFill>
                      <a:srgbClr val="FF0000"/>
                    </a:solidFill>
                  </a:rPr>
                  <a:t> 0.73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인 모든 변수가 포함된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모델이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r>
                  <a:rPr lang="en-US" altLang="ko-KR" b="1" dirty="0">
                    <a:solidFill>
                      <a:srgbClr val="FF0000"/>
                    </a:solidFill>
                  </a:rPr>
                  <a:t>      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가장 최적의 모델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85E7858-0103-4172-B649-D55E993A48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942" y="1771889"/>
                <a:ext cx="5341257" cy="4353703"/>
              </a:xfrm>
              <a:prstGeom prst="rect">
                <a:avLst/>
              </a:prstGeom>
              <a:blipFill>
                <a:blip r:embed="rId4"/>
                <a:stretch>
                  <a:fillRect l="-7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0CC108E9-4E4E-484C-999C-6DD7AE8E10AC}"/>
              </a:ext>
            </a:extLst>
          </p:cNvPr>
          <p:cNvSpPr/>
          <p:nvPr/>
        </p:nvSpPr>
        <p:spPr>
          <a:xfrm>
            <a:off x="411126" y="3948739"/>
            <a:ext cx="6060012" cy="1396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69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527381" y="663893"/>
            <a:ext cx="1123324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971357" y="340728"/>
            <a:ext cx="1789272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elvetica75"/>
              </a:rPr>
              <a:t>B</a:t>
            </a:r>
            <a:r>
              <a:rPr lang="en-US" altLang="ko-KR" sz="1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lvetica75"/>
              </a:rPr>
              <a:t>usiness</a:t>
            </a:r>
            <a:r>
              <a:rPr lang="en-US" altLang="ko-KR" sz="1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elvetica75"/>
              </a:rPr>
              <a:t> S</a:t>
            </a:r>
            <a:r>
              <a:rPr lang="en-US" altLang="ko-KR" sz="1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elvetica75"/>
              </a:rPr>
              <a:t>tatistics</a:t>
            </a:r>
            <a:endParaRPr lang="ko-KR" altLang="en-US" sz="15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elvetica75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7818" y="482553"/>
            <a:ext cx="8668808" cy="1657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b="1" spc="-1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         </a:t>
            </a:r>
            <a:r>
              <a:rPr lang="en-US" altLang="ko-KR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06    </a:t>
            </a:r>
            <a:r>
              <a:rPr lang="ko-KR" altLang="en-US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시사점</a:t>
            </a:r>
            <a:r>
              <a:rPr lang="en-US" altLang="ko-KR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 </a:t>
            </a:r>
            <a:b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</a:br>
            <a:r>
              <a:rPr lang="en-US" altLang="ko-KR" sz="14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                  </a:t>
            </a:r>
          </a:p>
          <a:p>
            <a:pPr lvl="0">
              <a:defRPr/>
            </a:pPr>
            <a:r>
              <a:rPr lang="en-US" altLang="ko-KR" sz="14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                  </a:t>
            </a: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&gt; </a:t>
            </a:r>
            <a:r>
              <a:rPr lang="ko-KR" altLang="en-US" sz="1600" b="1" spc="-1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초미세먼지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 뿐만 아니라 대기오염물질에 관심을 가져야함</a:t>
            </a:r>
          </a:p>
          <a:p>
            <a:pPr lvl="0">
              <a:defRPr/>
            </a:pPr>
            <a:r>
              <a:rPr lang="ko-KR" altLang="en-US" sz="5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 </a:t>
            </a:r>
            <a:endParaRPr lang="ko-KR" altLang="en-US" sz="1600" b="1" spc="-100" dirty="0">
              <a:ln w="9525">
                <a:solidFill>
                  <a:schemeClr val="bg1">
                    <a:alpha val="0"/>
                  </a:schemeClr>
                </a:solidFill>
              </a:ln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 	</a:t>
            </a: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&gt;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 </a:t>
            </a: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O3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의 초미세먼지와의 부의 상관관계</a:t>
            </a: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(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코로나 </a:t>
            </a:r>
            <a:r>
              <a:rPr lang="ko-KR" altLang="en-US" sz="1600" b="1" spc="-1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팬데믹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 </a:t>
            </a:r>
            <a:r>
              <a:rPr lang="ko-KR" altLang="en-US" sz="1600" b="1" spc="-1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현상원인</a:t>
            </a: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)</a:t>
            </a:r>
          </a:p>
          <a:p>
            <a:pPr lvl="0">
              <a:defRPr/>
            </a:pPr>
            <a:endParaRPr lang="en-US" altLang="ko-KR" sz="1600" b="1" spc="-100" dirty="0">
              <a:ln w="9525">
                <a:solidFill>
                  <a:schemeClr val="bg1">
                    <a:alpha val="0"/>
                  </a:schemeClr>
                </a:solidFill>
              </a:ln>
              <a:latin typeface="맑은 고딕"/>
              <a:ea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7818" y="1914738"/>
            <a:ext cx="6001966" cy="433542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374739" y="2342076"/>
            <a:ext cx="5555343" cy="39080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>
              <a:defRPr/>
            </a:pPr>
            <a:endParaRPr lang="en-US" altLang="ko-KR" sz="16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6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600" b="1" dirty="0" err="1">
                <a:solidFill>
                  <a:schemeClr val="tx1"/>
                </a:solidFill>
                <a:latin typeface="맑은 고딕"/>
                <a:ea typeface="맑은 고딕"/>
              </a:rPr>
              <a:t>초미세먼지</a:t>
            </a:r>
            <a:r>
              <a:rPr lang="en-US" altLang="ko-KR" sz="1600" b="1" dirty="0">
                <a:solidFill>
                  <a:schemeClr val="tx1"/>
                </a:solidFill>
                <a:latin typeface="맑은 고딕"/>
                <a:ea typeface="맑은 고딕"/>
              </a:rPr>
              <a:t>(PM2.5)</a:t>
            </a:r>
            <a:r>
              <a:rPr lang="ko-KR" altLang="en-US" sz="1600" b="1" dirty="0">
                <a:solidFill>
                  <a:schemeClr val="tx1"/>
                </a:solidFill>
                <a:latin typeface="맑은 고딕"/>
                <a:ea typeface="맑은 고딕"/>
              </a:rPr>
              <a:t>와 </a:t>
            </a:r>
            <a:r>
              <a:rPr lang="ko-KR" altLang="en-US" sz="1600" b="1" dirty="0">
                <a:solidFill>
                  <a:schemeClr val="accent5"/>
                </a:solidFill>
                <a:latin typeface="맑은 고딕"/>
                <a:ea typeface="맑은 고딕"/>
              </a:rPr>
              <a:t>정의 상관관계 </a:t>
            </a:r>
          </a:p>
          <a:p>
            <a:pPr lvl="0"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/>
                <a:ea typeface="맑은 고딕"/>
              </a:rPr>
              <a:t>    → SO2(</a:t>
            </a:r>
            <a:r>
              <a:rPr lang="ko-KR" altLang="en-US" sz="1600" b="1" dirty="0">
                <a:solidFill>
                  <a:schemeClr val="tx1"/>
                </a:solidFill>
                <a:latin typeface="맑은 고딕"/>
                <a:ea typeface="맑은 고딕"/>
              </a:rPr>
              <a:t>아황산가스</a:t>
            </a:r>
            <a:r>
              <a:rPr lang="en-US" altLang="ko-KR" sz="1600" b="1" dirty="0">
                <a:solidFill>
                  <a:schemeClr val="tx1"/>
                </a:solidFill>
                <a:latin typeface="맑은 고딕"/>
                <a:ea typeface="맑은 고딕"/>
              </a:rPr>
              <a:t>), CO(</a:t>
            </a:r>
            <a:r>
              <a:rPr lang="ko-KR" altLang="en-US" sz="1600" b="1" dirty="0">
                <a:solidFill>
                  <a:schemeClr val="tx1"/>
                </a:solidFill>
                <a:latin typeface="맑은 고딕"/>
                <a:ea typeface="맑은 고딕"/>
              </a:rPr>
              <a:t>일산화탄소</a:t>
            </a:r>
            <a:r>
              <a:rPr lang="en-US" altLang="ko-KR" sz="1600" b="1" dirty="0">
                <a:solidFill>
                  <a:schemeClr val="tx1"/>
                </a:solidFill>
                <a:latin typeface="맑은 고딕"/>
                <a:ea typeface="맑은 고딕"/>
              </a:rPr>
              <a:t>), NO2(</a:t>
            </a:r>
            <a:r>
              <a:rPr lang="ko-KR" altLang="en-US" sz="1600" b="1" dirty="0">
                <a:solidFill>
                  <a:schemeClr val="tx1"/>
                </a:solidFill>
                <a:latin typeface="맑은 고딕"/>
                <a:ea typeface="맑은 고딕"/>
              </a:rPr>
              <a:t>이산화질소</a:t>
            </a:r>
            <a:r>
              <a:rPr lang="en-US" altLang="ko-KR" sz="1600" b="1" dirty="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</a:p>
          <a:p>
            <a:pPr lvl="0">
              <a:defRPr/>
            </a:pPr>
            <a:endParaRPr lang="en-US" altLang="ko-KR" sz="16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6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/>
                <a:ea typeface="맑은 고딕"/>
              </a:rPr>
              <a:t>미세먼지에만 미시적으로 관심을 가질 것이 아니라 </a:t>
            </a:r>
          </a:p>
          <a:p>
            <a:pPr lvl="0"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/>
                <a:ea typeface="맑은 고딕"/>
              </a:rPr>
              <a:t>    </a:t>
            </a:r>
            <a:r>
              <a:rPr lang="ko-KR" altLang="en-US" sz="1600" b="1" dirty="0">
                <a:solidFill>
                  <a:schemeClr val="tx1"/>
                </a:solidFill>
                <a:latin typeface="맑은 고딕"/>
                <a:ea typeface="맑은 고딕"/>
              </a:rPr>
              <a:t>거시적으로 미세먼지와 상관관계를 가지는 모든 변수에 </a:t>
            </a:r>
          </a:p>
          <a:p>
            <a:pPr lvl="0"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/>
                <a:ea typeface="맑은 고딕"/>
              </a:rPr>
              <a:t>    </a:t>
            </a:r>
            <a:r>
              <a:rPr lang="ko-KR" altLang="en-US" sz="1600" b="1" dirty="0">
                <a:solidFill>
                  <a:schemeClr val="tx1"/>
                </a:solidFill>
                <a:latin typeface="맑은 고딕"/>
                <a:ea typeface="맑은 고딕"/>
              </a:rPr>
              <a:t>관심을 가져야함</a:t>
            </a:r>
            <a:endParaRPr lang="en-US" altLang="ko-KR" sz="16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ko-KR" altLang="en-US" sz="16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/>
                <a:ea typeface="맑은 고딕"/>
              </a:rPr>
              <a:t>O3</a:t>
            </a:r>
            <a:r>
              <a:rPr lang="ko-KR" altLang="en-US" sz="1600" b="1" dirty="0">
                <a:solidFill>
                  <a:schemeClr val="tx1"/>
                </a:solidFill>
                <a:latin typeface="맑은 고딕"/>
                <a:ea typeface="맑은 고딕"/>
              </a:rPr>
              <a:t>의 경우 초미세먼지와 </a:t>
            </a:r>
            <a:r>
              <a:rPr lang="ko-KR" altLang="en-US" sz="1600" b="1" dirty="0">
                <a:solidFill>
                  <a:srgbClr val="FF0000"/>
                </a:solidFill>
                <a:latin typeface="맑은 고딕"/>
                <a:ea typeface="맑은 고딕"/>
              </a:rPr>
              <a:t>부의 상관관계</a:t>
            </a:r>
          </a:p>
          <a:p>
            <a:pPr lvl="0"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/>
                <a:ea typeface="맑은 고딕"/>
              </a:rPr>
              <a:t>    </a:t>
            </a:r>
            <a:r>
              <a:rPr lang="en-US" altLang="ko-KR" sz="1600" b="1" dirty="0">
                <a:solidFill>
                  <a:schemeClr val="tx1"/>
                </a:solidFill>
                <a:ea typeface="맑은 고딕"/>
              </a:rPr>
              <a:t>→ </a:t>
            </a:r>
            <a:r>
              <a:rPr lang="ko-KR" altLang="en-US" sz="1600" b="1" dirty="0">
                <a:solidFill>
                  <a:schemeClr val="tx1"/>
                </a:solidFill>
                <a:ea typeface="맑은 고딕"/>
              </a:rPr>
              <a:t>코로나 </a:t>
            </a:r>
            <a:r>
              <a:rPr lang="ko-KR" altLang="en-US" sz="1600" b="1" dirty="0" err="1">
                <a:solidFill>
                  <a:schemeClr val="tx1"/>
                </a:solidFill>
                <a:ea typeface="맑은 고딕"/>
              </a:rPr>
              <a:t>팬데믹</a:t>
            </a:r>
            <a:r>
              <a:rPr lang="ko-KR" altLang="en-US" sz="1600" b="1" dirty="0">
                <a:solidFill>
                  <a:schemeClr val="tx1"/>
                </a:solidFill>
                <a:ea typeface="맑은 고딕"/>
              </a:rPr>
              <a:t> 현상으로 인한 전세계 </a:t>
            </a:r>
            <a:r>
              <a:rPr lang="ko-KR" altLang="en-US" sz="1600" b="1" dirty="0" err="1">
                <a:solidFill>
                  <a:schemeClr val="tx1"/>
                </a:solidFill>
                <a:ea typeface="맑은 고딕"/>
              </a:rPr>
              <a:t>이동량</a:t>
            </a:r>
            <a:r>
              <a:rPr lang="ko-KR" altLang="en-US" sz="1600" b="1" dirty="0">
                <a:solidFill>
                  <a:schemeClr val="tx1"/>
                </a:solidFill>
                <a:ea typeface="맑은 고딕"/>
              </a:rPr>
              <a:t> 감소</a:t>
            </a:r>
            <a:endParaRPr lang="en-US" altLang="ko-KR" sz="1600" b="1" dirty="0">
              <a:solidFill>
                <a:schemeClr val="tx1"/>
              </a:solidFill>
              <a:ea typeface="맑은 고딕"/>
            </a:endParaRPr>
          </a:p>
          <a:p>
            <a:pPr lvl="0">
              <a:defRPr/>
            </a:pPr>
            <a:r>
              <a:rPr lang="en-US" altLang="ko-KR" sz="500" b="1" dirty="0">
                <a:solidFill>
                  <a:schemeClr val="tx1"/>
                </a:solidFill>
                <a:ea typeface="맑은 고딕"/>
              </a:rPr>
              <a:t> </a:t>
            </a:r>
          </a:p>
          <a:p>
            <a:pPr lvl="0"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/>
                <a:ea typeface="맑은 고딕"/>
              </a:rPr>
              <a:t>    → </a:t>
            </a:r>
            <a:r>
              <a:rPr lang="ko-KR" altLang="en-US" sz="1600" b="1" dirty="0">
                <a:solidFill>
                  <a:schemeClr val="tx1"/>
                </a:solidFill>
                <a:latin typeface="맑은 고딕"/>
                <a:ea typeface="맑은 고딕"/>
              </a:rPr>
              <a:t>대기오염물질 감소 </a:t>
            </a:r>
            <a:r>
              <a:rPr lang="en-US" altLang="ko-KR" sz="1600" b="1" u="sng" dirty="0">
                <a:solidFill>
                  <a:srgbClr val="FF0000"/>
                </a:solidFill>
                <a:latin typeface="맑은 고딕"/>
                <a:ea typeface="맑은 고딕"/>
              </a:rPr>
              <a:t>but O3</a:t>
            </a:r>
            <a:r>
              <a:rPr lang="ko-KR" altLang="en-US" sz="1600" b="1" u="sng" dirty="0">
                <a:solidFill>
                  <a:srgbClr val="FF0000"/>
                </a:solidFill>
                <a:latin typeface="맑은 고딕"/>
                <a:ea typeface="맑은 고딕"/>
              </a:rPr>
              <a:t> 농도 ↑</a:t>
            </a:r>
            <a:endParaRPr lang="en-US" altLang="ko-KR" sz="1600" b="1" u="sng" dirty="0">
              <a:solidFill>
                <a:srgbClr val="FF0000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/>
                <a:ea typeface="맑은 고딕"/>
              </a:rPr>
              <a:t>    </a:t>
            </a:r>
          </a:p>
          <a:p>
            <a:pPr lvl="0"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/>
                <a:ea typeface="맑은 고딕"/>
              </a:rPr>
              <a:t>    </a:t>
            </a:r>
            <a:r>
              <a:rPr lang="ko-KR" altLang="en-US" sz="1600" b="1" dirty="0">
                <a:solidFill>
                  <a:schemeClr val="tx1"/>
                </a:solidFill>
                <a:latin typeface="맑은 고딕"/>
                <a:ea typeface="맑은 고딕"/>
              </a:rPr>
              <a:t>출처</a:t>
            </a:r>
            <a:r>
              <a:rPr lang="en-US" altLang="ko-KR" sz="1600" b="1" dirty="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1600" b="1" dirty="0" err="1">
                <a:solidFill>
                  <a:schemeClr val="tx1"/>
                </a:solidFill>
                <a:latin typeface="맑은 고딕"/>
                <a:ea typeface="맑은 고딕"/>
              </a:rPr>
              <a:t>오존테라피</a:t>
            </a:r>
            <a:r>
              <a:rPr lang="en-US" altLang="ko-KR" sz="1600" b="1" dirty="0">
                <a:solidFill>
                  <a:schemeClr val="tx1"/>
                </a:solidFill>
                <a:latin typeface="맑은 고딕"/>
                <a:ea typeface="맑은 고딕"/>
              </a:rPr>
              <a:t>-</a:t>
            </a:r>
            <a:r>
              <a:rPr lang="ko-KR" altLang="en-US" sz="1600" b="1" dirty="0">
                <a:solidFill>
                  <a:schemeClr val="tx1"/>
                </a:solidFill>
                <a:latin typeface="맑은 고딕"/>
                <a:ea typeface="맑은 고딕"/>
              </a:rPr>
              <a:t>한국오존협회</a:t>
            </a:r>
            <a:r>
              <a:rPr lang="en-US" altLang="ko-KR" sz="1600" b="1" dirty="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</a:p>
          <a:p>
            <a:pPr lvl="0">
              <a:defRPr/>
            </a:pPr>
            <a:endParaRPr lang="en-US" altLang="ko-KR" sz="16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600" b="1" u="sng" dirty="0">
              <a:solidFill>
                <a:srgbClr val="FF0000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600" b="1" u="sng" dirty="0">
              <a:solidFill>
                <a:srgbClr val="FF0000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600" b="1" u="sng" dirty="0">
              <a:solidFill>
                <a:srgbClr val="FF0000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600" b="1" u="sng" dirty="0">
              <a:solidFill>
                <a:srgbClr val="FF0000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ko-KR" altLang="en-US" sz="1600" b="1" u="sng" dirty="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C108E9-4E4E-484C-999C-6DD7AE8E10AC}"/>
              </a:ext>
            </a:extLst>
          </p:cNvPr>
          <p:cNvSpPr/>
          <p:nvPr/>
        </p:nvSpPr>
        <p:spPr>
          <a:xfrm>
            <a:off x="527381" y="4341182"/>
            <a:ext cx="742126" cy="47939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2AF1848-4B5D-48C9-A4B1-870DBD53151F}"/>
              </a:ext>
            </a:extLst>
          </p:cNvPr>
          <p:cNvCxnSpPr/>
          <p:nvPr/>
        </p:nvCxnSpPr>
        <p:spPr>
          <a:xfrm>
            <a:off x="527381" y="663893"/>
            <a:ext cx="1123324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779497-F6AF-4C42-BCE6-A9341F77DFA4}"/>
              </a:ext>
            </a:extLst>
          </p:cNvPr>
          <p:cNvSpPr txBox="1"/>
          <p:nvPr/>
        </p:nvSpPr>
        <p:spPr>
          <a:xfrm>
            <a:off x="9971357" y="340728"/>
            <a:ext cx="17892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elvetica75" pitchFamily="34" charset="0"/>
              </a:rPr>
              <a:t>B</a:t>
            </a:r>
            <a:r>
              <a: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lvetica75" pitchFamily="34" charset="0"/>
              </a:rPr>
              <a:t>usiness</a:t>
            </a:r>
            <a:r>
              <a: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elvetica75" pitchFamily="34" charset="0"/>
              </a:rPr>
              <a:t> S</a:t>
            </a:r>
            <a:r>
              <a: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elvetica75" pitchFamily="34" charset="0"/>
              </a:rPr>
              <a:t>tatistics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elvetica75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0555" y="1314057"/>
            <a:ext cx="5296138" cy="5370701"/>
          </a:xfrm>
          <a:prstGeom prst="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</p:spPr>
        <p:txBody>
          <a:bodyPr wrap="square">
            <a:spAutoFit/>
          </a:bodyPr>
          <a:lstStyle/>
          <a:p>
            <a:endParaRPr lang="en-US" altLang="ko-KR" sz="120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r>
              <a:rPr lang="en-US" altLang="ko-KR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01  </a:t>
            </a:r>
            <a:r>
              <a:rPr lang="ko-KR" altLang="en-US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소개</a:t>
            </a:r>
            <a:endParaRPr lang="en-US" altLang="ko-KR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90000"/>
                  <a:lumOff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en-US" altLang="ko-KR" sz="15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5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역할</a:t>
            </a:r>
            <a:r>
              <a:rPr lang="en-US" altLang="ko-KR" sz="15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 </a:t>
            </a:r>
            <a:r>
              <a:rPr lang="ko-KR" altLang="en-US" sz="15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</a:t>
            </a:r>
            <a:r>
              <a:rPr lang="en-US" altLang="ko-KR" sz="15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 </a:t>
            </a:r>
            <a:r>
              <a:rPr lang="ko-KR" altLang="en-US" sz="15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 출처</a:t>
            </a:r>
            <a:endParaRPr lang="en-US" altLang="ko-KR" sz="150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90000"/>
                  <a:lumOff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br>
              <a:rPr lang="en-US" altLang="ko-KR" sz="16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 </a:t>
            </a:r>
            <a:r>
              <a:rPr lang="ko-KR" altLang="en-US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계기</a:t>
            </a:r>
            <a:endParaRPr lang="en-US" altLang="ko-KR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90000"/>
                  <a:lumOff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5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5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초 미세먼지 관련 기사 </a:t>
            </a:r>
            <a:endParaRPr lang="en-US" altLang="ko-KR" sz="150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90000"/>
                  <a:lumOff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50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90000"/>
                  <a:lumOff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 </a:t>
            </a:r>
            <a:r>
              <a:rPr lang="ko-KR" altLang="en-US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회귀모델분석</a:t>
            </a:r>
            <a:endParaRPr lang="en-US" altLang="ko-KR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90000"/>
                  <a:lumOff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/>
            <a:r>
              <a:rPr lang="en-US" altLang="ko-KR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    </a:t>
            </a:r>
            <a:r>
              <a:rPr lang="en-US" altLang="ko-KR" sz="15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5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 설명 </a:t>
            </a:r>
            <a:r>
              <a:rPr lang="en-US" altLang="ko-KR" sz="15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 </a:t>
            </a:r>
            <a:r>
              <a:rPr lang="ko-KR" altLang="en-US" sz="15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회귀모델분석</a:t>
            </a:r>
            <a:endParaRPr lang="en-US" altLang="ko-KR" sz="150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90000"/>
                  <a:lumOff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/>
            <a:r>
              <a:rPr lang="en-US" altLang="ko-KR" sz="15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</a:p>
          <a:p>
            <a:pPr marL="342900" indent="-342900"/>
            <a:r>
              <a:rPr lang="en-US" altLang="ko-KR" sz="5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342900" indent="-342900"/>
            <a:r>
              <a:rPr lang="en-US" altLang="ko-KR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</a:rPr>
              <a:t>04  </a:t>
            </a:r>
            <a:r>
              <a:rPr lang="ko-KR" altLang="en-US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</a:rPr>
              <a:t>회귀모델진단</a:t>
            </a:r>
            <a:r>
              <a:rPr lang="en-US" altLang="ko-KR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</a:rPr>
              <a:t>수정</a:t>
            </a:r>
            <a:endParaRPr lang="en-US" altLang="ko-KR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90000"/>
                  <a:lumOff val="10000"/>
                </a:schemeClr>
              </a:solidFill>
              <a:latin typeface="맑은 고딕" panose="020B0503020000020004" pitchFamily="50" charset="-127"/>
            </a:endParaRPr>
          </a:p>
          <a:p>
            <a:pPr marL="342900" indent="-342900"/>
            <a:r>
              <a:rPr lang="en-US" altLang="ko-KR" sz="2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en-US" altLang="ko-KR" sz="15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5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회귀분석 가정 평가 </a:t>
            </a:r>
            <a:r>
              <a:rPr lang="en-US" altLang="ko-KR" sz="15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 </a:t>
            </a:r>
            <a:r>
              <a:rPr lang="ko-KR" altLang="en-US" sz="1500" b="1" spc="-1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ea typeface="맑은 고딕"/>
              </a:rPr>
              <a:t>다중공선성</a:t>
            </a:r>
            <a:r>
              <a:rPr lang="ko-KR" altLang="en-US" sz="15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ea typeface="맑은 고딕"/>
              </a:rPr>
              <a:t> 제거 </a:t>
            </a:r>
            <a:endParaRPr lang="en-US" altLang="ko-KR" sz="150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90000"/>
                  <a:lumOff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/>
            <a:r>
              <a:rPr lang="en-US" altLang="ko-KR" sz="15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</a:rPr>
              <a:t>             &gt; </a:t>
            </a:r>
            <a:r>
              <a:rPr lang="en-US" altLang="ko-KR" sz="1500" b="1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</a:rPr>
              <a:t>powerTransform</a:t>
            </a:r>
            <a:r>
              <a:rPr lang="en-US" altLang="ko-KR" sz="15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5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</a:rPr>
              <a:t>함수</a:t>
            </a:r>
            <a:endParaRPr lang="en-US" altLang="ko-KR" sz="150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90000"/>
                  <a:lumOff val="10000"/>
                </a:schemeClr>
              </a:solidFill>
              <a:latin typeface="맑은 고딕" panose="020B0503020000020004" pitchFamily="50" charset="-127"/>
            </a:endParaRPr>
          </a:p>
          <a:p>
            <a:pPr marL="342900" indent="-342900"/>
            <a:r>
              <a:rPr lang="en-US" altLang="ko-KR" sz="15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</a:rPr>
              <a:t> </a:t>
            </a:r>
          </a:p>
          <a:p>
            <a:pPr marL="342900" indent="-342900"/>
            <a:r>
              <a:rPr lang="en-US" altLang="ko-KR" sz="5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</a:rPr>
              <a:t> </a:t>
            </a:r>
          </a:p>
          <a:p>
            <a:pPr marL="342900" indent="-342900"/>
            <a:r>
              <a:rPr lang="en-US" altLang="ko-KR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05  </a:t>
            </a:r>
            <a:r>
              <a:rPr lang="ko-KR" altLang="en-US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회귀모델선택</a:t>
            </a:r>
            <a:endParaRPr lang="en-US" altLang="ko-KR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90000"/>
                  <a:lumOff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/>
            <a:r>
              <a:rPr lang="en-US" altLang="ko-KR" sz="16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     </a:t>
            </a:r>
            <a:r>
              <a:rPr lang="en-US" altLang="ko-KR" sz="15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anova &amp; AIC  &amp; step &amp; </a:t>
            </a:r>
            <a:r>
              <a:rPr lang="en-US" altLang="ko-KR" sz="1500" b="1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</a:rPr>
              <a:t>regsubset</a:t>
            </a:r>
            <a:r>
              <a:rPr lang="en-US" altLang="ko-KR" sz="15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5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150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90000"/>
                  <a:lumOff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/>
            <a:endParaRPr lang="en-US" altLang="ko-KR" sz="150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90000"/>
                  <a:lumOff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/>
            <a:r>
              <a:rPr lang="en-US" altLang="ko-KR" sz="15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  </a:t>
            </a:r>
            <a:r>
              <a:rPr lang="ko-KR" altLang="en-US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시사점</a:t>
            </a:r>
            <a:endParaRPr lang="en-US" altLang="ko-KR" sz="150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90000"/>
                  <a:lumOff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/>
            <a:endParaRPr lang="en-US" altLang="ko-KR" sz="160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90000"/>
                  <a:lumOff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6691" y="593555"/>
            <a:ext cx="22573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Helvetica75" pitchFamily="34" charset="0"/>
              </a:rPr>
              <a:t>I</a:t>
            </a:r>
            <a:r>
              <a:rPr lang="en-US" altLang="ko-KR" sz="6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Helvetica75" pitchFamily="34" charset="0"/>
              </a:rPr>
              <a:t>ndex</a:t>
            </a:r>
            <a:endParaRPr lang="ko-KR" altLang="en-US" sz="6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90000"/>
                  <a:lumOff val="10000"/>
                </a:schemeClr>
              </a:solidFill>
              <a:latin typeface="Helvetica75" pitchFamily="34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323277" y="1314056"/>
            <a:ext cx="5247402" cy="5370701"/>
            <a:chOff x="6340860" y="883216"/>
            <a:chExt cx="5619649" cy="5543835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/>
            <a:srcRect b="670"/>
            <a:stretch>
              <a:fillRect/>
            </a:stretch>
          </p:blipFill>
          <p:spPr>
            <a:xfrm>
              <a:off x="6340860" y="883216"/>
              <a:ext cx="2851266" cy="2409521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4"/>
            <a:srcRect r="6560"/>
            <a:stretch>
              <a:fillRect/>
            </a:stretch>
          </p:blipFill>
          <p:spPr>
            <a:xfrm>
              <a:off x="9258060" y="883216"/>
              <a:ext cx="2702449" cy="2409521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340860" y="3390766"/>
              <a:ext cx="5619649" cy="3036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602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527381" y="663893"/>
            <a:ext cx="1123324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71357" y="340728"/>
            <a:ext cx="1789272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elvetica75"/>
              </a:rPr>
              <a:t>B</a:t>
            </a:r>
            <a:r>
              <a:rPr lang="en-US" altLang="ko-KR" sz="1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lvetica75"/>
              </a:rPr>
              <a:t>usiness</a:t>
            </a:r>
            <a:r>
              <a:rPr lang="en-US" altLang="ko-KR" sz="1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elvetica75"/>
              </a:rPr>
              <a:t> S</a:t>
            </a:r>
            <a:r>
              <a:rPr lang="en-US" altLang="ko-KR" sz="1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elvetica75"/>
              </a:rPr>
              <a:t>tatistics</a:t>
            </a:r>
            <a:endParaRPr lang="ko-KR" altLang="en-US" sz="15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elvetica75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7897" y="458182"/>
            <a:ext cx="866880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b="1" spc="-1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         </a:t>
            </a:r>
            <a:r>
              <a:rPr lang="en-US" altLang="ko-KR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01   </a:t>
            </a:r>
            <a:r>
              <a:rPr lang="ko-KR" altLang="en-US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팀 소개</a:t>
            </a:r>
            <a:b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</a:br>
            <a:r>
              <a:rPr lang="en-US" altLang="ko-KR" sz="14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                   </a:t>
            </a:r>
            <a:endParaRPr lang="ko-KR" altLang="en-US" sz="1600" b="1" spc="-100" dirty="0">
              <a:ln w="9525">
                <a:solidFill>
                  <a:schemeClr val="bg1">
                    <a:alpha val="0"/>
                  </a:schemeClr>
                </a:solidFill>
              </a:ln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              </a:t>
            </a:r>
            <a:endParaRPr lang="en-US" altLang="ko-KR" sz="1600" b="1" spc="-1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0425" y="1233243"/>
            <a:ext cx="5668883" cy="5309146"/>
          </a:xfrm>
          <a:prstGeom prst="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200" b="1" spc="-1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2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   </a:t>
            </a:r>
          </a:p>
          <a:p>
            <a:pPr lvl="0">
              <a:defRPr/>
            </a:pPr>
            <a:r>
              <a:rPr lang="en-US" altLang="ko-KR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    </a:t>
            </a:r>
            <a:r>
              <a:rPr lang="ko-KR" altLang="en-US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▶</a:t>
            </a:r>
            <a:r>
              <a:rPr lang="en-US" altLang="ko-KR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ko-KR" altLang="en-US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팀 역할</a:t>
            </a:r>
          </a:p>
          <a:p>
            <a:pPr lvl="0">
              <a:defRPr/>
            </a:pPr>
            <a:r>
              <a:rPr lang="en-US" altLang="ko-KR" sz="5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 </a:t>
            </a:r>
          </a:p>
          <a:p>
            <a:pPr lvl="0">
              <a:defRPr/>
            </a:pPr>
            <a:r>
              <a:rPr lang="en-US" altLang="ko-KR" sz="20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     </a:t>
            </a: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&gt; 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팀장 </a:t>
            </a: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: 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황윤재</a:t>
            </a:r>
            <a:b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</a:b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       &gt; 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발표자 </a:t>
            </a: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: 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윤홍은</a:t>
            </a:r>
          </a:p>
          <a:p>
            <a:pPr lvl="0">
              <a:defRPr/>
            </a:pP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       &gt; 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작성자 </a:t>
            </a: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: 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손채형</a:t>
            </a:r>
          </a:p>
          <a:p>
            <a:pPr lvl="0">
              <a:defRPr/>
            </a:pP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       &gt; 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분석</a:t>
            </a: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조사 </a:t>
            </a: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: 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황윤재</a:t>
            </a: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신정호</a:t>
            </a:r>
          </a:p>
          <a:p>
            <a:pPr lvl="0">
              <a:defRPr/>
            </a:pPr>
            <a:endParaRPr lang="en-US" altLang="ko-KR" sz="1600" b="1" spc="-1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90000"/>
                  <a:lumOff val="10000"/>
                </a:scheme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b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</a:b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     </a:t>
            </a:r>
            <a:r>
              <a:rPr lang="ko-KR" altLang="en-US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ea typeface="맑은 고딕"/>
              </a:rPr>
              <a:t>▶ </a:t>
            </a:r>
            <a:r>
              <a:rPr lang="ko-KR" altLang="en-US" b="1" spc="-1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과제명</a:t>
            </a:r>
            <a:r>
              <a:rPr lang="en-US" altLang="ko-KR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(</a:t>
            </a:r>
            <a:r>
              <a:rPr lang="ko-KR" altLang="en-US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주제</a:t>
            </a:r>
            <a:r>
              <a:rPr lang="en-US" altLang="ko-KR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)</a:t>
            </a:r>
          </a:p>
          <a:p>
            <a:pPr lvl="0">
              <a:defRPr/>
            </a:pPr>
            <a:r>
              <a:rPr lang="en-US" altLang="ko-KR" sz="5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 </a:t>
            </a:r>
          </a:p>
          <a:p>
            <a:pPr lvl="0">
              <a:defRPr/>
            </a:pPr>
            <a:r>
              <a:rPr lang="en-US" altLang="ko-KR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       </a:t>
            </a: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&gt; 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서울시 초미세먼지</a:t>
            </a: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(PM2.5)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에 </a:t>
            </a:r>
            <a:endParaRPr lang="en-US" altLang="ko-KR" sz="1600" b="1" spc="-1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90000"/>
                  <a:lumOff val="10000"/>
                </a:scheme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          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영향을 미치는 요소들 분석</a:t>
            </a:r>
          </a:p>
          <a:p>
            <a:pPr lvl="0">
              <a:defRPr/>
            </a:pPr>
            <a:endParaRPr lang="en-US" altLang="ko-KR" sz="2000" b="1" spc="-1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90000"/>
                  <a:lumOff val="10000"/>
                </a:scheme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2000" b="1" spc="-1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90000"/>
                  <a:lumOff val="10000"/>
                </a:schemeClr>
              </a:solidFill>
              <a:latin typeface="맑은 고딕"/>
              <a:ea typeface="맑은 고딕"/>
            </a:endParaRPr>
          </a:p>
          <a:p>
            <a:pPr marL="342900" indent="-342900">
              <a:defRPr/>
            </a:pPr>
            <a:r>
              <a:rPr lang="en-US" altLang="ko-KR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    </a:t>
            </a:r>
            <a:r>
              <a:rPr lang="ko-KR" altLang="en-US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ea typeface="맑은 고딕"/>
              </a:rPr>
              <a:t>▶ </a:t>
            </a:r>
            <a:r>
              <a:rPr lang="ko-KR" altLang="en-US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자료 출처 </a:t>
            </a:r>
          </a:p>
          <a:p>
            <a:pPr marL="342900" indent="-342900">
              <a:defRPr/>
            </a:pPr>
            <a:r>
              <a:rPr lang="en-US" altLang="ko-KR" sz="5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 </a:t>
            </a:r>
          </a:p>
          <a:p>
            <a:pPr marL="342900" indent="-342900">
              <a:defRPr/>
            </a:pP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        &gt; 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서울특별시 대기환경정보</a:t>
            </a:r>
            <a:endParaRPr lang="en-US" altLang="ko-KR" sz="1600" b="1" spc="-1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90000"/>
                  <a:lumOff val="10000"/>
                </a:schemeClr>
              </a:solidFill>
              <a:latin typeface="맑은 고딕"/>
              <a:ea typeface="맑은 고딕"/>
            </a:endParaRPr>
          </a:p>
          <a:p>
            <a:pPr marL="342900" indent="-342900">
              <a:defRPr/>
            </a:pP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        &gt; </a:t>
            </a:r>
            <a:r>
              <a:rPr lang="ko-KR" altLang="en-US" sz="1600" b="1" spc="-1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기상청자료개방포털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 </a:t>
            </a:r>
          </a:p>
          <a:p>
            <a:pPr marL="342900" indent="-342900">
              <a:defRPr/>
            </a:pPr>
            <a:r>
              <a:rPr lang="en-US" altLang="ko-KR" sz="20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맑은 고딕"/>
                <a:ea typeface="맑은 고딕"/>
              </a:rPr>
              <a:t> </a:t>
            </a:r>
          </a:p>
          <a:p>
            <a:pPr marL="342900" indent="-342900">
              <a:defRPr/>
            </a:pPr>
            <a:endParaRPr lang="en-US" altLang="ko-KR" sz="2000" b="1" spc="-1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90000"/>
                  <a:lumOff val="10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596" y="4293505"/>
            <a:ext cx="1706705" cy="197394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65" y="4325292"/>
            <a:ext cx="3086531" cy="19467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822" y="1233244"/>
            <a:ext cx="4887479" cy="3145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연결선 47"/>
          <p:cNvCxnSpPr/>
          <p:nvPr/>
        </p:nvCxnSpPr>
        <p:spPr>
          <a:xfrm>
            <a:off x="527381" y="663893"/>
            <a:ext cx="1123324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97897" y="458182"/>
            <a:ext cx="866880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b="1" spc="-1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         </a:t>
            </a:r>
            <a:r>
              <a:rPr lang="en-US" altLang="ko-KR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02   </a:t>
            </a:r>
            <a:r>
              <a:rPr lang="ko-KR" altLang="en-US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주제 선정 계기</a:t>
            </a:r>
            <a:b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</a:br>
            <a:r>
              <a:rPr lang="en-US" altLang="ko-KR" sz="14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                   </a:t>
            </a:r>
            <a:endParaRPr lang="ko-KR" altLang="en-US" sz="1600" b="1" spc="-100" dirty="0">
              <a:ln w="9525">
                <a:solidFill>
                  <a:schemeClr val="bg1">
                    <a:alpha val="0"/>
                  </a:schemeClr>
                </a:solidFill>
              </a:ln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               </a:t>
            </a: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&gt; </a:t>
            </a:r>
            <a:r>
              <a:rPr lang="ko-KR" altLang="en-US" sz="1600" b="1" spc="-1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맑은 고딕"/>
                <a:ea typeface="맑은 고딕"/>
              </a:rPr>
              <a:t>초미세먼지</a:t>
            </a: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맑은 고딕"/>
                <a:ea typeface="맑은 고딕"/>
              </a:rPr>
              <a:t>(PM2.5)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와 관련된 기사를 보고 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맑은 고딕"/>
                <a:ea typeface="맑은 고딕"/>
              </a:rPr>
              <a:t>초미세먼지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 뿐만 아니라 </a:t>
            </a:r>
            <a:endParaRPr lang="en-US" altLang="ko-KR" sz="1600" b="1" spc="-1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                  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초미세먼지에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도 영향을 미치는 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맑은 고딕"/>
                <a:ea typeface="맑은 고딕"/>
              </a:rPr>
              <a:t>대기오염물질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이 있음을 알게 되었음 </a:t>
            </a:r>
            <a:endParaRPr lang="en-US" altLang="ko-KR" sz="1600" b="1" spc="-1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71357" y="340728"/>
            <a:ext cx="1789272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elvetica75"/>
              </a:rPr>
              <a:t>B</a:t>
            </a:r>
            <a:r>
              <a:rPr lang="en-US" altLang="ko-KR" sz="1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lvetica75"/>
              </a:rPr>
              <a:t>usiness</a:t>
            </a:r>
            <a:r>
              <a:rPr lang="en-US" altLang="ko-KR" sz="1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elvetica75"/>
              </a:rPr>
              <a:t> S</a:t>
            </a:r>
            <a:r>
              <a:rPr lang="en-US" altLang="ko-KR" sz="1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elvetica75"/>
              </a:rPr>
              <a:t>tatistics</a:t>
            </a:r>
            <a:endParaRPr lang="ko-KR" altLang="en-US" sz="15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elvetica75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79879" y="4679651"/>
            <a:ext cx="1567002" cy="1720167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C344309-F270-4BC1-94F8-6D9AFE904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41" y="2040359"/>
            <a:ext cx="8183328" cy="1876425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411BB16-B5B2-4FA0-BA05-1BADDA02A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434" y="4006401"/>
            <a:ext cx="6812922" cy="17877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5B4A3D6-3B6D-4028-A4E6-09EE3A9A8680}"/>
              </a:ext>
            </a:extLst>
          </p:cNvPr>
          <p:cNvCxnSpPr/>
          <p:nvPr/>
        </p:nvCxnSpPr>
        <p:spPr>
          <a:xfrm>
            <a:off x="527381" y="663893"/>
            <a:ext cx="1123324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878D78-D1E0-4CC7-BAE9-71F9A84FEC38}"/>
              </a:ext>
            </a:extLst>
          </p:cNvPr>
          <p:cNvSpPr txBox="1"/>
          <p:nvPr/>
        </p:nvSpPr>
        <p:spPr>
          <a:xfrm>
            <a:off x="9971357" y="340728"/>
            <a:ext cx="1789272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elvetica75"/>
              </a:rPr>
              <a:t>B</a:t>
            </a:r>
            <a:r>
              <a:rPr lang="en-US" altLang="ko-KR" sz="1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lvetica75"/>
              </a:rPr>
              <a:t>usiness</a:t>
            </a:r>
            <a:r>
              <a:rPr lang="en-US" altLang="ko-KR" sz="1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elvetica75"/>
              </a:rPr>
              <a:t> S</a:t>
            </a:r>
            <a:r>
              <a:rPr lang="en-US" altLang="ko-KR" sz="1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elvetica75"/>
              </a:rPr>
              <a:t>tatistics</a:t>
            </a:r>
            <a:endParaRPr lang="ko-KR" altLang="en-US" sz="15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elvetica75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533E49-8A27-463A-BD52-F8A515783895}"/>
              </a:ext>
            </a:extLst>
          </p:cNvPr>
          <p:cNvSpPr/>
          <p:nvPr/>
        </p:nvSpPr>
        <p:spPr>
          <a:xfrm>
            <a:off x="7489372" y="1255678"/>
            <a:ext cx="4271258" cy="5400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900" b="1" dirty="0">
                <a:solidFill>
                  <a:schemeClr val="tx1"/>
                </a:solidFill>
                <a:latin typeface="+mn-ea"/>
              </a:rPr>
              <a:t>서울 특별시 대기환경정보</a:t>
            </a:r>
            <a:r>
              <a:rPr lang="en-US" altLang="ko-KR" sz="1900" b="1" dirty="0">
                <a:solidFill>
                  <a:schemeClr val="tx1"/>
                </a:solidFill>
                <a:latin typeface="+mn-ea"/>
              </a:rPr>
              <a:t>, </a:t>
            </a:r>
          </a:p>
          <a:p>
            <a:r>
              <a:rPr lang="en-US" altLang="ko-KR" sz="1900" b="1" dirty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900" b="1" dirty="0">
                <a:solidFill>
                  <a:schemeClr val="tx1"/>
                </a:solidFill>
                <a:latin typeface="+mn-ea"/>
              </a:rPr>
              <a:t>기상청 포털</a:t>
            </a:r>
            <a:endParaRPr lang="en-US" altLang="ko-KR" sz="19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~20</a:t>
            </a:r>
            <a:r>
              <a:rPr lang="ko-KR" altLang="en-US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월별 </a:t>
            </a:r>
            <a:endParaRPr lang="en-US" altLang="ko-KR" sz="1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(PM2.5(</a:t>
            </a:r>
            <a:r>
              <a:rPr lang="ko-KR" altLang="en-US" sz="19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초 미세먼지</a:t>
            </a: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), Temp(</a:t>
            </a:r>
            <a:r>
              <a:rPr lang="ko-KR" altLang="en-US" sz="19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온도</a:t>
            </a: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),      </a:t>
            </a:r>
          </a:p>
          <a:p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  SO2(</a:t>
            </a:r>
            <a:r>
              <a:rPr lang="ko-KR" altLang="en-US" sz="19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아황산가스</a:t>
            </a: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), CO(</a:t>
            </a:r>
            <a:r>
              <a:rPr lang="ko-KR" altLang="en-US" sz="19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일산화탄소</a:t>
            </a: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), </a:t>
            </a:r>
          </a:p>
          <a:p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  O3(</a:t>
            </a:r>
            <a:r>
              <a:rPr lang="ko-KR" altLang="en-US" sz="19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오존</a:t>
            </a: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), NO2(</a:t>
            </a:r>
            <a:r>
              <a:rPr lang="ko-KR" altLang="en-US" sz="19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이산화질소</a:t>
            </a: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), </a:t>
            </a:r>
          </a:p>
          <a:p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  </a:t>
            </a:r>
            <a:r>
              <a:rPr lang="en-US" altLang="ko-KR" sz="1900" b="1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Prec</a:t>
            </a: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9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강수량</a:t>
            </a: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)</a:t>
            </a:r>
          </a:p>
          <a:p>
            <a:endParaRPr lang="en-US" altLang="ko-KR" sz="1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900" b="1" dirty="0">
                <a:solidFill>
                  <a:schemeClr val="tx1"/>
                </a:solidFill>
                <a:ea typeface="맑은 고딕" panose="020B0503020000020004" pitchFamily="50" charset="-127"/>
              </a:rPr>
              <a:t>파일명 </a:t>
            </a:r>
            <a:r>
              <a:rPr lang="en-US" altLang="ko-KR" sz="1900" b="1" dirty="0">
                <a:solidFill>
                  <a:schemeClr val="tx1"/>
                </a:solidFill>
                <a:ea typeface="맑은 고딕" panose="020B0503020000020004" pitchFamily="50" charset="-127"/>
              </a:rPr>
              <a:t>RA2 → </a:t>
            </a:r>
            <a:r>
              <a:rPr lang="ko-KR" altLang="en-US" sz="1900" b="1" dirty="0">
                <a:solidFill>
                  <a:schemeClr val="tx1"/>
                </a:solidFill>
                <a:ea typeface="맑은 고딕" panose="020B0503020000020004" pitchFamily="50" charset="-127"/>
              </a:rPr>
              <a:t>회귀분석</a:t>
            </a:r>
            <a:endParaRPr lang="en-US" altLang="ko-KR" sz="1900" b="1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897" y="458182"/>
            <a:ext cx="866880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b="1" spc="-1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         </a:t>
            </a:r>
            <a:r>
              <a:rPr lang="en-US" altLang="ko-KR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03	  </a:t>
            </a:r>
            <a:r>
              <a:rPr lang="ko-KR" altLang="en-US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회귀모델분석</a:t>
            </a:r>
            <a:endParaRPr lang="ko-KR" altLang="en-US" sz="1600" b="1" spc="-100" dirty="0">
              <a:ln w="9525">
                <a:solidFill>
                  <a:schemeClr val="bg1">
                    <a:alpha val="0"/>
                  </a:schemeClr>
                </a:solidFill>
              </a:ln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               </a:t>
            </a: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&gt; 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자료 설명</a:t>
            </a:r>
            <a:endParaRPr lang="en-US" altLang="ko-KR" sz="1600" b="1" spc="-1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B9E19766-2F42-4395-ABBB-DDB65FB5E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57" y="1350734"/>
            <a:ext cx="3322311" cy="5454281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70C7F401-65C8-42D1-8F09-89CFF0F4B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368" y="1350734"/>
            <a:ext cx="3351209" cy="545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8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7205899-84DF-42E8-936F-2FA22898D4C1}"/>
              </a:ext>
            </a:extLst>
          </p:cNvPr>
          <p:cNvSpPr/>
          <p:nvPr/>
        </p:nvSpPr>
        <p:spPr>
          <a:xfrm>
            <a:off x="6189784" y="2379215"/>
            <a:ext cx="5653454" cy="3746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</a:rPr>
              <a:t>RA2.lm &lt;- lm(PM2.5 ~ Temp + SO2 + CO + O3 + NO2 + </a:t>
            </a:r>
            <a:r>
              <a:rPr lang="en-US" altLang="ko-KR" b="1" dirty="0" err="1">
                <a:solidFill>
                  <a:schemeClr val="tx1"/>
                </a:solidFill>
              </a:rPr>
              <a:t>Prec</a:t>
            </a:r>
            <a:r>
              <a:rPr lang="en-US" altLang="ko-KR" b="1" dirty="0">
                <a:solidFill>
                  <a:schemeClr val="tx1"/>
                </a:solidFill>
              </a:rPr>
              <a:t>, data=RA2)  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  </a:t>
            </a:r>
            <a:r>
              <a:rPr lang="en-US" altLang="ko-KR" sz="1600" b="1" dirty="0">
                <a:solidFill>
                  <a:schemeClr val="accent5"/>
                </a:solidFill>
              </a:rPr>
              <a:t>*RA2</a:t>
            </a:r>
            <a:r>
              <a:rPr lang="ko-KR" altLang="en-US" sz="1600" b="1" dirty="0">
                <a:solidFill>
                  <a:schemeClr val="accent5"/>
                </a:solidFill>
              </a:rPr>
              <a:t>는 엑셀파일 이름*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tx1"/>
                </a:solidFill>
              </a:rPr>
              <a:t>scatterplotMatrix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함수를 이용하여 그래프를 생성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초미세먼지와 온도</a:t>
            </a:r>
            <a:r>
              <a:rPr lang="en-US" altLang="ko-KR" b="1" dirty="0">
                <a:solidFill>
                  <a:schemeClr val="tx1"/>
                </a:solidFill>
              </a:rPr>
              <a:t>, O3, </a:t>
            </a:r>
            <a:r>
              <a:rPr lang="ko-KR" altLang="en-US" b="1" dirty="0">
                <a:solidFill>
                  <a:schemeClr val="tx1"/>
                </a:solidFill>
              </a:rPr>
              <a:t>강수량은 </a:t>
            </a:r>
            <a:r>
              <a:rPr lang="ko-KR" altLang="en-US" b="1" dirty="0">
                <a:solidFill>
                  <a:srgbClr val="FF0000"/>
                </a:solidFill>
              </a:rPr>
              <a:t>부의 상관관계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 </a:t>
            </a:r>
            <a:r>
              <a:rPr lang="ko-KR" altLang="en-US" b="1" dirty="0">
                <a:solidFill>
                  <a:schemeClr val="tx1"/>
                </a:solidFill>
              </a:rPr>
              <a:t>초미세먼지와 </a:t>
            </a:r>
            <a:r>
              <a:rPr lang="en-US" altLang="ko-KR" b="1" dirty="0">
                <a:solidFill>
                  <a:schemeClr val="tx1"/>
                </a:solidFill>
              </a:rPr>
              <a:t>S02, CO, NO2</a:t>
            </a:r>
            <a:r>
              <a:rPr lang="ko-KR" altLang="en-US" b="1" dirty="0">
                <a:solidFill>
                  <a:schemeClr val="tx1"/>
                </a:solidFill>
              </a:rPr>
              <a:t>는 </a:t>
            </a:r>
            <a:r>
              <a:rPr lang="ko-KR" altLang="en-US" b="1" dirty="0">
                <a:solidFill>
                  <a:schemeClr val="accent5"/>
                </a:solidFill>
              </a:rPr>
              <a:t>정의 상관관계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0968D1-F081-43C0-AC1D-99FF9B9A0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18" y="1848913"/>
            <a:ext cx="6001966" cy="4829175"/>
          </a:xfrm>
          <a:prstGeom prst="rect">
            <a:avLst/>
          </a:prstGeom>
        </p:spPr>
      </p:pic>
      <p:cxnSp>
        <p:nvCxnSpPr>
          <p:cNvPr id="48" name="직선 연결선 47"/>
          <p:cNvCxnSpPr/>
          <p:nvPr/>
        </p:nvCxnSpPr>
        <p:spPr>
          <a:xfrm>
            <a:off x="527381" y="663893"/>
            <a:ext cx="1123324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97897" y="458182"/>
            <a:ext cx="866880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b="1" spc="-1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         </a:t>
            </a:r>
            <a:r>
              <a:rPr lang="en-US" altLang="ko-KR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03    </a:t>
            </a:r>
            <a:r>
              <a:rPr lang="ko-KR" altLang="en-US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회귀모델분석</a:t>
            </a:r>
          </a:p>
          <a:p>
            <a:pPr lvl="0">
              <a:defRPr/>
            </a:pP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	</a:t>
            </a:r>
          </a:p>
          <a:p>
            <a:pPr>
              <a:defRPr/>
            </a:pP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               &gt; 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초미세먼지</a:t>
            </a: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(PM2.5): 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종속변수 </a:t>
            </a: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/ 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대기오염물질</a:t>
            </a: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(S02, C0, 03, N02): 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독립변수</a:t>
            </a:r>
            <a:endParaRPr lang="en-US" altLang="ko-KR" sz="1600" b="1" spc="-1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               &gt; 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온도</a:t>
            </a: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(Temp), 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강수량</a:t>
            </a: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(Prec): 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조원들의 의견으로 초미세먼지에 영향을 주는지 확인해 </a:t>
            </a:r>
            <a:endParaRPr lang="en-US" altLang="ko-KR" sz="1600" b="1" spc="-1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  			         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보고 싶어 독립변수에 넣음</a:t>
            </a:r>
            <a:endParaRPr lang="en-US" altLang="ko-KR" sz="1600" b="1" spc="-1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71357" y="340728"/>
            <a:ext cx="1789272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elvetica75"/>
              </a:rPr>
              <a:t>B</a:t>
            </a:r>
            <a:r>
              <a:rPr lang="en-US" altLang="ko-KR" sz="1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lvetica75"/>
              </a:rPr>
              <a:t>usiness</a:t>
            </a:r>
            <a:r>
              <a:rPr lang="en-US" altLang="ko-KR" sz="1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elvetica75"/>
              </a:rPr>
              <a:t> S</a:t>
            </a:r>
            <a:r>
              <a:rPr lang="en-US" altLang="ko-KR" sz="1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elvetica75"/>
              </a:rPr>
              <a:t>tatistics</a:t>
            </a:r>
            <a:endParaRPr lang="ko-KR" altLang="en-US" sz="15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elvetica75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03509F-F4C6-4B28-A406-EAA02FCCA48A}"/>
              </a:ext>
            </a:extLst>
          </p:cNvPr>
          <p:cNvSpPr/>
          <p:nvPr/>
        </p:nvSpPr>
        <p:spPr>
          <a:xfrm>
            <a:off x="5759324" y="1595437"/>
            <a:ext cx="6001305" cy="48043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</a:rPr>
              <a:t>p-</a:t>
            </a:r>
            <a:r>
              <a:rPr lang="ko-KR" altLang="en-US" b="1" dirty="0">
                <a:solidFill>
                  <a:schemeClr val="tx1"/>
                </a:solidFill>
              </a:rPr>
              <a:t>값이 유의수준 </a:t>
            </a:r>
            <a:r>
              <a:rPr lang="en-US" altLang="ko-KR" b="1" dirty="0">
                <a:solidFill>
                  <a:srgbClr val="FF0000"/>
                </a:solidFill>
              </a:rPr>
              <a:t>0.05</a:t>
            </a:r>
            <a:r>
              <a:rPr lang="ko-KR" altLang="en-US" b="1" dirty="0">
                <a:solidFill>
                  <a:srgbClr val="FF0000"/>
                </a:solidFill>
              </a:rPr>
              <a:t>에 비해 매우 작음 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 → </a:t>
            </a:r>
            <a:r>
              <a:rPr lang="ko-KR" altLang="en-US" b="1" dirty="0">
                <a:solidFill>
                  <a:schemeClr val="tx1"/>
                </a:solidFill>
              </a:rPr>
              <a:t>다중회귀모델의 </a:t>
            </a:r>
            <a:r>
              <a:rPr lang="ko-KR" altLang="en-US" b="1" dirty="0" err="1">
                <a:solidFill>
                  <a:schemeClr val="tx1"/>
                </a:solidFill>
              </a:rPr>
              <a:t>회귀식은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통계적으로 유의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</a:rPr>
              <a:t>CO, O3, NO2</a:t>
            </a:r>
            <a:r>
              <a:rPr lang="ko-KR" altLang="en-US" b="1" dirty="0">
                <a:solidFill>
                  <a:schemeClr val="tx1"/>
                </a:solidFill>
              </a:rPr>
              <a:t>의 개별회귀계수 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 →</a:t>
            </a:r>
            <a:r>
              <a:rPr lang="ko-KR" altLang="en-US" b="1" dirty="0">
                <a:solidFill>
                  <a:schemeClr val="tx1"/>
                </a:solidFill>
              </a:rPr>
              <a:t> 유의수준 </a:t>
            </a:r>
            <a:r>
              <a:rPr lang="en-US" altLang="ko-KR" b="1" dirty="0">
                <a:solidFill>
                  <a:schemeClr val="tx1"/>
                </a:solidFill>
              </a:rPr>
              <a:t>0.05</a:t>
            </a:r>
            <a:r>
              <a:rPr lang="ko-KR" altLang="en-US" b="1" dirty="0">
                <a:solidFill>
                  <a:schemeClr val="tx1"/>
                </a:solidFill>
              </a:rPr>
              <a:t>에서 통계적으로 유의 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 →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accent5"/>
                </a:solidFill>
              </a:rPr>
              <a:t>선형적 관련성</a:t>
            </a:r>
            <a:endParaRPr lang="en-US" altLang="ko-KR" b="1" dirty="0">
              <a:solidFill>
                <a:schemeClr val="accent5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</a:rPr>
              <a:t>Temp, SO2, </a:t>
            </a:r>
            <a:r>
              <a:rPr lang="en-US" altLang="ko-KR" b="1" dirty="0" err="1">
                <a:solidFill>
                  <a:schemeClr val="tx1"/>
                </a:solidFill>
              </a:rPr>
              <a:t>Prec</a:t>
            </a:r>
            <a:r>
              <a:rPr lang="ko-KR" altLang="en-US" b="1" dirty="0">
                <a:solidFill>
                  <a:schemeClr val="tx1"/>
                </a:solidFill>
              </a:rPr>
              <a:t>는 통계적으로 유의</a:t>
            </a:r>
            <a:r>
              <a:rPr lang="en-US" altLang="ko-KR" b="1" dirty="0">
                <a:solidFill>
                  <a:schemeClr val="tx1"/>
                </a:solidFill>
              </a:rPr>
              <a:t> X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  →</a:t>
            </a:r>
            <a:r>
              <a:rPr lang="ko-KR" altLang="en-US" b="1" dirty="0">
                <a:solidFill>
                  <a:schemeClr val="tx1"/>
                </a:solidFill>
              </a:rPr>
              <a:t> 모집단에서 회귀계수가 </a:t>
            </a:r>
            <a:r>
              <a:rPr lang="en-US" altLang="ko-KR" b="1" dirty="0">
                <a:solidFill>
                  <a:schemeClr val="tx1"/>
                </a:solidFill>
              </a:rPr>
              <a:t>0</a:t>
            </a:r>
            <a:r>
              <a:rPr lang="ko-KR" altLang="en-US" b="1" dirty="0">
                <a:solidFill>
                  <a:schemeClr val="tx1"/>
                </a:solidFill>
              </a:rPr>
              <a:t>일 가능성을 배제 </a:t>
            </a:r>
            <a:r>
              <a:rPr lang="en-US" altLang="ko-KR" b="1" dirty="0">
                <a:solidFill>
                  <a:schemeClr val="tx1"/>
                </a:solidFill>
              </a:rPr>
              <a:t>X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527381" y="663893"/>
            <a:ext cx="1123324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97897" y="458182"/>
            <a:ext cx="866880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b="1" spc="-1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         </a:t>
            </a:r>
            <a:r>
              <a:rPr lang="en-US" altLang="ko-KR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03    </a:t>
            </a:r>
            <a:r>
              <a:rPr lang="ko-KR" altLang="en-US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회귀모델분석</a:t>
            </a:r>
            <a:r>
              <a:rPr lang="en-US" altLang="ko-KR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  </a:t>
            </a:r>
            <a:b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</a:br>
            <a:r>
              <a:rPr lang="en-US" altLang="ko-KR" sz="14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                  </a:t>
            </a:r>
          </a:p>
          <a:p>
            <a:pPr lvl="0">
              <a:defRPr/>
            </a:pPr>
            <a:r>
              <a:rPr lang="en-US" altLang="ko-KR" sz="14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                  </a:t>
            </a: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&gt; summary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함수를 이용하여 통계적으로 유의한지 확인</a:t>
            </a:r>
            <a:endParaRPr lang="ko-KR" altLang="en-US" sz="1600" b="1" spc="-1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71357" y="340728"/>
            <a:ext cx="1789272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elvetica75"/>
              </a:rPr>
              <a:t>B</a:t>
            </a:r>
            <a:r>
              <a:rPr lang="en-US" altLang="ko-KR" sz="15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lvetica75"/>
              </a:rPr>
              <a:t>usiness</a:t>
            </a:r>
            <a:r>
              <a:rPr lang="en-US" altLang="ko-KR" sz="15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elvetica75"/>
              </a:rPr>
              <a:t> S</a:t>
            </a:r>
            <a:r>
              <a:rPr lang="en-US" altLang="ko-KR" sz="15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elvetica75"/>
              </a:rPr>
              <a:t>tatistics</a:t>
            </a:r>
            <a:endParaRPr lang="ko-KR" altLang="en-US" sz="15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elvetica75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23485909-3FD1-4977-AAFD-7D7DAB9CD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1595437"/>
            <a:ext cx="5286375" cy="480438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77371" y="4151086"/>
            <a:ext cx="4412343" cy="624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2AFF924-3506-460F-BD43-8DA27E9B7984}"/>
              </a:ext>
            </a:extLst>
          </p:cNvPr>
          <p:cNvCxnSpPr/>
          <p:nvPr/>
        </p:nvCxnSpPr>
        <p:spPr>
          <a:xfrm>
            <a:off x="527381" y="663893"/>
            <a:ext cx="1123324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516E7F4-068B-483E-AA5B-98716CFA7C72}"/>
              </a:ext>
            </a:extLst>
          </p:cNvPr>
          <p:cNvSpPr txBox="1"/>
          <p:nvPr/>
        </p:nvSpPr>
        <p:spPr>
          <a:xfrm>
            <a:off x="9971357" y="340728"/>
            <a:ext cx="1789272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elvetica75"/>
              </a:rPr>
              <a:t>B</a:t>
            </a:r>
            <a:r>
              <a:rPr lang="en-US" altLang="ko-KR" sz="15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lvetica75"/>
              </a:rPr>
              <a:t>usiness</a:t>
            </a:r>
            <a:r>
              <a:rPr lang="en-US" altLang="ko-KR" sz="15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elvetica75"/>
              </a:rPr>
              <a:t> S</a:t>
            </a:r>
            <a:r>
              <a:rPr lang="en-US" altLang="ko-KR" sz="15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elvetica75"/>
              </a:rPr>
              <a:t>tatistics</a:t>
            </a:r>
            <a:endParaRPr lang="ko-KR" altLang="en-US" sz="15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elvetica75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9A8394-6F18-42D7-BBDF-F82A26618791}"/>
              </a:ext>
            </a:extLst>
          </p:cNvPr>
          <p:cNvSpPr/>
          <p:nvPr/>
        </p:nvSpPr>
        <p:spPr>
          <a:xfrm>
            <a:off x="97897" y="458182"/>
            <a:ext cx="86688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b="1" spc="-1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         </a:t>
            </a:r>
            <a:r>
              <a:rPr lang="en-US" altLang="ko-KR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03    </a:t>
            </a:r>
            <a:r>
              <a:rPr lang="ko-KR" altLang="en-US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회귀모델분석</a:t>
            </a:r>
            <a:r>
              <a:rPr lang="en-US" altLang="ko-KR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 </a:t>
            </a:r>
            <a:endParaRPr lang="ko-KR" altLang="en-US" b="1" spc="-100" dirty="0">
              <a:ln w="9525">
                <a:solidFill>
                  <a:schemeClr val="bg1">
                    <a:alpha val="0"/>
                  </a:schemeClr>
                </a:solidFill>
              </a:ln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	</a:t>
            </a:r>
          </a:p>
          <a:p>
            <a:pPr>
              <a:defRPr/>
            </a:pP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               &gt; 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독립변수와 종속변수를 표준화 후 회귀분석을 수행</a:t>
            </a:r>
            <a:endParaRPr lang="en-US" altLang="ko-KR" sz="1600" b="1" spc="-1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               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49084BAF-630A-479E-9B17-EDCB79806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2" y="1843176"/>
            <a:ext cx="7817628" cy="444221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370240-C5F9-4482-87DC-356202A81914}"/>
              </a:ext>
            </a:extLst>
          </p:cNvPr>
          <p:cNvSpPr/>
          <p:nvPr/>
        </p:nvSpPr>
        <p:spPr>
          <a:xfrm>
            <a:off x="5759324" y="2379215"/>
            <a:ext cx="6026276" cy="3746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</a:rPr>
              <a:t>‘scale’ </a:t>
            </a:r>
            <a:r>
              <a:rPr lang="ko-KR" altLang="en-US" b="1" dirty="0">
                <a:solidFill>
                  <a:schemeClr val="tx1"/>
                </a:solidFill>
              </a:rPr>
              <a:t>함수 → 변수를 표준화 하여 회귀 분석을 수행 </a:t>
            </a:r>
            <a:r>
              <a:rPr lang="en-US" altLang="ko-KR" b="1" dirty="0">
                <a:solidFill>
                  <a:schemeClr val="tx1"/>
                </a:solidFill>
              </a:rPr>
              <a:t>	        → </a:t>
            </a:r>
            <a:r>
              <a:rPr lang="ko-KR" altLang="en-US" b="1" dirty="0">
                <a:solidFill>
                  <a:schemeClr val="tx1"/>
                </a:solidFill>
              </a:rPr>
              <a:t>처음과 같은 결과</a:t>
            </a:r>
            <a:r>
              <a:rPr lang="en-US" altLang="ko-KR" b="1" dirty="0">
                <a:solidFill>
                  <a:schemeClr val="tx1"/>
                </a:solidFill>
              </a:rPr>
              <a:t>  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회귀 모델의 </a:t>
            </a:r>
            <a:r>
              <a:rPr lang="ko-KR" altLang="en-US" b="1" dirty="0" err="1">
                <a:solidFill>
                  <a:schemeClr val="tx1"/>
                </a:solidFill>
              </a:rPr>
              <a:t>회귀식은</a:t>
            </a:r>
            <a:r>
              <a:rPr lang="ko-KR" altLang="en-US" b="1" dirty="0">
                <a:solidFill>
                  <a:schemeClr val="tx1"/>
                </a:solidFill>
              </a:rPr>
              <a:t> 통계적으로 유의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   </a:t>
            </a:r>
            <a:r>
              <a:rPr lang="en-US" altLang="ko-KR" sz="1600" b="1" dirty="0">
                <a:solidFill>
                  <a:srgbClr val="FF0000"/>
                </a:solidFill>
              </a:rPr>
              <a:t>(but, </a:t>
            </a:r>
            <a:r>
              <a:rPr lang="ko-KR" altLang="en-US" sz="1600" b="1" dirty="0">
                <a:solidFill>
                  <a:srgbClr val="FF0000"/>
                </a:solidFill>
              </a:rPr>
              <a:t>개별 회귀계수에서 통계적으로 유의하지 않은 변수 </a:t>
            </a:r>
            <a:r>
              <a:rPr lang="en-US" altLang="ko-KR" sz="1600" b="1" dirty="0">
                <a:solidFill>
                  <a:srgbClr val="FF0000"/>
                </a:solidFill>
              </a:rPr>
              <a:t>O)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7351" y="4474346"/>
            <a:ext cx="4163628" cy="470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98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804AB89-602C-409A-B94E-F0DCAA611C30}"/>
              </a:ext>
            </a:extLst>
          </p:cNvPr>
          <p:cNvCxnSpPr/>
          <p:nvPr/>
        </p:nvCxnSpPr>
        <p:spPr>
          <a:xfrm>
            <a:off x="527381" y="663893"/>
            <a:ext cx="1123324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8EA286C-1935-4CF6-AEF5-7BC4622C2176}"/>
              </a:ext>
            </a:extLst>
          </p:cNvPr>
          <p:cNvSpPr txBox="1"/>
          <p:nvPr/>
        </p:nvSpPr>
        <p:spPr>
          <a:xfrm>
            <a:off x="9971357" y="340728"/>
            <a:ext cx="1789272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elvetica75"/>
              </a:rPr>
              <a:t>B</a:t>
            </a:r>
            <a:r>
              <a:rPr lang="en-US" altLang="ko-KR" sz="15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lvetica75"/>
              </a:rPr>
              <a:t>usiness</a:t>
            </a:r>
            <a:r>
              <a:rPr lang="en-US" altLang="ko-KR" sz="15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elvetica75"/>
              </a:rPr>
              <a:t> S</a:t>
            </a:r>
            <a:r>
              <a:rPr lang="en-US" altLang="ko-KR" sz="15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elvetica75"/>
              </a:rPr>
              <a:t>tatistics</a:t>
            </a:r>
            <a:endParaRPr lang="ko-KR" altLang="en-US" sz="15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elvetica75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1C50EA-472A-451B-B25B-596A8E070005}"/>
              </a:ext>
            </a:extLst>
          </p:cNvPr>
          <p:cNvSpPr/>
          <p:nvPr/>
        </p:nvSpPr>
        <p:spPr>
          <a:xfrm>
            <a:off x="97897" y="458182"/>
            <a:ext cx="866880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b="1" spc="-1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         </a:t>
            </a:r>
            <a:r>
              <a:rPr lang="en-US" altLang="ko-KR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04    </a:t>
            </a:r>
            <a:r>
              <a:rPr lang="ko-KR" altLang="en-US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회귀모델진단</a:t>
            </a:r>
            <a:r>
              <a:rPr lang="en-US" altLang="ko-KR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  </a:t>
            </a:r>
            <a:b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</a:br>
            <a:r>
              <a:rPr lang="en-US" altLang="ko-KR" sz="14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                  </a:t>
            </a:r>
          </a:p>
          <a:p>
            <a:pPr lvl="0">
              <a:defRPr/>
            </a:pPr>
            <a:r>
              <a:rPr lang="en-US" altLang="ko-KR" sz="14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                  </a:t>
            </a:r>
            <a:r>
              <a:rPr lang="en-US" altLang="ko-KR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&gt; plot</a:t>
            </a:r>
            <a:r>
              <a:rPr lang="ko-KR" altLang="en-US" sz="1600" b="1" spc="-1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맑은 고딕"/>
                <a:ea typeface="맑은 고딕"/>
              </a:rPr>
              <a:t>함수를 이용하여 회귀모델진단</a:t>
            </a:r>
            <a:endParaRPr lang="ko-KR" altLang="en-US" sz="1600" b="1" spc="-1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2798DAB-1895-44C8-A40B-F093EDC6A1D0}"/>
              </a:ext>
            </a:extLst>
          </p:cNvPr>
          <p:cNvGrpSpPr/>
          <p:nvPr/>
        </p:nvGrpSpPr>
        <p:grpSpPr>
          <a:xfrm>
            <a:off x="347507" y="1650835"/>
            <a:ext cx="3050321" cy="2419896"/>
            <a:chOff x="527381" y="1566179"/>
            <a:chExt cx="3050321" cy="241989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7638426-321F-4A57-B365-39075368E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381" y="1566179"/>
              <a:ext cx="3050321" cy="2419896"/>
            </a:xfrm>
            <a:prstGeom prst="rect">
              <a:avLst/>
            </a:prstGeom>
          </p:spPr>
        </p:pic>
        <p:pic>
          <p:nvPicPr>
            <p:cNvPr id="15" name="그래픽 14" descr="배지 1 단색으로 채워진">
              <a:extLst>
                <a:ext uri="{FF2B5EF4-FFF2-40B4-BE49-F238E27FC236}">
                  <a16:creationId xmlns:a16="http://schemas.microsoft.com/office/drawing/2014/main" id="{09345F22-F585-4440-BF6C-28CCE48E7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1380" y="1639783"/>
              <a:ext cx="579268" cy="579268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A6199EE-7D0D-4F72-8C96-A7B7AC489788}"/>
              </a:ext>
            </a:extLst>
          </p:cNvPr>
          <p:cNvGrpSpPr/>
          <p:nvPr/>
        </p:nvGrpSpPr>
        <p:grpSpPr>
          <a:xfrm>
            <a:off x="3481827" y="1611847"/>
            <a:ext cx="2966322" cy="2672177"/>
            <a:chOff x="611380" y="3986074"/>
            <a:chExt cx="2966322" cy="267217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0546E15-B395-4E01-8B41-AA1896007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380" y="3986074"/>
              <a:ext cx="2966322" cy="2672177"/>
            </a:xfrm>
            <a:prstGeom prst="rect">
              <a:avLst/>
            </a:prstGeom>
          </p:spPr>
        </p:pic>
        <p:pic>
          <p:nvPicPr>
            <p:cNvPr id="17" name="그래픽 16" descr="배지 단색으로 채워진">
              <a:extLst>
                <a:ext uri="{FF2B5EF4-FFF2-40B4-BE49-F238E27FC236}">
                  <a16:creationId xmlns:a16="http://schemas.microsoft.com/office/drawing/2014/main" id="{87302864-B428-48BA-A1CB-206E483B8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0572" y="4065319"/>
              <a:ext cx="577702" cy="577702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6ADFAE5-F3BE-46C9-A5DC-E4CFCB47832A}"/>
              </a:ext>
            </a:extLst>
          </p:cNvPr>
          <p:cNvGrpSpPr/>
          <p:nvPr/>
        </p:nvGrpSpPr>
        <p:grpSpPr>
          <a:xfrm>
            <a:off x="1866430" y="4180084"/>
            <a:ext cx="3062796" cy="2677916"/>
            <a:chOff x="3577702" y="2613905"/>
            <a:chExt cx="3062796" cy="267791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A661607-54F9-45FD-BE25-51736A042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7702" y="2613905"/>
              <a:ext cx="3062796" cy="2677916"/>
            </a:xfrm>
            <a:prstGeom prst="rect">
              <a:avLst/>
            </a:prstGeom>
          </p:spPr>
        </p:pic>
        <p:pic>
          <p:nvPicPr>
            <p:cNvPr id="19" name="그래픽 18" descr="배지 3 단색으로 채워진">
              <a:extLst>
                <a:ext uri="{FF2B5EF4-FFF2-40B4-BE49-F238E27FC236}">
                  <a16:creationId xmlns:a16="http://schemas.microsoft.com/office/drawing/2014/main" id="{9EB323EB-D70A-4A63-A25F-8357B045E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672650" y="2660561"/>
              <a:ext cx="615299" cy="615299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B40439-C2E9-4F33-B601-ECC68894F943}"/>
              </a:ext>
            </a:extLst>
          </p:cNvPr>
          <p:cNvSpPr/>
          <p:nvPr/>
        </p:nvSpPr>
        <p:spPr>
          <a:xfrm>
            <a:off x="6557341" y="1634592"/>
            <a:ext cx="5428343" cy="51000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</a:rPr>
              <a:t>‘plot’</a:t>
            </a:r>
            <a:r>
              <a:rPr lang="ko-KR" altLang="en-US" b="1" dirty="0">
                <a:solidFill>
                  <a:schemeClr val="tx1"/>
                </a:solidFill>
              </a:rPr>
              <a:t>함수로 </a:t>
            </a:r>
            <a:r>
              <a:rPr lang="ko-KR" altLang="en-US" b="1" dirty="0" err="1">
                <a:solidFill>
                  <a:schemeClr val="tx1"/>
                </a:solidFill>
              </a:rPr>
              <a:t>회귀모델</a:t>
            </a:r>
            <a:r>
              <a:rPr lang="ko-KR" altLang="en-US" b="1" dirty="0">
                <a:solidFill>
                  <a:schemeClr val="tx1"/>
                </a:solidFill>
              </a:rPr>
              <a:t> 진단도표생성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① </a:t>
            </a:r>
            <a:r>
              <a:rPr lang="ko-KR" altLang="en-US" b="1" dirty="0" err="1">
                <a:solidFill>
                  <a:schemeClr val="tx1"/>
                </a:solidFill>
              </a:rPr>
              <a:t>진단도표</a:t>
            </a:r>
            <a:r>
              <a:rPr lang="ko-KR" altLang="en-US" b="1" dirty="0">
                <a:solidFill>
                  <a:schemeClr val="tx1"/>
                </a:solidFill>
              </a:rPr>
              <a:t> → 약하게 </a:t>
            </a:r>
            <a:r>
              <a:rPr lang="en-US" altLang="ko-KR" b="1" dirty="0">
                <a:solidFill>
                  <a:schemeClr val="tx1"/>
                </a:solidFill>
              </a:rPr>
              <a:t>U</a:t>
            </a:r>
            <a:r>
              <a:rPr lang="ko-KR" altLang="en-US" b="1" dirty="0">
                <a:solidFill>
                  <a:schemeClr val="tx1"/>
                </a:solidFill>
              </a:rPr>
              <a:t>자 형태의 패턴이 존재         </a:t>
            </a:r>
            <a:r>
              <a:rPr lang="en-US" altLang="ko-KR" b="1" dirty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      (</a:t>
            </a:r>
            <a:r>
              <a:rPr lang="ko-KR" altLang="en-US" b="1" dirty="0" err="1">
                <a:solidFill>
                  <a:schemeClr val="tx1"/>
                </a:solidFill>
              </a:rPr>
              <a:t>선형성</a:t>
            </a:r>
            <a:r>
              <a:rPr lang="en-US" altLang="ko-KR" b="1" dirty="0">
                <a:solidFill>
                  <a:schemeClr val="tx1"/>
                </a:solidFill>
              </a:rPr>
              <a:t>)  </a:t>
            </a:r>
            <a:r>
              <a:rPr lang="ko-KR" altLang="en-US" b="1" dirty="0">
                <a:solidFill>
                  <a:schemeClr val="tx1"/>
                </a:solidFill>
              </a:rPr>
              <a:t>→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 err="1">
                <a:solidFill>
                  <a:schemeClr val="accent5"/>
                </a:solidFill>
              </a:rPr>
              <a:t>선형성</a:t>
            </a:r>
            <a:r>
              <a:rPr lang="ko-KR" altLang="en-US" b="1" dirty="0">
                <a:solidFill>
                  <a:schemeClr val="accent5"/>
                </a:solidFill>
              </a:rPr>
              <a:t> 가정을  완벽히 충족 </a:t>
            </a:r>
            <a:r>
              <a:rPr lang="en-US" altLang="ko-KR" b="1" dirty="0">
                <a:solidFill>
                  <a:schemeClr val="accent5"/>
                </a:solidFill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② </a:t>
            </a:r>
            <a:r>
              <a:rPr lang="ko-KR" altLang="en-US" b="1" dirty="0" err="1">
                <a:solidFill>
                  <a:schemeClr val="tx1"/>
                </a:solidFill>
              </a:rPr>
              <a:t>진단도표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: x</a:t>
            </a:r>
            <a:r>
              <a:rPr lang="ko-KR" altLang="en-US" b="1" dirty="0">
                <a:solidFill>
                  <a:schemeClr val="tx1"/>
                </a:solidFill>
              </a:rPr>
              <a:t>축의 값 정규분포로 생성된 값 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   </a:t>
            </a:r>
            <a:r>
              <a:rPr lang="ko-KR" altLang="en-US" b="1" dirty="0">
                <a:solidFill>
                  <a:schemeClr val="tx1"/>
                </a:solidFill>
              </a:rPr>
              <a:t>→  </a:t>
            </a:r>
            <a:r>
              <a:rPr lang="ko-KR" altLang="en-US" b="1" dirty="0" err="1">
                <a:solidFill>
                  <a:schemeClr val="tx1"/>
                </a:solidFill>
              </a:rPr>
              <a:t>도표상의</a:t>
            </a:r>
            <a:r>
              <a:rPr lang="ko-KR" altLang="en-US" b="1" dirty="0">
                <a:solidFill>
                  <a:schemeClr val="tx1"/>
                </a:solidFill>
              </a:rPr>
              <a:t> 점들은 대각선을 따라 </a:t>
            </a:r>
            <a:r>
              <a:rPr lang="ko-KR" altLang="en-US" b="1" dirty="0" err="1">
                <a:solidFill>
                  <a:schemeClr val="tx1"/>
                </a:solidFill>
              </a:rPr>
              <a:t>분포해야함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   </a:t>
            </a:r>
            <a:r>
              <a:rPr lang="ko-KR" altLang="en-US" b="1" dirty="0">
                <a:solidFill>
                  <a:schemeClr val="tx1"/>
                </a:solidFill>
              </a:rPr>
              <a:t>→</a:t>
            </a:r>
            <a:r>
              <a:rPr lang="en-US" altLang="ko-KR" b="1" dirty="0">
                <a:solidFill>
                  <a:schemeClr val="tx1"/>
                </a:solidFill>
              </a:rPr>
              <a:t>  </a:t>
            </a:r>
            <a:r>
              <a:rPr lang="ko-KR" altLang="en-US" b="1" dirty="0">
                <a:solidFill>
                  <a:schemeClr val="accent5"/>
                </a:solidFill>
              </a:rPr>
              <a:t>정규성을 온전히 충족</a:t>
            </a:r>
            <a:r>
              <a:rPr lang="en-US" altLang="ko-KR" b="1" dirty="0">
                <a:solidFill>
                  <a:schemeClr val="accent5"/>
                </a:solidFill>
              </a:rPr>
              <a:t>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③ </a:t>
            </a:r>
            <a:r>
              <a:rPr lang="ko-KR" altLang="en-US" b="1" dirty="0" err="1">
                <a:solidFill>
                  <a:schemeClr val="tx1"/>
                </a:solidFill>
              </a:rPr>
              <a:t>진단도표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:</a:t>
            </a:r>
            <a:r>
              <a:rPr lang="ko-KR" altLang="en-US" b="1" dirty="0">
                <a:solidFill>
                  <a:schemeClr val="tx1"/>
                </a:solidFill>
              </a:rPr>
              <a:t> 수평 </a:t>
            </a:r>
            <a:r>
              <a:rPr lang="ko-KR" altLang="en-US" b="1" dirty="0" err="1">
                <a:solidFill>
                  <a:schemeClr val="tx1"/>
                </a:solidFill>
              </a:rPr>
              <a:t>추세선이</a:t>
            </a:r>
            <a:r>
              <a:rPr lang="ko-KR" altLang="en-US" b="1" dirty="0">
                <a:solidFill>
                  <a:schemeClr val="tx1"/>
                </a:solidFill>
              </a:rPr>
              <a:t> 관찰 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                </a:t>
            </a:r>
            <a:r>
              <a:rPr lang="ko-KR" altLang="en-US" b="1" dirty="0">
                <a:solidFill>
                  <a:schemeClr val="tx1"/>
                </a:solidFill>
              </a:rPr>
              <a:t>→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등분산성은</a:t>
            </a:r>
            <a:r>
              <a:rPr lang="ko-KR" altLang="en-US" b="1" dirty="0">
                <a:solidFill>
                  <a:srgbClr val="FF0000"/>
                </a:solidFill>
              </a:rPr>
              <a:t> 충족 </a:t>
            </a:r>
            <a:r>
              <a:rPr lang="en-US" altLang="ko-KR" b="1" dirty="0">
                <a:solidFill>
                  <a:srgbClr val="FF000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7735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982</Words>
  <Application>Microsoft Office PowerPoint</Application>
  <PresentationFormat>와이드스크린</PresentationFormat>
  <Paragraphs>235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Helvetica75</vt:lpstr>
      <vt:lpstr>HY견고딕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홍은</dc:creator>
  <cp:lastModifiedBy>손 채형</cp:lastModifiedBy>
  <cp:revision>241</cp:revision>
  <dcterms:created xsi:type="dcterms:W3CDTF">2020-10-07T10:23:31Z</dcterms:created>
  <dcterms:modified xsi:type="dcterms:W3CDTF">2020-12-11T15:21:35Z</dcterms:modified>
  <cp:version/>
</cp:coreProperties>
</file>