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3" r:id="rId4"/>
    <p:sldId id="301" r:id="rId5"/>
    <p:sldId id="306" r:id="rId6"/>
    <p:sldId id="308" r:id="rId7"/>
    <p:sldId id="313" r:id="rId8"/>
    <p:sldId id="309" r:id="rId9"/>
    <p:sldId id="310" r:id="rId10"/>
    <p:sldId id="315" r:id="rId11"/>
    <p:sldId id="311" r:id="rId12"/>
    <p:sldId id="312" r:id="rId13"/>
    <p:sldId id="314" r:id="rId14"/>
    <p:sldId id="298" r:id="rId15"/>
    <p:sldId id="29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77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EZEN ACADEMY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FASHION POSSIBLE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조원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이진수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윤제일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이윤정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제작기간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: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2020.11.16 ~ 12.04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61930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01.</a:t>
            </a:r>
            <a:r>
              <a:rPr lang="ko-KR" altLang="en-US" sz="1400" dirty="0">
                <a:solidFill>
                  <a:schemeClr val="bg1"/>
                </a:solidFill>
              </a:rPr>
              <a:t> 쇼핑몰 기능명세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261930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02.</a:t>
            </a:r>
            <a:r>
              <a:rPr lang="ko-KR" altLang="en-US" sz="1400" dirty="0">
                <a:solidFill>
                  <a:schemeClr val="bg1"/>
                </a:solidFill>
              </a:rPr>
              <a:t> 쇼핑몰 기능구현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64435" y="4818145"/>
            <a:ext cx="165910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03.</a:t>
            </a:r>
            <a:r>
              <a:rPr lang="ko-KR" altLang="en-US" sz="1400" dirty="0">
                <a:solidFill>
                  <a:schemeClr val="bg1"/>
                </a:solidFill>
              </a:rPr>
              <a:t> 후기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20D913E-88D7-431C-B34F-76A1F7F7F1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469" y="3712020"/>
            <a:ext cx="3163674" cy="18330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2086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쇼핑몰 기능구현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</a:rPr>
              <a:t>인덱스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헤더 </a:t>
            </a:r>
            <a:r>
              <a:rPr lang="en-US" altLang="ko-KR" sz="1000" b="1" dirty="0">
                <a:solidFill>
                  <a:schemeClr val="bg1"/>
                </a:solidFill>
              </a:rPr>
              <a:t>&gt; </a:t>
            </a:r>
            <a:r>
              <a:rPr lang="ko-KR" altLang="en-US" sz="1000" b="1" dirty="0">
                <a:solidFill>
                  <a:srgbClr val="FF0000"/>
                </a:solidFill>
              </a:rPr>
              <a:t>카테고리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</a:rPr>
              <a:t>상품디테일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ko-KR" altLang="en-US" sz="1000" b="1" dirty="0">
                <a:solidFill>
                  <a:schemeClr val="bg1"/>
                </a:solidFill>
              </a:rPr>
              <a:t>마이페이지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카트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오더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en-US" altLang="ko-KR" sz="1000" b="1" dirty="0" err="1">
                <a:solidFill>
                  <a:schemeClr val="bg1"/>
                </a:solidFill>
              </a:rPr>
              <a:t>QnA</a:t>
            </a:r>
            <a:r>
              <a:rPr lang="en-US" altLang="ko-KR" sz="1000" b="1" dirty="0">
                <a:solidFill>
                  <a:schemeClr val="bg1"/>
                </a:solidFill>
              </a:rPr>
              <a:t>, REVIEW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83338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877249" y="4462636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82022" y="16249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04190" y="1361043"/>
            <a:ext cx="347730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99102" y="815476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74654" y="2652994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51121" y="5050682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상품 디테일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rgbClr val="212121"/>
                </a:solidFill>
              </a:rPr>
              <a:t>장바구니</a:t>
            </a:r>
            <a:r>
              <a:rPr lang="en-US" altLang="ko-KR" sz="1200" dirty="0">
                <a:solidFill>
                  <a:srgbClr val="212121"/>
                </a:solidFill>
              </a:rPr>
              <a:t>, </a:t>
            </a:r>
            <a:r>
              <a:rPr lang="ko-KR" altLang="en-US" sz="1200" dirty="0">
                <a:solidFill>
                  <a:srgbClr val="212121"/>
                </a:solidFill>
              </a:rPr>
              <a:t>구매하기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디테일</a:t>
            </a:r>
            <a:r>
              <a:rPr lang="en-US" altLang="ko-KR" sz="900" dirty="0">
                <a:solidFill>
                  <a:srgbClr val="212121"/>
                </a:solidFill>
              </a:rPr>
              <a:t>,</a:t>
            </a:r>
            <a:r>
              <a:rPr lang="en-US" altLang="ko-KR" sz="900" dirty="0" err="1">
                <a:solidFill>
                  <a:srgbClr val="212121"/>
                </a:solidFill>
              </a:rPr>
              <a:t>QnA</a:t>
            </a:r>
            <a:r>
              <a:rPr lang="en-US" altLang="ko-KR" sz="900" dirty="0">
                <a:solidFill>
                  <a:srgbClr val="212121"/>
                </a:solidFill>
              </a:rPr>
              <a:t>,,REVIEW, </a:t>
            </a:r>
            <a:r>
              <a:rPr lang="ko-KR" altLang="en-US" sz="900" dirty="0">
                <a:solidFill>
                  <a:srgbClr val="212121"/>
                </a:solidFill>
              </a:rPr>
              <a:t>관련상품</a:t>
            </a:r>
            <a:endParaRPr lang="en-US" altLang="ko-KR" sz="9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템플릿패스 이용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2628659" y="3429000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카테고리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 dirty="0">
                <a:solidFill>
                  <a:srgbClr val="212121"/>
                </a:solidFill>
              </a:rPr>
              <a:t>TOP, BOTTOM,, ETC, SHOES, ACC</a:t>
            </a:r>
            <a:endParaRPr lang="ko-KR" altLang="en-US" sz="900" dirty="0">
              <a:solidFill>
                <a:srgbClr val="212121"/>
              </a:solidFill>
            </a:endParaRPr>
          </a:p>
        </p:txBody>
      </p:sp>
      <p:cxnSp>
        <p:nvCxnSpPr>
          <p:cNvPr id="52" name="꺾인 연결선 51"/>
          <p:cNvCxnSpPr>
            <a:cxnSpLocks/>
          </p:cNvCxnSpPr>
          <p:nvPr/>
        </p:nvCxnSpPr>
        <p:spPr>
          <a:xfrm>
            <a:off x="12499102" y="3819248"/>
            <a:ext cx="1659942" cy="2063893"/>
          </a:xfrm>
          <a:prstGeom prst="bentConnector3">
            <a:avLst>
              <a:gd name="adj1" fmla="val 1137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AB3F6BC-ACCE-491B-8263-5BCE3F6E1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79332"/>
            <a:ext cx="2930859" cy="19219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E7E094-880D-401B-9CFF-9706BFB68A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9" y="3946446"/>
            <a:ext cx="2927573" cy="18330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918DCB-3599-477F-B779-B58581247C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08" y="3946446"/>
            <a:ext cx="2972997" cy="8313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F7FC75D-444A-40A3-8BF3-245565360C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78" y="2024475"/>
            <a:ext cx="2930859" cy="192197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39EC8B-DF70-4DE3-BF30-35AA155F3C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03" y="2024475"/>
            <a:ext cx="2930859" cy="19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086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쇼핑몰 기능구현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</a:rPr>
              <a:t>인덱스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헤더 </a:t>
            </a:r>
            <a:r>
              <a:rPr lang="en-US" altLang="ko-KR" sz="1000" b="1" dirty="0">
                <a:solidFill>
                  <a:schemeClr val="bg1"/>
                </a:solidFill>
              </a:rPr>
              <a:t>&gt; </a:t>
            </a:r>
            <a:r>
              <a:rPr lang="ko-KR" altLang="en-US" sz="1000" b="1" dirty="0">
                <a:solidFill>
                  <a:schemeClr val="bg1"/>
                </a:solidFill>
              </a:rPr>
              <a:t>카테고리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 err="1">
                <a:solidFill>
                  <a:schemeClr val="bg1"/>
                </a:solidFill>
              </a:rPr>
              <a:t>상품디테일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ko-KR" altLang="en-US" sz="1000" b="1" dirty="0">
                <a:solidFill>
                  <a:srgbClr val="FF0000"/>
                </a:solidFill>
              </a:rPr>
              <a:t>마이페이지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카트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오더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en-US" altLang="ko-KR" sz="1000" b="1" dirty="0" err="1">
                <a:solidFill>
                  <a:schemeClr val="bg1"/>
                </a:solidFill>
              </a:rPr>
              <a:t>QnA</a:t>
            </a:r>
            <a:r>
              <a:rPr lang="en-US" altLang="ko-KR" sz="1000" b="1" dirty="0">
                <a:solidFill>
                  <a:schemeClr val="bg1"/>
                </a:solidFill>
              </a:rPr>
              <a:t>, REVIEW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83338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103281" y="509634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395121" y="2955661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024872" y="4045951"/>
            <a:ext cx="2652256" cy="160046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MY PAGE(CART, ORDER)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팩토리패턴을</a:t>
            </a:r>
            <a:r>
              <a:rPr lang="ko-KR" altLang="en-US" sz="1200" dirty="0">
                <a:solidFill>
                  <a:srgbClr val="212121"/>
                </a:solidFill>
              </a:rPr>
              <a:t> 이용한 카트</a:t>
            </a:r>
            <a:r>
              <a:rPr lang="en-US" altLang="ko-KR" sz="1200" dirty="0">
                <a:solidFill>
                  <a:srgbClr val="212121"/>
                </a:solidFill>
              </a:rPr>
              <a:t>, </a:t>
            </a:r>
            <a:r>
              <a:rPr lang="ko-KR" altLang="en-US" sz="1200" dirty="0">
                <a:solidFill>
                  <a:srgbClr val="212121"/>
                </a:solidFill>
              </a:rPr>
              <a:t>주문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 dirty="0" err="1">
                <a:solidFill>
                  <a:srgbClr val="212121"/>
                </a:solidFill>
              </a:rPr>
              <a:t>CartVo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OrderVo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MemberVo</a:t>
            </a:r>
            <a:endParaRPr lang="en-US" altLang="ko-KR" sz="9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 dirty="0" err="1">
                <a:solidFill>
                  <a:srgbClr val="212121"/>
                </a:solidFill>
              </a:rPr>
              <a:t>CartDao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OrderDao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MemberDao</a:t>
            </a:r>
            <a:endParaRPr lang="en-US" altLang="ko-KR" sz="9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 dirty="0" err="1">
                <a:solidFill>
                  <a:srgbClr val="212121"/>
                </a:solidFill>
              </a:rPr>
              <a:t>CartAction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CartDeleteAction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OrderAction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OrderAllAction</a:t>
            </a:r>
            <a:endParaRPr lang="ko-KR" altLang="en-US" sz="900" dirty="0">
              <a:solidFill>
                <a:srgbClr val="212121"/>
              </a:solidFill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92D8CDF-C033-406D-916D-3296115588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68" y="4045951"/>
            <a:ext cx="5024068" cy="245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C063B5-F1F7-487F-A3CB-BA52DEC75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68" y="1390244"/>
            <a:ext cx="5024068" cy="245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A11905-ABD0-4D92-9C87-BD70F0CD9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72" y="1390244"/>
            <a:ext cx="2482886" cy="2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6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086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쇼핑몰 기능구현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</a:rPr>
              <a:t>인덱스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헤더 </a:t>
            </a:r>
            <a:r>
              <a:rPr lang="en-US" altLang="ko-KR" sz="1000" b="1" dirty="0">
                <a:solidFill>
                  <a:schemeClr val="bg1"/>
                </a:solidFill>
              </a:rPr>
              <a:t>&gt; </a:t>
            </a:r>
            <a:r>
              <a:rPr lang="ko-KR" altLang="en-US" sz="1000" b="1" dirty="0">
                <a:solidFill>
                  <a:schemeClr val="bg1"/>
                </a:solidFill>
              </a:rPr>
              <a:t>카테고리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 err="1">
                <a:solidFill>
                  <a:schemeClr val="bg1"/>
                </a:solidFill>
              </a:rPr>
              <a:t>상품디테일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ko-KR" altLang="en-US" sz="1000" b="1" dirty="0">
                <a:solidFill>
                  <a:schemeClr val="bg1"/>
                </a:solidFill>
              </a:rPr>
              <a:t>마이페이지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카트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오더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QnA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en-US" altLang="ko-KR" sz="1000" b="1" dirty="0">
                <a:solidFill>
                  <a:srgbClr val="FF0000"/>
                </a:solidFill>
              </a:rPr>
              <a:t>REVIEW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83338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B045B7-8417-4AEE-B421-725F330AE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39" y="1346930"/>
            <a:ext cx="2513601" cy="2311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697507-2FD5-4DDD-80D6-8FE6B3D2F5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46930"/>
            <a:ext cx="3374309" cy="21127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F4FC5A-7395-454A-8134-325F832FC7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88419"/>
            <a:ext cx="3374309" cy="94357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9D89650-2278-47C2-836E-E55ED8DD6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39" y="3927206"/>
            <a:ext cx="2513601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F5A333-16C7-4F83-B8EC-AFBE8B04FA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FASHION POSSIBLE </a:t>
            </a:r>
            <a:r>
              <a:rPr lang="en-US" altLang="ko-KR" sz="1600" b="1" dirty="0">
                <a:solidFill>
                  <a:prstClr val="white"/>
                </a:solidFill>
              </a:rPr>
              <a:t>PROCESS 03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6" name="사각형 설명선 25"/>
          <p:cNvSpPr/>
          <p:nvPr/>
        </p:nvSpPr>
        <p:spPr>
          <a:xfrm>
            <a:off x="4158873" y="2781299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REVIEW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ACHIEVEMENT, REVIEW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7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362669" y="1965305"/>
            <a:ext cx="70083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이진수</a:t>
            </a:r>
            <a:r>
              <a:rPr lang="en-US" altLang="ko-KR" sz="1200" b="1" dirty="0">
                <a:solidFill>
                  <a:srgbClr val="21212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70118" y="1966873"/>
            <a:ext cx="64633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윤제일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50315" y="1965305"/>
            <a:ext cx="64633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이윤정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FASHION POSSIBLE </a:t>
            </a:r>
            <a:r>
              <a:rPr lang="en-US" altLang="ko-KR" sz="1600" b="1" dirty="0">
                <a:solidFill>
                  <a:srgbClr val="212121"/>
                </a:solidFill>
              </a:rPr>
              <a:t>ACHIEVEMENT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00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5497598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이진수</a:t>
            </a: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76238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REVIEW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윤제일</a:t>
            </a: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이윤정</a:t>
            </a: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cxnSpLocks/>
            <a:stCxn id="8" idx="3"/>
            <a:endCxn id="31" idx="1"/>
          </p:cNvCxnSpPr>
          <p:nvPr/>
        </p:nvCxnSpPr>
        <p:spPr>
          <a:xfrm>
            <a:off x="5537200" y="3073052"/>
            <a:ext cx="10139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34" idx="3"/>
            <a:endCxn id="32" idx="1"/>
          </p:cNvCxnSpPr>
          <p:nvPr/>
        </p:nvCxnSpPr>
        <p:spPr>
          <a:xfrm>
            <a:off x="5537200" y="4437044"/>
            <a:ext cx="1013904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FASHION POSSIBLE </a:t>
            </a:r>
            <a:r>
              <a:rPr lang="en-US" altLang="ko-KR" sz="1600" b="1" dirty="0">
                <a:solidFill>
                  <a:srgbClr val="212121"/>
                </a:solidFill>
              </a:rPr>
              <a:t>REVIEW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2FB944-3272-4B1B-83E5-245B9CAB48BA}"/>
              </a:ext>
            </a:extLst>
          </p:cNvPr>
          <p:cNvCxnSpPr>
            <a:cxnSpLocks/>
          </p:cNvCxnSpPr>
          <p:nvPr/>
        </p:nvCxnSpPr>
        <p:spPr>
          <a:xfrm>
            <a:off x="5537200" y="5801035"/>
            <a:ext cx="1013904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01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기능명세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02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기능구현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Enjoy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03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POWER POINT </a:t>
            </a:r>
            <a:r>
              <a:rPr lang="en-US" altLang="ko-KR" sz="1600" b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FASHION POSSIBLE </a:t>
            </a:r>
            <a:r>
              <a:rPr lang="en-US" altLang="ko-KR" sz="1600" b="1" dirty="0">
                <a:solidFill>
                  <a:prstClr val="white"/>
                </a:solidFill>
              </a:rPr>
              <a:t>PROCESS 01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6" name="사각형 설명선 25"/>
          <p:cNvSpPr/>
          <p:nvPr/>
        </p:nvSpPr>
        <p:spPr>
          <a:xfrm>
            <a:off x="4158873" y="2781299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기능명세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        DB ER 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다이어그램 </a:t>
            </a: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&gt; </a:t>
            </a:r>
            <a:r>
              <a:rPr lang="ko-KR" altLang="en-US" sz="1000" b="1" dirty="0" err="1">
                <a:solidFill>
                  <a:schemeClr val="bg1"/>
                </a:solidFill>
                <a:latin typeface="Abadi" panose="020B0604020202020204" pitchFamily="34" charset="0"/>
              </a:rPr>
              <a:t>컴퍼넌트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 명세 </a:t>
            </a: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&gt; 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프로세스 명세</a:t>
            </a:r>
            <a:endParaRPr lang="en-US" altLang="ko-KR" sz="1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Abadi" panose="020B0604020202020204" pitchFamily="34" charset="0"/>
              </a:rPr>
              <a:t>쇼핑몰 기능명세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Abadi" panose="020B0604020202020204" pitchFamily="34" charset="0"/>
              </a:rPr>
              <a:t>DB ER </a:t>
            </a:r>
            <a:r>
              <a:rPr lang="ko-KR" altLang="en-US" sz="1000" b="1" dirty="0">
                <a:solidFill>
                  <a:srgbClr val="C00000"/>
                </a:solidFill>
                <a:latin typeface="Abadi" panose="020B0604020202020204" pitchFamily="34" charset="0"/>
              </a:rPr>
              <a:t>다이어그램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&gt; </a:t>
            </a:r>
            <a:r>
              <a:rPr lang="ko-KR" altLang="en-US" sz="1000" b="1" dirty="0" err="1">
                <a:solidFill>
                  <a:schemeClr val="bg1"/>
                </a:solidFill>
                <a:latin typeface="Abadi" panose="020B0604020202020204" pitchFamily="34" charset="0"/>
              </a:rPr>
              <a:t>컴퍼넌트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 명세 </a:t>
            </a: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&gt; 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프로세스 명세</a:t>
            </a:r>
            <a:endParaRPr lang="en-US" altLang="ko-KR" sz="1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85243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032688" y="3894701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352150" y="436786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300229" y="173171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832824" y="1499496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755551" y="4960207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40324" y="3461881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DB ER </a:t>
            </a:r>
            <a:r>
              <a:rPr lang="ko-KR" altLang="en-US" sz="1400" dirty="0">
                <a:solidFill>
                  <a:srgbClr val="212121"/>
                </a:solidFill>
              </a:rPr>
              <a:t>다이어그램</a:t>
            </a:r>
            <a:endParaRPr lang="en-US" altLang="ko-KR" sz="14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</a:rPr>
              <a:t>MY SQL DB COMPONENT</a:t>
            </a:r>
          </a:p>
          <a:p>
            <a:pPr marL="0" lvl="1">
              <a:lnSpc>
                <a:spcPct val="150000"/>
              </a:lnSpc>
            </a:pPr>
            <a:r>
              <a:rPr lang="en-US" altLang="ko-KR" sz="900" dirty="0">
                <a:solidFill>
                  <a:srgbClr val="212121"/>
                </a:solidFill>
              </a:rPr>
              <a:t>TABLE, COLUMN </a:t>
            </a:r>
            <a:r>
              <a:rPr lang="ko-KR" altLang="en-US" sz="900" dirty="0">
                <a:solidFill>
                  <a:srgbClr val="212121"/>
                </a:solidFill>
              </a:rPr>
              <a:t>구성요소</a:t>
            </a:r>
          </a:p>
        </p:txBody>
      </p:sp>
      <p:cxnSp>
        <p:nvCxnSpPr>
          <p:cNvPr id="52" name="꺾인 연결선 51"/>
          <p:cNvCxnSpPr>
            <a:cxnSpLocks/>
            <a:endCxn id="28" idx="6"/>
          </p:cNvCxnSpPr>
          <p:nvPr/>
        </p:nvCxnSpPr>
        <p:spPr>
          <a:xfrm flipH="1">
            <a:off x="13187765" y="2072111"/>
            <a:ext cx="112464" cy="1900129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103AE5A-EB2A-4363-A687-D1583BCA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9" y="1474203"/>
            <a:ext cx="7237193" cy="5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2533C6-F3BA-43F7-8FB9-E991C5E1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1" y="1579921"/>
            <a:ext cx="8848930" cy="497752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2086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쇼핑몰 기능명세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DB ER 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다이어그램 </a:t>
            </a: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&gt; </a:t>
            </a:r>
            <a:r>
              <a:rPr lang="ko-KR" altLang="en-US" sz="1000" b="1" dirty="0" err="1">
                <a:solidFill>
                  <a:srgbClr val="C00000"/>
                </a:solidFill>
                <a:latin typeface="Abadi" panose="020B0604020202020204" pitchFamily="34" charset="0"/>
              </a:rPr>
              <a:t>컴퍼넌트</a:t>
            </a:r>
            <a:r>
              <a:rPr lang="ko-KR" altLang="en-US" sz="1000" b="1" dirty="0">
                <a:solidFill>
                  <a:srgbClr val="C00000"/>
                </a:solidFill>
                <a:latin typeface="Abadi" panose="020B0604020202020204" pitchFamily="34" charset="0"/>
              </a:rPr>
              <a:t> 명세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&gt; 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프로세스 명세</a:t>
            </a:r>
            <a:endParaRPr lang="en-US" altLang="ko-KR" sz="1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85243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161812" y="1614248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312245" y="3698891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192000" y="241144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25668" y="5134110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cxnSp>
        <p:nvCxnSpPr>
          <p:cNvPr id="52" name="꺾인 연결선 51"/>
          <p:cNvCxnSpPr>
            <a:cxnSpLocks/>
            <a:endCxn id="28" idx="6"/>
          </p:cNvCxnSpPr>
          <p:nvPr/>
        </p:nvCxnSpPr>
        <p:spPr>
          <a:xfrm flipH="1">
            <a:off x="14316889" y="-275017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702207" y="3051190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 err="1">
                <a:solidFill>
                  <a:srgbClr val="212121"/>
                </a:solidFill>
              </a:rPr>
              <a:t>컴퍼넌트</a:t>
            </a:r>
            <a:r>
              <a:rPr lang="ko-KR" altLang="en-US" sz="1400" dirty="0">
                <a:solidFill>
                  <a:srgbClr val="212121"/>
                </a:solidFill>
              </a:rPr>
              <a:t> 명세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프론트컨트롤러</a:t>
            </a:r>
            <a:r>
              <a:rPr lang="en-US" altLang="ko-KR" sz="1200" dirty="0">
                <a:solidFill>
                  <a:srgbClr val="212121"/>
                </a:solidFill>
              </a:rPr>
              <a:t>, </a:t>
            </a:r>
            <a:r>
              <a:rPr lang="ko-KR" altLang="en-US" sz="1200" dirty="0" err="1">
                <a:solidFill>
                  <a:srgbClr val="212121"/>
                </a:solidFill>
              </a:rPr>
              <a:t>페이지컨트롤러</a:t>
            </a:r>
            <a:endParaRPr lang="en-US" altLang="ko-KR" sz="9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 dirty="0">
                <a:solidFill>
                  <a:srgbClr val="212121"/>
                </a:solidFill>
              </a:rPr>
              <a:t>FACTORY PATTERN</a:t>
            </a:r>
            <a:r>
              <a:rPr lang="ko-KR" altLang="en-US" sz="900" dirty="0">
                <a:solidFill>
                  <a:srgbClr val="21212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15271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086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쇼핑몰 기능명세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DB ER 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다이어그램 </a:t>
            </a: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&gt; </a:t>
            </a:r>
            <a:r>
              <a:rPr lang="ko-KR" altLang="en-US" sz="1000" b="1" dirty="0" err="1">
                <a:solidFill>
                  <a:schemeClr val="bg1"/>
                </a:solidFill>
                <a:latin typeface="Abadi" panose="020B0604020202020204" pitchFamily="34" charset="0"/>
              </a:rPr>
              <a:t>컴퍼넌트</a:t>
            </a:r>
            <a:r>
              <a:rPr lang="ko-KR" alt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 명세 </a:t>
            </a:r>
            <a:r>
              <a:rPr lang="en-US" altLang="ko-KR" sz="1000" b="1" dirty="0">
                <a:solidFill>
                  <a:schemeClr val="bg1"/>
                </a:solidFill>
                <a:latin typeface="Abadi" panose="020B0604020202020204" pitchFamily="34" charset="0"/>
              </a:rPr>
              <a:t>&gt; </a:t>
            </a:r>
            <a:r>
              <a:rPr lang="ko-KR" altLang="en-US" sz="1000" b="1" dirty="0">
                <a:solidFill>
                  <a:srgbClr val="C00000"/>
                </a:solidFill>
                <a:latin typeface="Abadi" panose="020B0604020202020204" pitchFamily="34" charset="0"/>
              </a:rPr>
              <a:t>프로세스 명세</a:t>
            </a:r>
            <a:endParaRPr lang="en-US" altLang="ko-KR" sz="1600" b="1" dirty="0">
              <a:solidFill>
                <a:srgbClr val="C00000"/>
              </a:solidFill>
              <a:latin typeface="Abadi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85243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146445" y="377012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294131" y="1205437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16616" y="2062501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62EDD53-5177-49FB-AB61-A49853E02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90" y="1492543"/>
            <a:ext cx="9547409" cy="48693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2393307" y="4424383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9034" y="3927206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프로세스 명세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로그인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ko-KR" altLang="en-US" sz="900" dirty="0">
                <a:solidFill>
                  <a:srgbClr val="212121"/>
                </a:solidFill>
              </a:rPr>
              <a:t>회원가입</a:t>
            </a:r>
            <a:r>
              <a:rPr lang="en-US" altLang="ko-KR" sz="900" dirty="0">
                <a:solidFill>
                  <a:srgbClr val="212121"/>
                </a:solidFill>
              </a:rPr>
              <a:t> </a:t>
            </a:r>
            <a:r>
              <a:rPr lang="ko-KR" altLang="en-US" sz="900" dirty="0">
                <a:solidFill>
                  <a:srgbClr val="212121"/>
                </a:solidFill>
              </a:rPr>
              <a:t>오더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ko-KR" altLang="en-US" sz="900" dirty="0">
                <a:solidFill>
                  <a:srgbClr val="212121"/>
                </a:solidFill>
              </a:rPr>
              <a:t>카트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ko-KR" altLang="en-US" sz="900" dirty="0">
                <a:solidFill>
                  <a:srgbClr val="212121"/>
                </a:solidFill>
              </a:rPr>
              <a:t>리뷰</a:t>
            </a:r>
            <a:r>
              <a:rPr lang="en-US" altLang="ko-KR" sz="900" dirty="0">
                <a:solidFill>
                  <a:srgbClr val="212121"/>
                </a:solidFill>
              </a:rPr>
              <a:t>, Q&amp;A…</a:t>
            </a:r>
            <a:r>
              <a:rPr lang="ko-KR" altLang="en-US" sz="900" dirty="0">
                <a:solidFill>
                  <a:srgbClr val="212121"/>
                </a:solidFill>
              </a:rPr>
              <a:t>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734529" y="312314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3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D5A0B-CA52-450F-B72E-0FB9AE98B7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FASHION POSSIBLE </a:t>
            </a:r>
            <a:r>
              <a:rPr lang="en-US" altLang="ko-KR" sz="1600" b="1" dirty="0">
                <a:solidFill>
                  <a:prstClr val="white"/>
                </a:solidFill>
              </a:rPr>
              <a:t>PROCESS 02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6" name="사각형 설명선 25"/>
          <p:cNvSpPr/>
          <p:nvPr/>
        </p:nvSpPr>
        <p:spPr>
          <a:xfrm>
            <a:off x="4158873" y="2781299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쇼핑몰 기능 구현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</a:rPr>
              <a:t>인덱스</a:t>
            </a:r>
            <a:r>
              <a:rPr lang="en-US" altLang="ko-KR" sz="700" b="1" dirty="0">
                <a:solidFill>
                  <a:schemeClr val="bg1"/>
                </a:solidFill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</a:rPr>
              <a:t>헤더 </a:t>
            </a:r>
            <a:r>
              <a:rPr lang="en-US" altLang="ko-KR" sz="700" b="1" dirty="0">
                <a:solidFill>
                  <a:schemeClr val="bg1"/>
                </a:solidFill>
              </a:rPr>
              <a:t>&gt; </a:t>
            </a:r>
            <a:r>
              <a:rPr lang="ko-KR" altLang="en-US" sz="700" b="1" dirty="0">
                <a:solidFill>
                  <a:schemeClr val="bg1"/>
                </a:solidFill>
              </a:rPr>
              <a:t>카테고리</a:t>
            </a:r>
            <a:r>
              <a:rPr lang="en-US" altLang="ko-KR" sz="700" b="1" dirty="0">
                <a:solidFill>
                  <a:schemeClr val="bg1"/>
                </a:solidFill>
              </a:rPr>
              <a:t>, </a:t>
            </a:r>
            <a:r>
              <a:rPr lang="ko-KR" altLang="en-US" sz="700" b="1" dirty="0" err="1">
                <a:solidFill>
                  <a:schemeClr val="bg1"/>
                </a:solidFill>
              </a:rPr>
              <a:t>상품디테일</a:t>
            </a:r>
            <a:r>
              <a:rPr lang="en-US" altLang="ko-KR" sz="700" b="1" dirty="0">
                <a:solidFill>
                  <a:schemeClr val="bg1"/>
                </a:solidFill>
              </a:rPr>
              <a:t> &gt; </a:t>
            </a:r>
            <a:r>
              <a:rPr lang="ko-KR" altLang="en-US" sz="700" b="1" dirty="0">
                <a:solidFill>
                  <a:schemeClr val="bg1"/>
                </a:solidFill>
              </a:rPr>
              <a:t>마이페이지</a:t>
            </a:r>
            <a:r>
              <a:rPr lang="en-US" altLang="ko-KR" sz="700" b="1" dirty="0">
                <a:solidFill>
                  <a:schemeClr val="bg1"/>
                </a:solidFill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</a:rPr>
              <a:t>카트</a:t>
            </a:r>
            <a:r>
              <a:rPr lang="en-US" altLang="ko-KR" sz="700" b="1" dirty="0">
                <a:solidFill>
                  <a:schemeClr val="bg1"/>
                </a:solidFill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</a:rPr>
              <a:t>오더</a:t>
            </a:r>
            <a:r>
              <a:rPr lang="en-US" altLang="ko-KR" sz="700" b="1" dirty="0">
                <a:solidFill>
                  <a:schemeClr val="bg1"/>
                </a:solidFill>
              </a:rPr>
              <a:t> &gt; </a:t>
            </a:r>
            <a:r>
              <a:rPr lang="en-US" altLang="ko-KR" sz="700" b="1" dirty="0" err="1">
                <a:solidFill>
                  <a:schemeClr val="bg1"/>
                </a:solidFill>
              </a:rPr>
              <a:t>QnA</a:t>
            </a:r>
            <a:r>
              <a:rPr lang="en-US" altLang="ko-KR" sz="700" b="1" dirty="0">
                <a:solidFill>
                  <a:schemeClr val="bg1"/>
                </a:solidFill>
              </a:rPr>
              <a:t>, REVIEW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1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DEFE2B-312C-444B-ABDF-21A40FDD9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24" y="1333454"/>
            <a:ext cx="4662449" cy="2275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0" y="-2086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쇼핑몰 기능구현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0000"/>
                </a:solidFill>
              </a:rPr>
              <a:t>인덱스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헤더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</a:rPr>
              <a:t>&gt; </a:t>
            </a:r>
            <a:r>
              <a:rPr lang="ko-KR" altLang="en-US" sz="1000" b="1" dirty="0">
                <a:solidFill>
                  <a:schemeClr val="bg1"/>
                </a:solidFill>
              </a:rPr>
              <a:t>카테고리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 err="1">
                <a:solidFill>
                  <a:schemeClr val="bg1"/>
                </a:solidFill>
              </a:rPr>
              <a:t>상품디테일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ko-KR" altLang="en-US" sz="1000" b="1" dirty="0">
                <a:solidFill>
                  <a:schemeClr val="bg1"/>
                </a:solidFill>
              </a:rPr>
              <a:t>마이페이지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카트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오더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en-US" altLang="ko-KR" sz="1000" b="1" dirty="0" err="1">
                <a:solidFill>
                  <a:schemeClr val="bg1"/>
                </a:solidFill>
              </a:rPr>
              <a:t>QnA</a:t>
            </a:r>
            <a:r>
              <a:rPr lang="en-US" altLang="ko-KR" sz="1000" b="1" dirty="0">
                <a:solidFill>
                  <a:schemeClr val="bg1"/>
                </a:solidFill>
              </a:rPr>
              <a:t>, REVIEW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83338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539992" y="4723608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39599" y="5442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409770" y="788486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515326" y="3049713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32231" y="4350004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832882" y="172213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cxnSp>
        <p:nvCxnSpPr>
          <p:cNvPr id="52" name="꺾인 연결선 51"/>
          <p:cNvCxnSpPr>
            <a:cxnSpLocks/>
          </p:cNvCxnSpPr>
          <p:nvPr/>
        </p:nvCxnSpPr>
        <p:spPr>
          <a:xfrm>
            <a:off x="12548678" y="4043199"/>
            <a:ext cx="3606385" cy="98465"/>
          </a:xfrm>
          <a:prstGeom prst="bentConnector3">
            <a:avLst>
              <a:gd name="adj1" fmla="val 10633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1D22069-D3DF-4ED4-9527-5C4768095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81" y="4031285"/>
            <a:ext cx="4662449" cy="2275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4B50C-8ACB-49F5-B163-5CF895352D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346930"/>
            <a:ext cx="4662449" cy="2275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직사각형 50"/>
          <p:cNvSpPr/>
          <p:nvPr/>
        </p:nvSpPr>
        <p:spPr>
          <a:xfrm>
            <a:off x="6242024" y="4014273"/>
            <a:ext cx="4662448" cy="230190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인덱스</a:t>
            </a:r>
            <a:r>
              <a:rPr lang="en-US" altLang="ko-KR" sz="1400" b="1" dirty="0">
                <a:solidFill>
                  <a:srgbClr val="212121"/>
                </a:solidFill>
              </a:rPr>
              <a:t>,</a:t>
            </a:r>
            <a:r>
              <a:rPr lang="ko-KR" altLang="en-US" sz="1400" b="1" dirty="0">
                <a:solidFill>
                  <a:srgbClr val="212121"/>
                </a:solidFill>
              </a:rPr>
              <a:t>헤더 페이지 소개</a:t>
            </a:r>
            <a:endParaRPr lang="en-US" altLang="ko-KR" sz="200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rgbClr val="212121"/>
                </a:solidFill>
              </a:rPr>
              <a:t>인덱스페이지</a:t>
            </a:r>
            <a:r>
              <a:rPr lang="en-US" altLang="ko-KR" sz="1200" dirty="0">
                <a:solidFill>
                  <a:srgbClr val="212121"/>
                </a:solidFill>
              </a:rPr>
              <a:t>, </a:t>
            </a:r>
            <a:r>
              <a:rPr lang="ko-KR" altLang="en-US" sz="1200" dirty="0">
                <a:solidFill>
                  <a:srgbClr val="212121"/>
                </a:solidFill>
              </a:rPr>
              <a:t>베스트상품</a:t>
            </a:r>
            <a:r>
              <a:rPr lang="en-US" altLang="ko-KR" sz="1200" dirty="0">
                <a:solidFill>
                  <a:srgbClr val="212121"/>
                </a:solidFill>
              </a:rPr>
              <a:t>, </a:t>
            </a:r>
            <a:r>
              <a:rPr lang="ko-KR" altLang="en-US" sz="1200" dirty="0">
                <a:solidFill>
                  <a:srgbClr val="212121"/>
                </a:solidFill>
              </a:rPr>
              <a:t>신상품</a:t>
            </a:r>
            <a:r>
              <a:rPr lang="en-US" altLang="ko-KR" sz="1200" dirty="0">
                <a:solidFill>
                  <a:srgbClr val="212121"/>
                </a:solidFill>
              </a:rPr>
              <a:t>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900" dirty="0" err="1">
                <a:solidFill>
                  <a:srgbClr val="212121"/>
                </a:solidFill>
              </a:rPr>
              <a:t>ProductVo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ProductDao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IndexAction</a:t>
            </a:r>
            <a:endParaRPr lang="ko-KR" altLang="en-US" sz="9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0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086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쇼핑몰 기능구현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</a:rPr>
              <a:t>인덱스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헤더 </a:t>
            </a:r>
            <a:r>
              <a:rPr lang="en-US" altLang="ko-KR" sz="1000" b="1" dirty="0">
                <a:solidFill>
                  <a:schemeClr val="bg1"/>
                </a:solidFill>
              </a:rPr>
              <a:t>&gt; </a:t>
            </a:r>
            <a:r>
              <a:rPr lang="ko-KR" altLang="en-US" sz="1000" b="1" dirty="0">
                <a:solidFill>
                  <a:srgbClr val="FF0000"/>
                </a:solidFill>
              </a:rPr>
              <a:t>카테고리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 err="1">
                <a:solidFill>
                  <a:srgbClr val="FF0000"/>
                </a:solidFill>
              </a:rPr>
              <a:t>상품디테일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ko-KR" altLang="en-US" sz="1000" b="1" dirty="0">
                <a:solidFill>
                  <a:schemeClr val="bg1"/>
                </a:solidFill>
              </a:rPr>
              <a:t>마이페이지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카트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오더</a:t>
            </a:r>
            <a:r>
              <a:rPr lang="en-US" altLang="ko-KR" sz="1000" b="1" dirty="0">
                <a:solidFill>
                  <a:schemeClr val="bg1"/>
                </a:solidFill>
              </a:rPr>
              <a:t> &gt; </a:t>
            </a:r>
            <a:r>
              <a:rPr lang="en-US" altLang="ko-KR" sz="1000" b="1" dirty="0" err="1">
                <a:solidFill>
                  <a:schemeClr val="bg1"/>
                </a:solidFill>
              </a:rPr>
              <a:t>QnA</a:t>
            </a:r>
            <a:r>
              <a:rPr lang="en-US" altLang="ko-KR" sz="1000" b="1" dirty="0">
                <a:solidFill>
                  <a:schemeClr val="bg1"/>
                </a:solidFill>
              </a:rPr>
              <a:t>, REVIEW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83338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877249" y="4462636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82022" y="16249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35412" y="2024475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99102" y="815476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499102" y="2636181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80774" y="5034244"/>
            <a:ext cx="2869065" cy="1653796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상품 디테일</a:t>
            </a: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rgbClr val="212121"/>
                </a:solidFill>
              </a:rPr>
              <a:t>장바구니</a:t>
            </a:r>
            <a:r>
              <a:rPr lang="en-US" altLang="ko-KR" sz="1200" dirty="0">
                <a:solidFill>
                  <a:srgbClr val="212121"/>
                </a:solidFill>
              </a:rPr>
              <a:t>, </a:t>
            </a:r>
            <a:r>
              <a:rPr lang="ko-KR" altLang="en-US" sz="1200" dirty="0">
                <a:solidFill>
                  <a:srgbClr val="212121"/>
                </a:solidFill>
              </a:rPr>
              <a:t>구매하기</a:t>
            </a:r>
            <a:r>
              <a:rPr lang="en-US" altLang="ko-KR" sz="1200" dirty="0">
                <a:solidFill>
                  <a:srgbClr val="212121"/>
                </a:solidFill>
              </a:rPr>
              <a:t>, </a:t>
            </a:r>
            <a:r>
              <a:rPr lang="ko-KR" altLang="en-US" sz="1200" dirty="0" err="1">
                <a:solidFill>
                  <a:srgbClr val="212121"/>
                </a:solidFill>
              </a:rPr>
              <a:t>메뉴바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800" dirty="0" err="1">
                <a:solidFill>
                  <a:srgbClr val="212121"/>
                </a:solidFill>
              </a:rPr>
              <a:t>ProductVo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QnaVo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ReviewVo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CartVo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OrderVo</a:t>
            </a:r>
            <a:endParaRPr lang="en-US" altLang="ko-KR" sz="8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800" dirty="0" err="1">
                <a:solidFill>
                  <a:srgbClr val="212121"/>
                </a:solidFill>
              </a:rPr>
              <a:t>ProductDao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QnaDao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ReviewDao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CartDao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ReviewDao</a:t>
            </a:r>
            <a:endParaRPr lang="en-US" altLang="ko-KR" sz="8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800" dirty="0" err="1">
                <a:solidFill>
                  <a:srgbClr val="212121"/>
                </a:solidFill>
              </a:rPr>
              <a:t>ProductDetailInfoAction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QnaListAction</a:t>
            </a:r>
            <a:r>
              <a:rPr lang="en-US" altLang="ko-KR" sz="800" dirty="0">
                <a:solidFill>
                  <a:srgbClr val="212121"/>
                </a:solidFill>
              </a:rPr>
              <a:t> </a:t>
            </a:r>
            <a:r>
              <a:rPr lang="en-US" altLang="ko-KR" sz="800" dirty="0" err="1">
                <a:solidFill>
                  <a:srgbClr val="212121"/>
                </a:solidFill>
              </a:rPr>
              <a:t>ReviewListAction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RelatedProductAction</a:t>
            </a:r>
            <a:r>
              <a:rPr lang="en-US" altLang="ko-KR" sz="800" dirty="0">
                <a:solidFill>
                  <a:srgbClr val="212121"/>
                </a:solidFill>
              </a:rPr>
              <a:t> </a:t>
            </a:r>
            <a:r>
              <a:rPr lang="en-US" altLang="ko-KR" sz="800" dirty="0" err="1">
                <a:solidFill>
                  <a:srgbClr val="212121"/>
                </a:solidFill>
              </a:rPr>
              <a:t>CartAddAction</a:t>
            </a:r>
            <a:r>
              <a:rPr lang="en-US" altLang="ko-KR" sz="800" dirty="0">
                <a:solidFill>
                  <a:srgbClr val="212121"/>
                </a:solidFill>
              </a:rPr>
              <a:t>, </a:t>
            </a:r>
            <a:r>
              <a:rPr lang="en-US" altLang="ko-KR" sz="800" dirty="0" err="1">
                <a:solidFill>
                  <a:srgbClr val="212121"/>
                </a:solidFill>
              </a:rPr>
              <a:t>OrderAddAction</a:t>
            </a:r>
            <a:endParaRPr lang="ko-KR" altLang="en-US" sz="800" dirty="0">
              <a:solidFill>
                <a:srgbClr val="21212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50295" y="129315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</a:rPr>
              <a:t>카테고리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 dirty="0" err="1">
                <a:solidFill>
                  <a:srgbClr val="212121"/>
                </a:solidFill>
              </a:rPr>
              <a:t>ProductVo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ProductDao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CategoryAction</a:t>
            </a:r>
            <a:r>
              <a:rPr lang="en-US" altLang="ko-KR" sz="900" dirty="0">
                <a:solidFill>
                  <a:srgbClr val="212121"/>
                </a:solidFill>
              </a:rPr>
              <a:t>, </a:t>
            </a:r>
            <a:r>
              <a:rPr lang="en-US" altLang="ko-KR" sz="900" dirty="0" err="1">
                <a:solidFill>
                  <a:srgbClr val="212121"/>
                </a:solidFill>
              </a:rPr>
              <a:t>ProductKindList.jsp</a:t>
            </a:r>
            <a:r>
              <a:rPr lang="en-US" altLang="ko-KR" sz="900" dirty="0">
                <a:solidFill>
                  <a:srgbClr val="212121"/>
                </a:solidFill>
              </a:rPr>
              <a:t>,  </a:t>
            </a:r>
            <a:endParaRPr lang="ko-KR" altLang="en-US" sz="900" dirty="0">
              <a:solidFill>
                <a:srgbClr val="212121"/>
              </a:solidFill>
            </a:endParaRPr>
          </a:p>
        </p:txBody>
      </p:sp>
      <p:cxnSp>
        <p:nvCxnSpPr>
          <p:cNvPr id="52" name="꺾인 연결선 51"/>
          <p:cNvCxnSpPr>
            <a:cxnSpLocks/>
          </p:cNvCxnSpPr>
          <p:nvPr/>
        </p:nvCxnSpPr>
        <p:spPr>
          <a:xfrm>
            <a:off x="12499102" y="3819248"/>
            <a:ext cx="1659942" cy="2063893"/>
          </a:xfrm>
          <a:prstGeom prst="bentConnector3">
            <a:avLst>
              <a:gd name="adj1" fmla="val 1137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D2C465-F622-4C56-B21E-CD58AD6A2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10906"/>
            <a:ext cx="5952596" cy="2904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DA76F4-D87D-4D4E-8892-C4E8605297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1925085"/>
            <a:ext cx="5952596" cy="2904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205FA6-49CA-4F1C-A1E0-6D706C744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4" y="2581190"/>
            <a:ext cx="5952596" cy="2904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913A03-8726-42FF-9CD7-CBCCB63BCD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4" y="3198999"/>
            <a:ext cx="5952596" cy="2904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7B2850-6F9A-46F6-B19C-AB3EC393F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" y="3811400"/>
            <a:ext cx="5952596" cy="2904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2A7F5BB-E209-4898-AD2F-C13155524C3A}"/>
              </a:ext>
            </a:extLst>
          </p:cNvPr>
          <p:cNvSpPr/>
          <p:nvPr/>
        </p:nvSpPr>
        <p:spPr>
          <a:xfrm>
            <a:off x="2469735" y="4540174"/>
            <a:ext cx="692209" cy="1236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7559A5-CE1C-4663-BD47-D34E77827428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3161944" y="3811400"/>
            <a:ext cx="4088351" cy="1347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AB3F6BC-ACCE-491B-8263-5BCE3F6E1D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95" y="2659412"/>
            <a:ext cx="3513384" cy="23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846</Words>
  <Application>Microsoft Office PowerPoint</Application>
  <PresentationFormat>와이드스크린</PresentationFormat>
  <Paragraphs>220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야놀자 야체 B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124</cp:revision>
  <dcterms:created xsi:type="dcterms:W3CDTF">2017-10-09T06:24:25Z</dcterms:created>
  <dcterms:modified xsi:type="dcterms:W3CDTF">2020-12-03T04:58:35Z</dcterms:modified>
</cp:coreProperties>
</file>