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22" r:id="rId3"/>
    <p:sldId id="323" r:id="rId4"/>
    <p:sldId id="324" r:id="rId5"/>
    <p:sldId id="325" r:id="rId6"/>
    <p:sldId id="328" r:id="rId7"/>
    <p:sldId id="257" r:id="rId8"/>
    <p:sldId id="329" r:id="rId9"/>
    <p:sldId id="326" r:id="rId10"/>
    <p:sldId id="330" r:id="rId11"/>
    <p:sldId id="332" r:id="rId12"/>
    <p:sldId id="334" r:id="rId13"/>
    <p:sldId id="333" r:id="rId14"/>
    <p:sldId id="331" r:id="rId15"/>
    <p:sldId id="335" r:id="rId16"/>
    <p:sldId id="337" r:id="rId17"/>
    <p:sldId id="338" r:id="rId18"/>
    <p:sldId id="339" r:id="rId19"/>
    <p:sldId id="340" r:id="rId20"/>
    <p:sldId id="336" r:id="rId21"/>
    <p:sldId id="342" r:id="rId22"/>
    <p:sldId id="341" r:id="rId23"/>
    <p:sldId id="343" r:id="rId24"/>
    <p:sldId id="355" r:id="rId25"/>
    <p:sldId id="350" r:id="rId26"/>
    <p:sldId id="354" r:id="rId27"/>
    <p:sldId id="353" r:id="rId28"/>
    <p:sldId id="352" r:id="rId29"/>
    <p:sldId id="351" r:id="rId30"/>
    <p:sldId id="349" r:id="rId31"/>
    <p:sldId id="348" r:id="rId32"/>
    <p:sldId id="347" r:id="rId33"/>
    <p:sldId id="346" r:id="rId34"/>
    <p:sldId id="356" r:id="rId35"/>
    <p:sldId id="383" r:id="rId36"/>
    <p:sldId id="357" r:id="rId37"/>
    <p:sldId id="358" r:id="rId38"/>
    <p:sldId id="345" r:id="rId39"/>
    <p:sldId id="359" r:id="rId40"/>
    <p:sldId id="360" r:id="rId41"/>
    <p:sldId id="361" r:id="rId42"/>
    <p:sldId id="362" r:id="rId43"/>
    <p:sldId id="365" r:id="rId44"/>
    <p:sldId id="363" r:id="rId45"/>
    <p:sldId id="364" r:id="rId46"/>
    <p:sldId id="366" r:id="rId47"/>
    <p:sldId id="367" r:id="rId48"/>
    <p:sldId id="368" r:id="rId49"/>
    <p:sldId id="369" r:id="rId50"/>
    <p:sldId id="371" r:id="rId51"/>
    <p:sldId id="372" r:id="rId52"/>
    <p:sldId id="374" r:id="rId53"/>
    <p:sldId id="373" r:id="rId54"/>
    <p:sldId id="375" r:id="rId55"/>
    <p:sldId id="376" r:id="rId56"/>
    <p:sldId id="377" r:id="rId57"/>
    <p:sldId id="378" r:id="rId58"/>
    <p:sldId id="382" r:id="rId59"/>
    <p:sldId id="381" r:id="rId60"/>
    <p:sldId id="380" r:id="rId61"/>
    <p:sldId id="379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wanghyun Jo" initials="GJ" lastIdx="1" clrIdx="0">
    <p:extLst>
      <p:ext uri="{19B8F6BF-5375-455C-9EA6-DF929625EA0E}">
        <p15:presenceInfo xmlns:p15="http://schemas.microsoft.com/office/powerpoint/2012/main" userId="Gwanghyun 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000099"/>
    <a:srgbClr val="0A0092"/>
    <a:srgbClr val="03002E"/>
    <a:srgbClr val="0A008A"/>
    <a:srgbClr val="1301FF"/>
    <a:srgbClr val="063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9" autoAdjust="0"/>
    <p:restoredTop sz="89406" autoAdjust="0"/>
  </p:normalViewPr>
  <p:slideViewPr>
    <p:cSldViewPr>
      <p:cViewPr varScale="1">
        <p:scale>
          <a:sx n="111" d="100"/>
          <a:sy n="111" d="100"/>
        </p:scale>
        <p:origin x="8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D9AC0-95D9-4D45-9FF5-31B56DDFC30E}" type="datetimeFigureOut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72D54-0F27-4ED1-9086-61DBAAF2DA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5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72D54-0F27-4ED1-9086-61DBAAF2DA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7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412777"/>
            <a:ext cx="8064896" cy="936104"/>
          </a:xfrm>
          <a:prstGeom prst="roundRect">
            <a:avLst/>
          </a:prstGeom>
          <a:noFill/>
          <a:effectLst>
            <a:outerShdw blurRad="508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9552" y="6173787"/>
            <a:ext cx="2133600" cy="365125"/>
          </a:xfrm>
          <a:prstGeom prst="rect">
            <a:avLst/>
          </a:prstGeom>
        </p:spPr>
        <p:txBody>
          <a:bodyPr/>
          <a:lstStyle/>
          <a:p>
            <a:fld id="{1A06455C-B785-45E0-B841-8E3775DCCA4A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14059C-DA85-4D1F-8ED8-4E2DD8D58714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4D3814-B107-4AA2-9BC5-B3582702B6DC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2879" y="355516"/>
            <a:ext cx="9156879" cy="540000"/>
          </a:xfrm>
          <a:gradFill flip="none" rotWithShape="1">
            <a:gsLst>
              <a:gs pos="0">
                <a:srgbClr val="333399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36000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73507"/>
            <a:ext cx="2133600" cy="365125"/>
          </a:xfrm>
          <a:prstGeom prst="rect">
            <a:avLst/>
          </a:prstGeom>
        </p:spPr>
        <p:txBody>
          <a:bodyPr/>
          <a:lstStyle/>
          <a:p>
            <a:fld id="{16D49902-B5D9-4F43-BFA8-95C08ACF02AA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17760" y="579094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155647"/>
            <a:ext cx="2133600" cy="365125"/>
          </a:xfrm>
          <a:prstGeom prst="rect">
            <a:avLst/>
          </a:prstGeom>
        </p:spPr>
        <p:txBody>
          <a:bodyPr/>
          <a:lstStyle/>
          <a:p>
            <a:fld id="{33943738-EFEC-4FD8-80C8-7773A18176ED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87824" y="581466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030BA1-A3CA-4711-B21E-F509598C70FA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7F1A6-53D3-4366-94DF-108224F97E2C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2DF133-582A-412D-AC7D-9427B7884D44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441E41-7C01-4256-AFCB-CE43945260D6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5F2768-8FE4-439D-8FCA-3500AB1A2A1B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EF7851-4AEF-4B61-893E-DB1F433A52B7}" type="datetime1">
              <a:rPr lang="ko-KR" altLang="en-US" smtClean="0"/>
              <a:pPr/>
              <a:t>2018-12-17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4559120" y="0"/>
            <a:ext cx="4584879" cy="36000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-12879" y="548680"/>
            <a:ext cx="915687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2879" y="0"/>
            <a:ext cx="4572000" cy="36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4559120" y="6597352"/>
            <a:ext cx="4584879" cy="286406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2879" y="6597352"/>
            <a:ext cx="4572000" cy="286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Deep</a:t>
            </a:r>
            <a:r>
              <a:rPr lang="en-US" altLang="ko-KR" sz="1400" b="1" baseline="0" dirty="0" smtClean="0"/>
              <a:t> Learning</a:t>
            </a:r>
            <a:endParaRPr lang="en-US" altLang="ko-KR" sz="1400" b="1" dirty="0" smtClean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44408" y="6551102"/>
            <a:ext cx="909464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/10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12904"/>
            <a:ext cx="8496944" cy="936104"/>
          </a:xfrm>
          <a:prstGeom prst="roundRect">
            <a:avLst/>
          </a:prstGeom>
          <a:solidFill>
            <a:srgbClr val="333399"/>
          </a:solidFill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Bayesian GAN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8329736" y="6545113"/>
            <a:ext cx="981472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r>
              <a:rPr lang="en-US" altLang="ko-KR" smtClean="0"/>
              <a:t>/8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399" y="3933056"/>
            <a:ext cx="42484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최윤정</a:t>
            </a:r>
            <a:endParaRPr lang="en-US" altLang="ko-KR" sz="28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2018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12. 17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52392" y="6570169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bg1"/>
                </a:solidFill>
              </a:rPr>
              <a:t>Bayesian GAN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98368" y="6606317"/>
            <a:ext cx="936104" cy="260648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</a:t>
            </a:r>
            <a:r>
              <a:rPr lang="en-US" altLang="ko-KR" sz="4000" dirty="0"/>
              <a:t>- Unsupervised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850" y="403729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GAN </a:t>
            </a:r>
            <a:r>
              <a:rPr lang="ko-KR" altLang="en-US" sz="1600" dirty="0" smtClean="0"/>
              <a:t>논문에 있는 </a:t>
            </a:r>
            <a:r>
              <a:rPr lang="en-US" altLang="ko-KR" sz="1600" dirty="0" smtClean="0"/>
              <a:t>V(G, D)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expectation</a:t>
            </a:r>
            <a:r>
              <a:rPr lang="ko-KR" altLang="en-US" sz="1600" dirty="0" smtClean="0"/>
              <a:t>을 통해 정의한다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1146" y="519328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실제 코딩을 할 때는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와 실제 데이터인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샘플링을 통한 </a:t>
            </a:r>
            <a:r>
              <a:rPr lang="en-US" altLang="ko-KR" sz="1600" dirty="0" smtClean="0"/>
              <a:t>mini batch</a:t>
            </a:r>
            <a:r>
              <a:rPr lang="ko-KR" altLang="en-US" sz="1600" dirty="0" smtClean="0"/>
              <a:t>로 계산하기 때문에 위 식에서 곱하기 부분이 나온다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8" y="1430517"/>
            <a:ext cx="7391400" cy="2343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315240"/>
            <a:ext cx="4791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(1)</a:t>
            </a:r>
            <a:r>
              <a:rPr lang="ko-KR" altLang="en-US" sz="1600" dirty="0" smtClean="0"/>
              <a:t>번 식은 </a:t>
            </a:r>
            <a:r>
              <a:rPr lang="en-US" altLang="ko-KR" sz="1600" dirty="0" smtClean="0"/>
              <a:t>Generator parameter</a:t>
            </a:r>
            <a:r>
              <a:rPr lang="ko-KR" altLang="en-US" sz="1600" dirty="0" smtClean="0"/>
              <a:t>에 대한 사후 확률을 말하며</a:t>
            </a:r>
            <a:r>
              <a:rPr lang="en-US" altLang="ko-KR" sz="1600" dirty="0" smtClean="0"/>
              <a:t>, (2)</a:t>
            </a:r>
            <a:r>
              <a:rPr lang="ko-KR" altLang="en-US" sz="1600" dirty="0" smtClean="0"/>
              <a:t>번 식은 </a:t>
            </a:r>
            <a:r>
              <a:rPr lang="en-US" altLang="ko-KR" sz="1600" dirty="0" smtClean="0"/>
              <a:t>Discriminator parameter</a:t>
            </a:r>
            <a:r>
              <a:rPr lang="ko-KR" altLang="en-US" sz="1600" dirty="0" smtClean="0"/>
              <a:t>에 대한 사후 확률을 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8838" y="483989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원래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의 관점에서는 </a:t>
            </a:r>
            <a:r>
              <a:rPr lang="en-US" altLang="ko-KR" sz="1600" dirty="0" smtClean="0"/>
              <a:t>log(1-D(G(z)))</a:t>
            </a:r>
            <a:r>
              <a:rPr lang="ko-KR" altLang="en-US" sz="1600" dirty="0" smtClean="0"/>
              <a:t>를 최소화 해야하는데 이것은 </a:t>
            </a:r>
            <a:r>
              <a:rPr lang="en-US" altLang="ko-KR" sz="1600" dirty="0" smtClean="0"/>
              <a:t>min[1-D(G(z))]</a:t>
            </a:r>
            <a:r>
              <a:rPr lang="ko-KR" altLang="en-US" sz="1600" dirty="0" smtClean="0"/>
              <a:t>와 동치고 이것은 </a:t>
            </a:r>
            <a:r>
              <a:rPr lang="en-US" altLang="ko-KR" sz="1600" dirty="0" smtClean="0"/>
              <a:t>max[D(G(z))]</a:t>
            </a:r>
            <a:r>
              <a:rPr lang="ko-KR" altLang="en-US" sz="1600" dirty="0" smtClean="0"/>
              <a:t>와 동치이다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8" y="1430517"/>
            <a:ext cx="7391400" cy="2343150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506028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38838" y="555658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따라서 원래 </a:t>
            </a:r>
            <a:r>
              <a:rPr lang="en-US" altLang="ko-KR" sz="1600" dirty="0" smtClean="0"/>
              <a:t>V(G,D)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에 대해 최소화 시키는 것은 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식의 사후 확률을 최대화 시키는 것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57769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2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</a:t>
            </a:r>
            <a:r>
              <a:rPr lang="ko-KR" altLang="en-US" sz="1600" dirty="0" smtClean="0"/>
              <a:t>의 관점에서는 </a:t>
            </a:r>
            <a:r>
              <a:rPr lang="en-US" altLang="ko-KR" sz="1600" dirty="0" smtClean="0"/>
              <a:t>E[</a:t>
            </a:r>
            <a:r>
              <a:rPr lang="en-US" altLang="ko-KR" sz="1600" dirty="0" err="1" smtClean="0"/>
              <a:t>logD</a:t>
            </a:r>
            <a:r>
              <a:rPr lang="en-US" altLang="ko-KR" sz="1600" dirty="0" smtClean="0"/>
              <a:t>(x)] + E[log(1-D(G(z))]</a:t>
            </a:r>
            <a:r>
              <a:rPr lang="ko-KR" altLang="en-US" sz="1600" dirty="0" smtClean="0"/>
              <a:t>를 최대화 시키는데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이것이 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번의 </a:t>
            </a:r>
            <a:r>
              <a:rPr lang="en-US" altLang="ko-KR" sz="1600" dirty="0" err="1" smtClean="0"/>
              <a:t>liklihood</a:t>
            </a:r>
            <a:r>
              <a:rPr lang="ko-KR" altLang="en-US" sz="1600" dirty="0" smtClean="0"/>
              <a:t>에 해당하는 식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8838" y="483989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따라서 원래 </a:t>
            </a:r>
            <a:r>
              <a:rPr lang="en-US" altLang="ko-KR" sz="1600" dirty="0" smtClean="0"/>
              <a:t>V(G,D)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에 대해 최대화 시키는 것은 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식의 사후 확률을 최대화 시키는 것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38" y="1430517"/>
            <a:ext cx="7391400" cy="2343150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506028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39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6850" y="4037294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에 </a:t>
                </a:r>
                <a:r>
                  <a:rPr lang="en-US" altLang="ko-KR" sz="1600" dirty="0" smtClean="0"/>
                  <a:t>uniform prior</a:t>
                </a:r>
                <a:r>
                  <a:rPr lang="ko-KR" altLang="en-US" sz="1600" dirty="0" smtClean="0"/>
                  <a:t>를 주고 </a:t>
                </a:r>
                <a:r>
                  <a:rPr lang="en-US" altLang="ko-KR" sz="1600" dirty="0" smtClean="0"/>
                  <a:t>MAP(maximum a posterior) optimization</a:t>
                </a:r>
                <a:r>
                  <a:rPr lang="ko-KR" altLang="en-US" sz="1600" dirty="0" smtClean="0"/>
                  <a:t>을 한다면 원래 </a:t>
                </a:r>
                <a:r>
                  <a:rPr lang="en-US" altLang="ko-KR" sz="1600" dirty="0" smtClean="0"/>
                  <a:t>GAN (</a:t>
                </a:r>
                <a:r>
                  <a:rPr lang="ko-KR" altLang="en-US" sz="1600" dirty="0" smtClean="0"/>
                  <a:t>또는 </a:t>
                </a:r>
                <a:r>
                  <a:rPr lang="en-US" altLang="ko-KR" sz="1600" dirty="0" smtClean="0"/>
                  <a:t>DCGAN)</a:t>
                </a:r>
                <a:r>
                  <a:rPr lang="ko-KR" altLang="en-US" sz="1600" dirty="0" smtClean="0"/>
                  <a:t>에 해당한다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604781"/>
              </a:xfrm>
              <a:prstGeom prst="rect">
                <a:avLst/>
              </a:prstGeom>
              <a:blipFill>
                <a:blip r:embed="rId2"/>
                <a:stretch>
                  <a:fillRect l="-368" t="-4040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8838" y="4839897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각각의 사후 확률을 최대로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를 구하면 그것은 </a:t>
                </a:r>
                <a:r>
                  <a:rPr lang="en-US" altLang="ko-KR" sz="1600" dirty="0" smtClean="0"/>
                  <a:t>original GAN</a:t>
                </a:r>
                <a:r>
                  <a:rPr lang="ko-KR" altLang="en-US" sz="1600" dirty="0" smtClean="0"/>
                  <a:t>에 대한 </a:t>
                </a:r>
                <a:r>
                  <a:rPr lang="en-US" altLang="ko-KR" sz="1600" dirty="0" smtClean="0"/>
                  <a:t>Generator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Discriminator</a:t>
                </a:r>
                <a:r>
                  <a:rPr lang="ko-KR" altLang="en-US" sz="1600" dirty="0" smtClean="0"/>
                  <a:t>를 학습시킨 것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8" y="4839897"/>
                <a:ext cx="8280920" cy="604781"/>
              </a:xfrm>
              <a:prstGeom prst="rect">
                <a:avLst/>
              </a:prstGeom>
              <a:blipFill>
                <a:blip r:embed="rId4"/>
                <a:stretch>
                  <a:fillRect l="-368" t="-4040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38" y="1430517"/>
            <a:ext cx="7391400" cy="2343150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506028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6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1714" y="3530503"/>
                <a:ext cx="8280920" cy="86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원래 </a:t>
                </a:r>
                <a:r>
                  <a:rPr lang="en-US" altLang="ko-KR" sz="1600" dirty="0" smtClean="0"/>
                  <a:t>GAN</a:t>
                </a:r>
                <a:r>
                  <a:rPr lang="ko-KR" altLang="en-US" sz="1600" dirty="0" smtClean="0"/>
                  <a:t>과 같이 </a:t>
                </a:r>
                <a:r>
                  <a:rPr lang="en-US" altLang="ko-KR" sz="1600" dirty="0" smtClean="0"/>
                  <a:t>MAP</a:t>
                </a:r>
                <a:r>
                  <a:rPr lang="ko-KR" altLang="en-US" sz="1600" dirty="0" smtClean="0"/>
                  <a:t>를 사용하는 것이 아니라</a:t>
                </a:r>
                <a:r>
                  <a:rPr lang="en-US" altLang="ko-KR" sz="1600" dirty="0" smtClean="0"/>
                  <a:t>, white noise </a:t>
                </a:r>
                <a:r>
                  <a:rPr lang="ko-KR" altLang="en-US" sz="1600" dirty="0" smtClean="0"/>
                  <a:t>인 </a:t>
                </a:r>
                <a:r>
                  <a:rPr lang="en-US" altLang="ko-KR" sz="1600" dirty="0" smtClean="0"/>
                  <a:t>z </a:t>
                </a:r>
                <a:r>
                  <a:rPr lang="ko-KR" altLang="en-US" sz="1600" dirty="0" smtClean="0"/>
                  <a:t>를 </a:t>
                </a:r>
                <a:r>
                  <a:rPr lang="ko-KR" altLang="en-US" sz="1600" dirty="0" err="1" smtClean="0"/>
                  <a:t>샘플링하여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를 계산하고 이것을 최대화 시키는 방향으로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의 분포를 학습시킨다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4" y="3530503"/>
                <a:ext cx="8280920" cy="868636"/>
              </a:xfrm>
              <a:prstGeom prst="rect">
                <a:avLst/>
              </a:prstGeom>
              <a:blipFill>
                <a:blip r:embed="rId2"/>
                <a:stretch>
                  <a:fillRect l="-442" t="-2098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2825" y="366185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75486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8838" y="5556587"/>
                <a:ext cx="8280920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마찬가지로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Generator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파라미터에</a:t>
                </a:r>
                <a:r>
                  <a:rPr lang="ko-KR" altLang="en-US" sz="1600" dirty="0" smtClean="0"/>
                  <a:t> 대한 분포가 주어져 있을 때</a:t>
                </a:r>
                <a:r>
                  <a:rPr lang="en-US" altLang="ko-KR" sz="1600" dirty="0" smtClean="0"/>
                  <a:t>, Discriminator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파라미터에</a:t>
                </a:r>
                <a:r>
                  <a:rPr lang="ko-KR" altLang="en-US" sz="1600" dirty="0" smtClean="0"/>
                  <a:t> 대한 분포가 잘 맞도록 학습하는 것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8" y="5556587"/>
                <a:ext cx="8280920" cy="622414"/>
              </a:xfrm>
              <a:prstGeom prst="rect">
                <a:avLst/>
              </a:prstGeom>
              <a:blipFill>
                <a:blip r:embed="rId4"/>
                <a:stretch>
                  <a:fillRect l="-368" t="-980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57769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75" y="1134586"/>
            <a:ext cx="8584422" cy="1968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9926" y="4516554"/>
                <a:ext cx="8280920" cy="88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는 </a:t>
                </a:r>
                <a:r>
                  <a:rPr lang="en-US" altLang="ko-KR" sz="1600" dirty="0" smtClean="0"/>
                  <a:t>deterministic value</a:t>
                </a:r>
                <a:r>
                  <a:rPr lang="ko-KR" altLang="en-US" sz="1600" dirty="0" smtClean="0"/>
                  <a:t>가 아니라 확률분포에서 추출한 것</a:t>
                </a:r>
                <a:r>
                  <a:rPr lang="en-US" altLang="ko-KR" sz="16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Discriminator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파라미터에</a:t>
                </a:r>
                <a:r>
                  <a:rPr lang="ko-KR" altLang="en-US" sz="1600" dirty="0" smtClean="0"/>
                  <a:t> 대한 분포가 주어져 있을 때</a:t>
                </a:r>
                <a:r>
                  <a:rPr lang="en-US" altLang="ko-KR" sz="1600" dirty="0" smtClean="0"/>
                  <a:t>, Generator</a:t>
                </a:r>
                <a:r>
                  <a:rPr lang="ko-KR" altLang="en-US" sz="1600" dirty="0" smtClean="0"/>
                  <a:t>의 </a:t>
                </a:r>
                <a:r>
                  <a:rPr lang="ko-KR" altLang="en-US" sz="1600" dirty="0" err="1" smtClean="0"/>
                  <a:t>파라미터에</a:t>
                </a:r>
                <a:r>
                  <a:rPr lang="ko-KR" altLang="en-US" sz="1600" dirty="0" smtClean="0"/>
                  <a:t> 대한 분포가 잘 맞도록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최대화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학습하는 것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6" y="4516554"/>
                <a:ext cx="8280920" cy="888641"/>
              </a:xfrm>
              <a:prstGeom prst="rect">
                <a:avLst/>
              </a:prstGeom>
              <a:blipFill>
                <a:blip r:embed="rId6"/>
                <a:stretch>
                  <a:fillRect l="-442" t="-2740" b="-7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4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714" y="353050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Monte Carlo</a:t>
            </a:r>
            <a:r>
              <a:rPr lang="ko-KR" altLang="en-US" sz="1600" dirty="0" smtClean="0"/>
              <a:t>를 사용했다는 것은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noise distribution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샘플링하고</a:t>
            </a:r>
            <a:r>
              <a:rPr lang="en-US" altLang="ko-KR" sz="1600" dirty="0" smtClean="0"/>
              <a:t>, posterior distribution </a:t>
            </a: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샘플링하여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 각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들을 </a:t>
            </a:r>
            <a:r>
              <a:rPr lang="ko-KR" altLang="en-US" sz="1600" dirty="0" err="1" smtClean="0"/>
              <a:t>샘플링된</a:t>
            </a:r>
            <a:r>
              <a:rPr lang="ko-KR" altLang="en-US" sz="1600" dirty="0" smtClean="0"/>
              <a:t> 사후 확률을 계산할 때 이용하고 이것을 합치는 것이다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2825" y="366185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75486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8838" y="5556587"/>
                <a:ext cx="8280920" cy="61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실제 코딩을 할 땐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결국 </a:t>
                </a:r>
                <a:r>
                  <a:rPr lang="en-US" altLang="ko-KR" sz="1600" dirty="0" smtClean="0"/>
                  <a:t>Generator </a:t>
                </a:r>
                <a:r>
                  <a:rPr lang="ko-KR" altLang="en-US" sz="1600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600" dirty="0" smtClean="0"/>
                  <a:t>가 필요하고</a:t>
                </a:r>
                <a:r>
                  <a:rPr lang="en-US" altLang="ko-KR" sz="1600" dirty="0" smtClean="0"/>
                  <a:t>, Discriminator</a:t>
                </a:r>
                <a:r>
                  <a:rPr lang="ko-KR" altLang="en-US" sz="1600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개 필요하다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코딩에서 </a:t>
                </a:r>
                <a:r>
                  <a:rPr lang="en-US" altLang="ko-KR" sz="1600" dirty="0" smtClean="0"/>
                  <a:t>G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D</a:t>
                </a:r>
                <a:r>
                  <a:rPr lang="ko-KR" altLang="en-US" sz="1600" dirty="0" smtClean="0"/>
                  <a:t>는 결국 </a:t>
                </a:r>
                <a:r>
                  <a:rPr lang="en-US" altLang="ko-KR" sz="1600" dirty="0" smtClean="0"/>
                  <a:t>deterministic parameters</a:t>
                </a:r>
                <a:r>
                  <a:rPr lang="ko-KR" altLang="en-US" sz="1600" dirty="0" smtClean="0"/>
                  <a:t>들도 결정되기 때문</a:t>
                </a:r>
                <a:r>
                  <a:rPr lang="en-US" altLang="ko-KR" sz="1600" dirty="0" smtClean="0"/>
                  <a:t>)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8" y="5556587"/>
                <a:ext cx="8280920" cy="615105"/>
              </a:xfrm>
              <a:prstGeom prst="rect">
                <a:avLst/>
              </a:prstGeom>
              <a:blipFill>
                <a:blip r:embed="rId3"/>
                <a:stretch>
                  <a:fillRect l="-368" t="-3000" b="-1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57769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75" y="1134586"/>
            <a:ext cx="8584422" cy="1968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9926" y="4516554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여기서 중요한 것은 </a:t>
                </a:r>
                <a:r>
                  <a:rPr lang="en-US" altLang="ko-KR" sz="1600" dirty="0" smtClean="0"/>
                  <a:t>Monte Carlo integration</a:t>
                </a:r>
                <a:r>
                  <a:rPr lang="ko-KR" altLang="en-US" sz="1600" dirty="0" smtClean="0"/>
                  <a:t>을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1600" dirty="0" smtClean="0"/>
                  <a:t> 또한 각 </a:t>
                </a:r>
                <a:r>
                  <a:rPr lang="ko-KR" altLang="en-US" sz="1600" dirty="0" err="1" smtClean="0"/>
                  <a:t>파라미터</a:t>
                </a:r>
                <a:r>
                  <a:rPr lang="ko-KR" altLang="en-US" sz="1600" dirty="0" smtClean="0"/>
                  <a:t> 분포에서 샘플링을 해줘야 하는 것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(posterior sampling)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6" y="4516554"/>
                <a:ext cx="8280920" cy="604781"/>
              </a:xfrm>
              <a:prstGeom prst="rect">
                <a:avLst/>
              </a:prstGeom>
              <a:blipFill>
                <a:blip r:embed="rId5"/>
                <a:stretch>
                  <a:fillRect l="-442" t="-4040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1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Semi-supervised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Semi-supervised Learning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a small amount of labeled data + a large amount of unlabeled data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지도 학습을 시키고 싶은 데이터가 주어졌을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데이터에 라벨링이 되어 있지 않다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라벨링하는</a:t>
            </a:r>
            <a:r>
              <a:rPr lang="ko-KR" altLang="en-US" sz="1600" dirty="0" smtClean="0"/>
              <a:t> 작업 또한 비용이 많이 든다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따</m:t>
                    </m:r>
                  </m:oMath>
                </a14:m>
                <a:r>
                  <a:rPr lang="ko-KR" altLang="en-US" sz="1600" dirty="0" smtClean="0"/>
                  <a:t>라서 라벨링이 필요한 데이터들이 많을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만약 어느 정도의 라벨이 붙은 데이터도 같이 존재한다면 </a:t>
                </a:r>
                <a:r>
                  <a:rPr lang="ko-KR" altLang="en-US" sz="1600" dirty="0" err="1" smtClean="0"/>
                  <a:t>준지도</a:t>
                </a:r>
                <a:r>
                  <a:rPr lang="en-US" altLang="ko-KR" sz="1600" dirty="0" smtClean="0"/>
                  <a:t>(semi-supervised) </a:t>
                </a:r>
                <a:r>
                  <a:rPr lang="ko-KR" altLang="en-US" sz="1600" dirty="0" smtClean="0"/>
                  <a:t>학습이 가능하다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blipFill>
                <a:blip r:embed="rId3"/>
                <a:stretch>
                  <a:fillRect l="-36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7544" y="5148481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비지도학습을 했던 </a:t>
            </a:r>
            <a:r>
              <a:rPr lang="en-US" altLang="ko-KR" sz="1600" dirty="0" smtClean="0"/>
              <a:t>GAN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에 중심을 두었다면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준지도학습을 위한 </a:t>
            </a:r>
            <a:r>
              <a:rPr lang="en-US" altLang="ko-KR" sz="1600" dirty="0" smtClean="0"/>
              <a:t>GAN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에 관심을 둔다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6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Semi-supervised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41277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350102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46212" y="5624686"/>
            <a:ext cx="65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입력 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라벨에 들어 있을 확률로 정의한다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7" y="1189782"/>
            <a:ext cx="3502816" cy="2167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377" y="3404755"/>
                <a:ext cx="8280920" cy="5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여</m:t>
                    </m:r>
                  </m:oMath>
                </a14:m>
                <a:r>
                  <a:rPr lang="ko-KR" altLang="en-US" sz="1600" dirty="0" smtClean="0"/>
                  <a:t>기서 </a:t>
                </a:r>
                <a:r>
                  <a:rPr lang="en-US" altLang="ko-KR" sz="1600" dirty="0" smtClean="0"/>
                  <a:t>Discriminator</a:t>
                </a:r>
                <a:r>
                  <a:rPr lang="ko-KR" altLang="en-US" sz="1600" dirty="0" smtClean="0"/>
                  <a:t>는 데이터가 </a:t>
                </a:r>
                <a:r>
                  <a:rPr lang="en-US" altLang="ko-KR" sz="1600" dirty="0" smtClean="0"/>
                  <a:t>Generator</a:t>
                </a:r>
                <a:r>
                  <a:rPr lang="ko-KR" altLang="en-US" sz="1600" dirty="0" smtClean="0"/>
                  <a:t>에서 생성된 </a:t>
                </a:r>
                <a:r>
                  <a:rPr lang="en-US" altLang="ko-KR" sz="1600" dirty="0" smtClean="0"/>
                  <a:t>fake data</a:t>
                </a:r>
                <a:r>
                  <a:rPr lang="ko-KR" altLang="en-US" sz="1600" dirty="0" smtClean="0"/>
                  <a:t>이면 </a:t>
                </a:r>
                <a:r>
                  <a:rPr lang="en-US" altLang="ko-KR" sz="1600" dirty="0" smtClean="0"/>
                  <a:t>0</a:t>
                </a:r>
                <a:r>
                  <a:rPr lang="ko-KR" altLang="en-US" sz="1600" dirty="0" smtClean="0"/>
                  <a:t>을 반환하고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데이터가 실제 데이터이면 그 데이터가 들어 있는 클래스의 라벨</a:t>
                </a:r>
                <a:r>
                  <a:rPr lang="en-US" altLang="ko-KR" sz="1600" dirty="0" smtClean="0"/>
                  <a:t>(1~K)</a:t>
                </a:r>
                <a:r>
                  <a:rPr lang="ko-KR" altLang="en-US" sz="1600" dirty="0" smtClean="0"/>
                  <a:t>를 반환한다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77" y="3404755"/>
                <a:ext cx="8280920" cy="589457"/>
              </a:xfrm>
              <a:prstGeom prst="rect">
                <a:avLst/>
              </a:prstGeom>
              <a:blipFill>
                <a:blip r:embed="rId4"/>
                <a:stretch>
                  <a:fillRect l="-442" t="-3125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13" y="3994211"/>
            <a:ext cx="3294217" cy="935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46" y="5176999"/>
            <a:ext cx="1488566" cy="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Semi-supervised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6796" y="1524227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파라미터에</a:t>
            </a:r>
            <a:r>
              <a:rPr lang="ko-KR" altLang="en-US" sz="1600" dirty="0" smtClean="0"/>
              <a:t> 대한 사후 확률은 다음과 같이 주어진다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6850" y="403729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에 대해서는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성능이 좋다는 것은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잘 속인다는 것으로 </a:t>
            </a:r>
            <a:r>
              <a:rPr lang="en-US" altLang="ko-KR" sz="1600" dirty="0" smtClean="0"/>
              <a:t>y=0</a:t>
            </a:r>
            <a:r>
              <a:rPr lang="ko-KR" altLang="en-US" sz="1600" dirty="0" smtClean="0"/>
              <a:t>일 때의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에 가깝다는 뜻이다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따라서 시그마를 한 값이 최대값이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가까워 진다는 것을 의미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7544" y="5148481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에 대해서는 실제 데이터와 가짜 데이터를 잘 구분해야 하므로 처음 두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에 대한 식들은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 가까워야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세번째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에 대한 값은 실제 라벨이 있는 데이터를 잘 구분할 수록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에 가까워진다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0" y="1941178"/>
            <a:ext cx="4543425" cy="67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6" y="2702534"/>
            <a:ext cx="7829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Semi-supervised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1932" y="1556792"/>
                <a:ext cx="8280920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비지도 학습을 하는 경우와 마찬가지로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 smtClean="0"/>
                  <a:t> Monte Carlo sampling</a:t>
                </a:r>
                <a:r>
                  <a:rPr lang="ko-KR" altLang="en-US" sz="1600" dirty="0" smtClean="0"/>
                  <a:t>을 이용해 계산한다</a:t>
                </a:r>
                <a:r>
                  <a:rPr lang="en-US" altLang="ko-KR" sz="1600" dirty="0" smtClean="0"/>
                  <a:t>.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1556792"/>
                <a:ext cx="8280920" cy="622414"/>
              </a:xfrm>
              <a:prstGeom prst="rect">
                <a:avLst/>
              </a:prstGeom>
              <a:blipFill>
                <a:blip r:embed="rId2"/>
                <a:stretch>
                  <a:fillRect l="-442" t="-980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797043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이때 우리의 관심사는 새로운 </a:t>
            </a:r>
            <a:r>
              <a:rPr lang="en-US" altLang="ko-KR" sz="1600" dirty="0" smtClean="0"/>
              <a:t>test data</a:t>
            </a:r>
            <a:r>
              <a:rPr lang="ko-KR" altLang="en-US" sz="1600" dirty="0" smtClean="0"/>
              <a:t>에 대한 라벨을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통해 추정하는 것이다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7544" y="5148481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파라미터에</a:t>
            </a:r>
            <a:r>
              <a:rPr lang="ko-KR" altLang="en-US" sz="1600" dirty="0" smtClean="0"/>
              <a:t> 대한 분포가 학습되었다면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분포에서 몇 개를 </a:t>
            </a:r>
            <a:r>
              <a:rPr lang="ko-KR" altLang="en-US" sz="1600" dirty="0" err="1" smtClean="0"/>
              <a:t>샘플링하여</a:t>
            </a:r>
            <a:r>
              <a:rPr lang="ko-KR" altLang="en-US" sz="1600" dirty="0" smtClean="0"/>
              <a:t> 그것들로 새로운 데이터에 대한 </a:t>
            </a:r>
            <a:r>
              <a:rPr lang="ko-KR" altLang="en-US" sz="1600" dirty="0" err="1" smtClean="0"/>
              <a:t>예측값을</a:t>
            </a:r>
            <a:r>
              <a:rPr lang="ko-KR" altLang="en-US" sz="1600" dirty="0" smtClean="0"/>
              <a:t> 평균을 통해 구할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46" y="3933528"/>
            <a:ext cx="6324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259" y="17604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Introduction : Motivation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1736115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1103259" y="2625406"/>
            <a:ext cx="750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Bayesian GAN</a:t>
            </a:r>
          </a:p>
          <a:p>
            <a:r>
              <a:rPr lang="en-US" altLang="ko-KR" sz="2400" dirty="0" smtClean="0"/>
              <a:t>	- Unsupervised Learning (Generator model)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- Semi-supervised Learning</a:t>
            </a:r>
            <a:endParaRPr lang="ko-KR" altLang="en-US" sz="2400" dirty="0"/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2625406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1103259" y="3998183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Algorithm</a:t>
            </a:r>
            <a:endParaRPr lang="ko-KR" altLang="en-US" sz="2400" dirty="0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3973838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103259" y="4934090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- MNIST</a:t>
            </a:r>
          </a:p>
          <a:p>
            <a:r>
              <a:rPr lang="en-US" altLang="ko-KR" sz="2400" dirty="0" smtClean="0"/>
              <a:t>	- Synthetic data (multi-modal)</a:t>
            </a: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4909745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1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SGHMC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비지도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준지도</a:t>
            </a:r>
            <a:r>
              <a:rPr lang="ko-KR" altLang="en-US" sz="1600" dirty="0" smtClean="0"/>
              <a:t> 학습 모두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의 파라미터들에 대한 </a:t>
            </a:r>
            <a:r>
              <a:rPr lang="en-US" altLang="ko-KR" sz="1600" dirty="0" smtClean="0"/>
              <a:t>posterior distribution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샘플링하여</a:t>
            </a:r>
            <a:r>
              <a:rPr lang="ko-KR" altLang="en-US" sz="1600" dirty="0" smtClean="0"/>
              <a:t> 더하는 과정이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이때 일반적인 </a:t>
            </a:r>
            <a:r>
              <a:rPr lang="en-US" altLang="ko-KR" sz="1600" dirty="0" smtClean="0"/>
              <a:t>optimizer</a:t>
            </a:r>
            <a:r>
              <a:rPr lang="ko-KR" altLang="en-US" sz="1600" dirty="0" smtClean="0"/>
              <a:t>를 사용하여 학습을 하지 않고</a:t>
            </a:r>
            <a:r>
              <a:rPr lang="en-US" altLang="ko-KR" sz="1600" dirty="0" smtClean="0"/>
              <a:t>, stochastic gradient Hamiltonian Monte Carlo(SGHMC)</a:t>
            </a:r>
            <a:r>
              <a:rPr lang="ko-KR" altLang="en-US" sz="1600" dirty="0" smtClean="0"/>
              <a:t>를 사용함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방법은 </a:t>
                </a:r>
                <a:r>
                  <a:rPr lang="en-US" altLang="ko-KR" sz="1600" dirty="0" smtClean="0"/>
                  <a:t>momentum based SGD</a:t>
                </a:r>
                <a:r>
                  <a:rPr lang="ko-KR" altLang="en-US" sz="1600" dirty="0" smtClean="0"/>
                  <a:t>와 연관이 깊다</a:t>
                </a:r>
                <a:r>
                  <a:rPr lang="en-US" altLang="ko-KR" sz="1600" dirty="0" smtClean="0"/>
                  <a:t>.</a:t>
                </a:r>
                <a:r>
                  <a:rPr lang="en-US" altLang="ko-KR" sz="1600" dirty="0"/>
                  <a:t> </a:t>
                </a:r>
                <a:endParaRPr lang="en-US" altLang="ko-KR" sz="1600" dirty="0" smtClean="0"/>
              </a:p>
              <a:p>
                <a:r>
                  <a:rPr lang="ko-KR" altLang="en-US" sz="1600" dirty="0" smtClean="0"/>
                  <a:t>따라서 </a:t>
                </a:r>
                <a:r>
                  <a:rPr lang="en-US" altLang="ko-KR" sz="1600" dirty="0" smtClean="0"/>
                  <a:t>SGD</a:t>
                </a:r>
                <a:r>
                  <a:rPr lang="ko-KR" altLang="en-US" sz="1600" dirty="0" smtClean="0"/>
                  <a:t>의 코드를 이용하면 약간의 수정만으로 </a:t>
                </a:r>
                <a:r>
                  <a:rPr lang="en-US" altLang="ko-KR" sz="1600" dirty="0" smtClean="0"/>
                  <a:t>SGHMC</a:t>
                </a:r>
                <a:r>
                  <a:rPr lang="ko-KR" altLang="en-US" sz="1600" dirty="0" smtClean="0"/>
                  <a:t>를 구현 할 수 있다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blipFill>
                <a:blip r:embed="rId3"/>
                <a:stretch>
                  <a:fillRect l="-368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67544" y="5148481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SGHMC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posterior sampling</a:t>
            </a:r>
            <a:r>
              <a:rPr lang="ko-KR" altLang="en-US" sz="1600" dirty="0" smtClean="0"/>
              <a:t>을 하게 되면 </a:t>
            </a:r>
            <a:r>
              <a:rPr lang="en-US" altLang="ko-KR" sz="1600" dirty="0" smtClean="0"/>
              <a:t>multi-modal distribution</a:t>
            </a:r>
            <a:r>
              <a:rPr lang="ko-KR" altLang="en-US" sz="1600" dirty="0" smtClean="0"/>
              <a:t>의 성질을 유지하면서 샘플링이 가능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SGHMC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Hamiltonian Monte Carlo</a:t>
            </a:r>
            <a:r>
              <a:rPr lang="ko-KR" altLang="en-US" sz="1600" dirty="0" smtClean="0"/>
              <a:t>는 강력한 </a:t>
            </a:r>
            <a:r>
              <a:rPr lang="en-US" altLang="ko-KR" sz="1600" dirty="0" smtClean="0"/>
              <a:t>Markov chain Monte Carlo(MCMC) </a:t>
            </a:r>
            <a:r>
              <a:rPr lang="ko-KR" altLang="en-US" sz="1600" dirty="0" smtClean="0"/>
              <a:t>샘플링 알고리즘이다</a:t>
            </a:r>
            <a:r>
              <a:rPr lang="en-US" altLang="ko-KR" sz="1600" dirty="0" smtClean="0"/>
              <a:t>. (MCMC?)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797043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알고리즘과 </a:t>
            </a:r>
            <a:r>
              <a:rPr lang="en-US" altLang="ko-KR" sz="1600" dirty="0" smtClean="0"/>
              <a:t>Stochastic gradient </a:t>
            </a:r>
            <a:r>
              <a:rPr lang="ko-KR" altLang="en-US" sz="1600" dirty="0" smtClean="0"/>
              <a:t>방법을 합친 것이 </a:t>
            </a:r>
            <a:r>
              <a:rPr lang="en-US" altLang="ko-KR" sz="1600" dirty="0" smtClean="0"/>
              <a:t>SGHMC.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437128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67544" y="5148481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 식은 결국 비지도 학습에서 주어진 파라미터들의 </a:t>
            </a:r>
            <a:r>
              <a:rPr lang="en-US" altLang="ko-KR" sz="1600" dirty="0" smtClean="0"/>
              <a:t>posterior</a:t>
            </a:r>
            <a:r>
              <a:rPr lang="ko-KR" altLang="en-US" sz="1600" dirty="0" smtClean="0"/>
              <a:t>에 대한 식과 같은 식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01652"/>
            <a:ext cx="2603430" cy="7527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529" y="3453673"/>
            <a:ext cx="2396212" cy="648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1932" y="4212377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ko-KR" altLang="en-US" sz="1600" dirty="0" smtClean="0"/>
                  <a:t>는 우리가 샘플링 하고자 하는 </a:t>
                </a:r>
                <a:r>
                  <a:rPr lang="en-US" altLang="ko-KR" sz="1600" dirty="0" smtClean="0"/>
                  <a:t>posterior distribution</a:t>
                </a:r>
                <a:r>
                  <a:rPr lang="ko-KR" altLang="en-US" sz="1600" dirty="0" smtClean="0"/>
                  <a:t>이고 </a:t>
                </a:r>
                <a:r>
                  <a:rPr lang="en-US" altLang="ko-KR" sz="1600" dirty="0" smtClean="0"/>
                  <a:t>U</a:t>
                </a:r>
                <a:r>
                  <a:rPr lang="ko-KR" altLang="en-US" sz="1600" dirty="0" smtClean="0"/>
                  <a:t>는 </a:t>
                </a:r>
                <a:r>
                  <a:rPr lang="en-US" altLang="ko-KR" sz="1600" dirty="0" smtClean="0"/>
                  <a:t>potential energy function(?) </a:t>
                </a:r>
                <a:r>
                  <a:rPr lang="ko-KR" altLang="en-US" sz="1600" dirty="0" smtClean="0"/>
                  <a:t>이다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4212377"/>
                <a:ext cx="8280920" cy="584775"/>
              </a:xfrm>
              <a:prstGeom prst="rect">
                <a:avLst/>
              </a:prstGeom>
              <a:blipFill>
                <a:blip r:embed="rId5"/>
                <a:stretch>
                  <a:fillRect l="-442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0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SGHMC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1932" y="1556792"/>
                <a:ext cx="8280920" cy="86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는 모두 </a:t>
                </a:r>
                <a:r>
                  <a:rPr lang="en-US" altLang="ko-KR" sz="1600" dirty="0" smtClean="0"/>
                  <a:t>posterior distribution</a:t>
                </a:r>
                <a:r>
                  <a:rPr lang="ko-KR" altLang="en-US" sz="1600" dirty="0" smtClean="0"/>
                  <a:t>을 </a:t>
                </a:r>
                <a:r>
                  <a:rPr lang="ko-KR" altLang="en-US" sz="1600" dirty="0" err="1" smtClean="0"/>
                  <a:t>샘플링하여</a:t>
                </a:r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평균을 낸 값들이다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따라서 이 둘을 </a:t>
                </a:r>
                <a:r>
                  <a:rPr lang="en-US" altLang="ko-KR" sz="1600" dirty="0" smtClean="0"/>
                  <a:t>Gradient descent</a:t>
                </a:r>
                <a:r>
                  <a:rPr lang="ko-KR" altLang="en-US" sz="1600" dirty="0" smtClean="0"/>
                  <a:t>를 이용해 최대화 시키기 위해서는 이 둘의 </a:t>
                </a:r>
                <a:r>
                  <a:rPr lang="en-US" altLang="ko-KR" sz="1600" dirty="0" smtClean="0"/>
                  <a:t>gradient</a:t>
                </a:r>
                <a:r>
                  <a:rPr lang="ko-KR" altLang="en-US" sz="1600" dirty="0" smtClean="0"/>
                  <a:t>를 사용해야 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1556792"/>
                <a:ext cx="8280920" cy="868636"/>
              </a:xfrm>
              <a:prstGeom prst="rect">
                <a:avLst/>
              </a:prstGeom>
              <a:blipFill>
                <a:blip r:embed="rId2"/>
                <a:stretch>
                  <a:fillRect l="-442" t="-699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1932" y="2797043"/>
                <a:ext cx="8280920" cy="622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이때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 smtClean="0"/>
                  <a:t>의 </a:t>
                </a:r>
                <a:r>
                  <a:rPr lang="en-US" altLang="ko-KR" sz="1600" dirty="0" smtClean="0"/>
                  <a:t>gradient</a:t>
                </a:r>
                <a:r>
                  <a:rPr lang="ko-KR" altLang="en-US" sz="1600" dirty="0" smtClean="0"/>
                  <a:t>는 </a:t>
                </a:r>
                <a:r>
                  <a:rPr lang="ko-KR" altLang="en-US" sz="1600" dirty="0" err="1" smtClean="0"/>
                  <a:t>샘플링한</a:t>
                </a:r>
                <a:r>
                  <a:rPr lang="ko-KR" altLang="en-US" sz="1600" dirty="0" smtClean="0"/>
                  <a:t> 사후 확률에 대한 </a:t>
                </a:r>
                <a:r>
                  <a:rPr lang="en-US" altLang="ko-KR" sz="1600" dirty="0" smtClean="0"/>
                  <a:t>gradient</a:t>
                </a:r>
                <a:r>
                  <a:rPr lang="ko-KR" altLang="en-US" sz="1600" dirty="0" smtClean="0"/>
                  <a:t>로 나타낼 수 있다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2797043"/>
                <a:ext cx="8280920" cy="622414"/>
              </a:xfrm>
              <a:prstGeom prst="rect">
                <a:avLst/>
              </a:prstGeom>
              <a:blipFill>
                <a:blip r:embed="rId4"/>
                <a:stretch>
                  <a:fillRect l="-442" t="-980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6850" y="4037294"/>
                <a:ext cx="8280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즉</m:t>
                    </m:r>
                  </m:oMath>
                </a14:m>
                <a:r>
                  <a:rPr lang="en-US" altLang="ko-KR" sz="1600" dirty="0" smtClean="0"/>
                  <a:t> potential energy function U</a:t>
                </a:r>
                <a:r>
                  <a:rPr lang="ko-KR" altLang="en-US" sz="1600" dirty="0" smtClean="0"/>
                  <a:t>의 </a:t>
                </a:r>
                <a:r>
                  <a:rPr lang="en-US" altLang="ko-KR" sz="1600" dirty="0" smtClean="0"/>
                  <a:t>gradient</a:t>
                </a:r>
                <a:r>
                  <a:rPr lang="ko-KR" altLang="en-US" sz="1600" dirty="0" smtClean="0"/>
                  <a:t>를 이용하는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것이 </a:t>
                </a:r>
                <a:r>
                  <a:rPr lang="en-US" altLang="ko-KR" sz="1600" dirty="0" smtClean="0"/>
                  <a:t>SGHMC</a:t>
                </a:r>
                <a:r>
                  <a:rPr lang="ko-KR" altLang="en-US" sz="1600" dirty="0" smtClean="0"/>
                  <a:t>이다</a:t>
                </a:r>
                <a:r>
                  <a:rPr lang="en-US" altLang="ko-KR" sz="1600" dirty="0" smtClean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67544" y="5373216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mini batch</a:t>
            </a:r>
            <a:r>
              <a:rPr lang="ko-KR" altLang="en-US" sz="1600" dirty="0" smtClean="0"/>
              <a:t>와 다르게 </a:t>
            </a:r>
            <a:r>
              <a:rPr lang="en-US" altLang="ko-KR" sz="1600" dirty="0" smtClean="0"/>
              <a:t>grad(U)</a:t>
            </a:r>
            <a:r>
              <a:rPr lang="ko-KR" altLang="en-US" sz="1600" dirty="0" smtClean="0"/>
              <a:t>를 계산할 때는 전체 데이터의 개수가 필요하다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전체 데이터의 개수가 많아지면 </a:t>
            </a:r>
            <a:r>
              <a:rPr lang="en-US" altLang="ko-KR" sz="1600" dirty="0" smtClean="0"/>
              <a:t>prior</a:t>
            </a:r>
            <a:r>
              <a:rPr lang="ko-KR" altLang="en-US" sz="1600" dirty="0" smtClean="0"/>
              <a:t>의 영향이 줄어든다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무슨 의미가 있는지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7393" y="54452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46" y="4623251"/>
            <a:ext cx="2924175" cy="628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4832201"/>
            <a:ext cx="32575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– SGHMC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417889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07862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마지막으로 </a:t>
            </a:r>
            <a:r>
              <a:rPr lang="en-US" altLang="ko-KR" sz="1600" dirty="0" smtClean="0"/>
              <a:t>grad(U)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noise term</a:t>
            </a:r>
            <a:r>
              <a:rPr lang="ko-KR" altLang="en-US" sz="1600" dirty="0" smtClean="0"/>
              <a:t>을 추가하여 </a:t>
            </a:r>
            <a:r>
              <a:rPr lang="en-US" altLang="ko-KR" sz="1600" dirty="0" smtClean="0"/>
              <a:t>gradient descent</a:t>
            </a:r>
            <a:r>
              <a:rPr lang="ko-KR" altLang="en-US" sz="1600" dirty="0" smtClean="0"/>
              <a:t>를 이용한다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20654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06850" y="263691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Q. Noise term</a:t>
            </a:r>
            <a:r>
              <a:rPr lang="ko-KR" altLang="en-US" sz="1600" dirty="0" smtClean="0"/>
              <a:t>을 추가하는 이유</a:t>
            </a:r>
            <a:r>
              <a:rPr lang="en-US" altLang="ko-KR" sz="1600" dirty="0" smtClean="0"/>
              <a:t>?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2748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1146" y="4137467"/>
                <a:ext cx="8280920" cy="161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다만 이 방법 또한 </a:t>
                </a:r>
                <a:r>
                  <a:rPr lang="en-US" altLang="ko-KR" sz="1600" dirty="0" smtClean="0"/>
                  <a:t>sampling</a:t>
                </a:r>
                <a:r>
                  <a:rPr lang="ko-KR" altLang="en-US" sz="1600" dirty="0" smtClean="0"/>
                  <a:t>을 해줘야 한다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즉 </a:t>
                </a:r>
                <a:r>
                  <a:rPr lang="en-US" altLang="ko-KR" sz="1600" dirty="0"/>
                  <a:t>Monte Carlo integration</a:t>
                </a:r>
                <a:r>
                  <a:rPr lang="ko-KR" altLang="en-US" sz="1600" dirty="0"/>
                  <a:t>을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sz="1600" dirty="0"/>
                  <a:t> 또한 각 </a:t>
                </a:r>
                <a:r>
                  <a:rPr lang="ko-KR" altLang="en-US" sz="1600" dirty="0" err="1"/>
                  <a:t>파라미터</a:t>
                </a:r>
                <a:r>
                  <a:rPr lang="ko-KR" altLang="en-US" sz="1600" dirty="0"/>
                  <a:t> 분포에서 샘플링을 </a:t>
                </a:r>
                <a:r>
                  <a:rPr lang="ko-KR" altLang="en-US" sz="1600" dirty="0" smtClean="0"/>
                  <a:t>해주는 것 말고도</a:t>
                </a:r>
                <a:r>
                  <a:rPr lang="en-US" altLang="ko-KR" sz="1600" dirty="0" smtClean="0"/>
                  <a:t>, SGHMC</a:t>
                </a:r>
                <a:r>
                  <a:rPr lang="ko-KR" altLang="en-US" sz="1600" dirty="0" smtClean="0"/>
                  <a:t>를 위해 </a:t>
                </a:r>
                <a:r>
                  <a:rPr lang="en-US" altLang="ko-KR" sz="1600" dirty="0" smtClean="0"/>
                  <a:t>M</a:t>
                </a:r>
                <a:r>
                  <a:rPr lang="ko-KR" altLang="en-US" sz="1600" dirty="0" smtClean="0"/>
                  <a:t>개를 다시 샘플링 해야한다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=&gt; </a:t>
                </a:r>
                <a:r>
                  <a:rPr lang="ko-KR" altLang="en-US" sz="1600" dirty="0"/>
                  <a:t>실제 코딩을 할 땐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결국 </a:t>
                </a:r>
                <a:r>
                  <a:rPr lang="en-US" altLang="ko-KR" sz="1600" dirty="0"/>
                  <a:t>Generator 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600" dirty="0"/>
                  <a:t>가 필요하고</a:t>
                </a:r>
                <a:r>
                  <a:rPr lang="en-US" altLang="ko-KR" sz="1600" dirty="0"/>
                  <a:t>, Discriminator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600" dirty="0"/>
                  <a:t>개 필요하다</a:t>
                </a:r>
                <a:r>
                  <a:rPr lang="en-US" altLang="ko-KR" sz="1600" dirty="0" smtClean="0"/>
                  <a:t>. </a:t>
                </a:r>
                <a:endParaRPr lang="en-US" altLang="ko-KR" sz="1600" dirty="0"/>
              </a:p>
              <a:p>
                <a:endParaRPr lang="en-US" altLang="ko-KR" sz="16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6" y="4137467"/>
                <a:ext cx="8280920" cy="1619995"/>
              </a:xfrm>
              <a:prstGeom prst="rect">
                <a:avLst/>
              </a:prstGeom>
              <a:blipFill>
                <a:blip r:embed="rId3"/>
                <a:stretch>
                  <a:fillRect l="-442" t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95799" y="4221088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63" y="1196752"/>
            <a:ext cx="3314468" cy="6658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6796" y="314096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원래 </a:t>
            </a:r>
            <a:r>
              <a:rPr lang="ko-KR" altLang="en-US" sz="1600" dirty="0"/>
              <a:t>사용하는 </a:t>
            </a:r>
            <a:r>
              <a:rPr lang="en-US" altLang="ko-KR" sz="1600" dirty="0"/>
              <a:t>Gradient descent </a:t>
            </a:r>
            <a:r>
              <a:rPr lang="ko-KR" altLang="en-US" sz="1600" dirty="0"/>
              <a:t>방법에서 달라지는 점은 </a:t>
            </a:r>
            <a:r>
              <a:rPr lang="en-US" altLang="ko-KR" sz="1600" dirty="0"/>
              <a:t>noise term</a:t>
            </a:r>
            <a:r>
              <a:rPr lang="ko-KR" altLang="en-US" sz="1600" dirty="0"/>
              <a:t>과 원래 </a:t>
            </a:r>
            <a:r>
              <a:rPr lang="en-US" altLang="ko-KR" sz="1600" dirty="0"/>
              <a:t>grad(U)</a:t>
            </a:r>
            <a:r>
              <a:rPr lang="ko-KR" altLang="en-US" sz="1600" dirty="0"/>
              <a:t>에서 </a:t>
            </a:r>
            <a:r>
              <a:rPr lang="en-US" altLang="ko-KR" sz="1600" dirty="0" smtClean="0"/>
              <a:t>likelihood </a:t>
            </a:r>
            <a:r>
              <a:rPr lang="ko-KR" altLang="en-US" sz="1600" dirty="0" smtClean="0"/>
              <a:t>부분에 </a:t>
            </a:r>
            <a:r>
              <a:rPr lang="ko-KR" altLang="en-US" sz="1600" dirty="0"/>
              <a:t>전체 데이터 셋의 크기인 </a:t>
            </a:r>
            <a:r>
              <a:rPr lang="en-US" altLang="ko-KR" sz="1600" dirty="0"/>
              <a:t>|D|</a:t>
            </a:r>
            <a:r>
              <a:rPr lang="ko-KR" altLang="en-US" sz="1600" dirty="0"/>
              <a:t>를 곱해주는 것 밖에 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실제 코드에서는 </a:t>
            </a:r>
            <a:r>
              <a:rPr lang="en-US" altLang="ko-KR" sz="1600" dirty="0"/>
              <a:t>|D|</a:t>
            </a:r>
            <a:r>
              <a:rPr lang="ko-KR" altLang="en-US" sz="1600" dirty="0"/>
              <a:t>를 곱하지 않고 </a:t>
            </a:r>
            <a:r>
              <a:rPr lang="en-US" altLang="ko-KR" sz="1600" dirty="0"/>
              <a:t>prior</a:t>
            </a:r>
            <a:r>
              <a:rPr lang="ko-KR" altLang="en-US" sz="1600" dirty="0"/>
              <a:t>와 </a:t>
            </a:r>
            <a:r>
              <a:rPr lang="en-US" altLang="ko-KR" sz="1600" dirty="0"/>
              <a:t>noise</a:t>
            </a:r>
            <a:r>
              <a:rPr lang="ko-KR" altLang="en-US" sz="1600" dirty="0"/>
              <a:t>에 해당하는 부분에 </a:t>
            </a:r>
            <a:r>
              <a:rPr lang="en-US" altLang="ko-KR" sz="1600" dirty="0"/>
              <a:t>|D|</a:t>
            </a:r>
            <a:r>
              <a:rPr lang="ko-KR" altLang="en-US" sz="1600" dirty="0"/>
              <a:t>를 나누어 준다</a:t>
            </a:r>
            <a:endParaRPr lang="en-US" altLang="ko-KR" sz="1600" dirty="0" smtClean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7907" y="325277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9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2" y="909407"/>
            <a:ext cx="77057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Noise term</a:t>
            </a:r>
            <a:r>
              <a:rPr lang="ko-KR" altLang="en-US" sz="1600" dirty="0" smtClean="0"/>
              <a:t>을 빼고 보면</a:t>
            </a:r>
            <a:r>
              <a:rPr lang="en-US" altLang="ko-KR" sz="1600" dirty="0" smtClean="0"/>
              <a:t>, Momentum-based optimizer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가 모멘텀에 해당</a:t>
            </a:r>
            <a:endParaRPr lang="en-US" altLang="ko-KR" sz="1600" dirty="0" smtClean="0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06850" y="364502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GAN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DCGAN</a:t>
            </a:r>
            <a:r>
              <a:rPr lang="ko-KR" altLang="en-US" sz="1600" dirty="0" smtClean="0"/>
              <a:t>을 구현할 때 처럼 일반적으로 </a:t>
            </a:r>
            <a:r>
              <a:rPr lang="en-US" altLang="ko-KR" sz="1600" dirty="0" smtClean="0"/>
              <a:t>Network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생각하여 그것을 최소화 시키도록 학습한다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371703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326195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시그마 안쪽에 있는 사후 확률은 앞에서 본 것처럼</a:t>
            </a:r>
            <a:r>
              <a:rPr lang="en-US" altLang="ko-KR" sz="1600" dirty="0" smtClean="0"/>
              <a:t>, original GAN</a:t>
            </a:r>
            <a:r>
              <a:rPr lang="ko-KR" altLang="en-US" sz="1600" dirty="0" smtClean="0"/>
              <a:t>에서의 값과 </a:t>
            </a:r>
            <a:r>
              <a:rPr lang="en-US" altLang="ko-KR" sz="1600" dirty="0" smtClean="0"/>
              <a:t>prior</a:t>
            </a:r>
            <a:r>
              <a:rPr lang="ko-KR" altLang="en-US" sz="1600" dirty="0" smtClean="0"/>
              <a:t>를 더한 것이다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 이 부분에 대한 </a:t>
            </a:r>
            <a:r>
              <a:rPr lang="en-US" altLang="ko-KR" sz="1600" dirty="0" err="1" smtClean="0"/>
              <a:t>g_loss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g_loss_classic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prior_loss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정의 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이때 </a:t>
            </a:r>
            <a:r>
              <a:rPr lang="en-US" altLang="ko-KR" sz="1600" dirty="0" err="1" smtClean="0"/>
              <a:t>g_loss_classic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GAN 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DCGAN</a:t>
            </a:r>
            <a:r>
              <a:rPr lang="ko-KR" altLang="en-US" sz="1600" dirty="0" smtClean="0"/>
              <a:t>에서 구한 것처럼 계산하면 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4398219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0" y="1404764"/>
            <a:ext cx="7239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8267906" cy="22400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932" y="162008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작업 환경</a:t>
            </a:r>
            <a:endParaRPr lang="en-US" altLang="ko-KR" sz="1600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751437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41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기본적인 </a:t>
            </a:r>
            <a:r>
              <a:rPr lang="en-US" altLang="ko-KR" sz="1600" dirty="0" smtClean="0"/>
              <a:t>Bayesian GAN</a:t>
            </a:r>
            <a:r>
              <a:rPr lang="ko-KR" altLang="en-US" sz="1600" dirty="0" smtClean="0"/>
              <a:t>의 구조는 </a:t>
            </a:r>
            <a:r>
              <a:rPr lang="en-US" altLang="ko-KR" sz="1600" dirty="0" smtClean="0"/>
              <a:t>DCGAN</a:t>
            </a:r>
            <a:r>
              <a:rPr lang="ko-KR" altLang="en-US" sz="1600" dirty="0" smtClean="0"/>
              <a:t>과 똑같다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다른 점 중 하나는 원래 </a:t>
            </a:r>
            <a:r>
              <a:rPr lang="en-US" altLang="ko-KR" sz="1600" dirty="0" smtClean="0"/>
              <a:t>DCGAN</a:t>
            </a:r>
            <a:r>
              <a:rPr lang="ko-KR" altLang="en-US" sz="1600" dirty="0" smtClean="0"/>
              <a:t>에서의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prior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loss(Bayesian)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loss(SGHMC)</a:t>
            </a:r>
            <a:r>
              <a:rPr lang="ko-KR" altLang="en-US" sz="1600" dirty="0" smtClean="0"/>
              <a:t>를 추가 해야하는 것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850" y="4037294"/>
                <a:ext cx="8280920" cy="36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또 다른 점으로는 </a:t>
                </a:r>
                <a:r>
                  <a:rPr lang="en-US" altLang="ko-KR" sz="1600" dirty="0" smtClean="0"/>
                  <a:t>Generator 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600" dirty="0"/>
                  <a:t>가</a:t>
                </a:r>
                <a:r>
                  <a:rPr lang="en-US" altLang="ko-KR" sz="1600" dirty="0"/>
                  <a:t>, Discriminator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600" dirty="0" smtClean="0"/>
                  <a:t> 필요하다는 것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368884"/>
              </a:xfrm>
              <a:prstGeom prst="rect">
                <a:avLst/>
              </a:prstGeom>
              <a:blipFill>
                <a:blip r:embed="rId3"/>
                <a:stretch>
                  <a:fillRect l="-368" t="-4918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282" y="5149324"/>
                <a:ext cx="8280920" cy="368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학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습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600" dirty="0" smtClean="0"/>
                  <a:t>개의 </a:t>
                </a:r>
                <a:r>
                  <a:rPr lang="en-US" altLang="ko-KR" sz="1600" dirty="0" smtClean="0"/>
                  <a:t>Generator</a:t>
                </a:r>
                <a:r>
                  <a:rPr lang="ko-KR" altLang="en-US" sz="1600" dirty="0" smtClean="0"/>
                  <a:t>는 모두 이미지를 생성하는 역할을 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2" y="5149324"/>
                <a:ext cx="8280920" cy="368884"/>
              </a:xfrm>
              <a:prstGeom prst="rect">
                <a:avLst/>
              </a:prstGeom>
              <a:blipFill>
                <a:blip r:embed="rId4"/>
                <a:stretch>
                  <a:fillRect l="-442" t="-3333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2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Tensorflow</a:t>
            </a:r>
            <a:r>
              <a:rPr lang="ko-KR" altLang="en-US" sz="1600" dirty="0" smtClean="0"/>
              <a:t>는 기본적으로 계산 그래프를 만드는 구성 단계와 그래프를 실행하는 실행 단계로 나뉜다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구성 단계에서 </a:t>
            </a:r>
            <a:r>
              <a:rPr lang="en-US" altLang="ko-KR" sz="1600" dirty="0" smtClean="0"/>
              <a:t>Bayesian GAN </a:t>
            </a:r>
            <a:r>
              <a:rPr lang="ko-KR" altLang="en-US" sz="1600" dirty="0" smtClean="0"/>
              <a:t>모델을 구성하고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 단계에서 미니 배치를 통해 학습시킨다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일반적인 </a:t>
            </a:r>
            <a:r>
              <a:rPr lang="en-US" altLang="ko-KR" sz="1600" dirty="0" smtClean="0"/>
              <a:t>Bayesian GAN</a:t>
            </a:r>
            <a:r>
              <a:rPr lang="ko-KR" altLang="en-US" sz="1600" dirty="0" smtClean="0"/>
              <a:t>을 구현하기 위해서 </a:t>
            </a:r>
            <a:r>
              <a:rPr lang="en-US" altLang="ko-KR" sz="1600" dirty="0" smtClean="0"/>
              <a:t>BDCGAN </a:t>
            </a:r>
            <a:r>
              <a:rPr lang="ko-KR" altLang="en-US" sz="1600" dirty="0" smtClean="0"/>
              <a:t>이라는 클래스를 만들었다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이것을 통해 내가 원하는 층의 개수나 각 층에서의 뉴런 개수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컨볼루션의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하이퍼파라미터들을</a:t>
            </a:r>
            <a:r>
              <a:rPr lang="ko-KR" altLang="en-US" sz="1600" dirty="0" smtClean="0"/>
              <a:t> 설정할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6850" y="5179711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하이퍼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결정된다면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훈련을 위한 그래프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 훈련할 변수와 변수들 간 상관 관계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자동으로 만들어 주도록 구성하였다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5311059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670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534150" cy="2781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850" y="403729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tf.nn</a:t>
            </a:r>
            <a:r>
              <a:rPr lang="ko-KR" altLang="en-US" sz="1600" dirty="0" smtClean="0"/>
              <a:t>을 이용하면 위에 있는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층이 모두 간단하게 구현이 가능하다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39552" y="486916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우리는 여러 개의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구현해야 하므로 각각의 변수</a:t>
            </a:r>
            <a:r>
              <a:rPr lang="en-US" altLang="ko-KR" sz="1600" dirty="0" smtClean="0"/>
              <a:t>(W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b)</a:t>
            </a:r>
            <a:r>
              <a:rPr lang="ko-KR" altLang="en-US" sz="1600" dirty="0" smtClean="0"/>
              <a:t>에 일관성 있는 이름을 붙여 코딩을 편하게 하기 위해서 위와 같은 함수를 만들어 사용했다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00663" y="5000508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23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Introduction : Motivation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7334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G</a:t>
            </a:r>
            <a:r>
              <a:rPr lang="en-US" altLang="ko-KR" sz="1700" b="1" dirty="0" smtClean="0"/>
              <a:t>enerator</a:t>
            </a:r>
            <a:r>
              <a:rPr lang="ko-KR" altLang="en-US" sz="1700" dirty="0" smtClean="0"/>
              <a:t>는 </a:t>
            </a:r>
            <a:r>
              <a:rPr lang="en-US" altLang="ko-KR" sz="1700" dirty="0" smtClean="0"/>
              <a:t>white noise</a:t>
            </a:r>
            <a:r>
              <a:rPr lang="ko-KR" altLang="en-US" sz="1700" dirty="0" smtClean="0"/>
              <a:t>를 실제 데이터의 분포에서 추출된 데이터와 비슷한 데이터로 변환시킨다</a:t>
            </a:r>
            <a:r>
              <a:rPr lang="en-US" altLang="ko-KR" sz="17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6647" y="132868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2211102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Discriminator</a:t>
            </a:r>
            <a:r>
              <a:rPr lang="ko-KR" altLang="en-US" sz="1700" dirty="0" smtClean="0"/>
              <a:t>는 실제 분포에서 추출된 데이터들</a:t>
            </a:r>
            <a:r>
              <a:rPr lang="en-US" altLang="ko-KR" sz="1700" dirty="0" smtClean="0"/>
              <a:t>(real data)</a:t>
            </a:r>
            <a:r>
              <a:rPr lang="ko-KR" altLang="en-US" sz="1700" dirty="0" smtClean="0"/>
              <a:t>과 </a:t>
            </a:r>
            <a:r>
              <a:rPr lang="en-US" altLang="ko-KR" sz="1700" b="1" dirty="0" smtClean="0"/>
              <a:t>Generator</a:t>
            </a:r>
            <a:r>
              <a:rPr lang="ko-KR" altLang="en-US" sz="1700" dirty="0" smtClean="0"/>
              <a:t>에서 생성된 데이터</a:t>
            </a:r>
            <a:r>
              <a:rPr lang="en-US" altLang="ko-KR" sz="1700" dirty="0" smtClean="0"/>
              <a:t>(fake data)</a:t>
            </a:r>
            <a:r>
              <a:rPr lang="ko-KR" altLang="en-US" sz="1700" dirty="0" smtClean="0"/>
              <a:t>를 정확하게 판별하는 방향으로 학습</a:t>
            </a:r>
            <a:r>
              <a:rPr lang="en-US" altLang="ko-KR" sz="1700" dirty="0" smtClean="0"/>
              <a:t>.</a:t>
            </a:r>
            <a:endParaRPr lang="en-US" altLang="ko-KR" sz="1700" b="1" dirty="0" smtClea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6647" y="227915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8047" y="3277447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동시에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Generator</a:t>
            </a:r>
            <a:r>
              <a:rPr lang="ko-KR" altLang="en-US" sz="1600" dirty="0" smtClean="0"/>
              <a:t>는 </a:t>
            </a:r>
            <a:r>
              <a:rPr lang="en-US" altLang="ko-KR" sz="1600" b="1" dirty="0" smtClean="0"/>
              <a:t>Discriminator</a:t>
            </a:r>
            <a:r>
              <a:rPr lang="ko-KR" altLang="en-US" sz="1600" dirty="0" smtClean="0"/>
              <a:t>가 제대로 판별하지 못하는 방향으로 학습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7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9158" y="340879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4406025"/>
            <a:ext cx="82809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2911" y="4246046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Deep Learning, </a:t>
            </a:r>
            <a:r>
              <a:rPr lang="ko-KR" altLang="en-US" sz="1700" dirty="0" smtClean="0"/>
              <a:t>특히 </a:t>
            </a:r>
            <a:r>
              <a:rPr lang="en-US" altLang="ko-KR" sz="1700" dirty="0" smtClean="0"/>
              <a:t>CNN </a:t>
            </a:r>
            <a:r>
              <a:rPr lang="ko-KR" altLang="en-US" sz="1700" dirty="0" smtClean="0"/>
              <a:t>을 통해서 </a:t>
            </a:r>
            <a:r>
              <a:rPr lang="en-US" altLang="ko-KR" sz="1700" dirty="0" smtClean="0"/>
              <a:t>GAN</a:t>
            </a:r>
            <a:r>
              <a:rPr lang="ko-KR" altLang="en-US" sz="1700" dirty="0" smtClean="0"/>
              <a:t>은 특정 이미지들의 확률 분포를 제공할 수 있게 되었다</a:t>
            </a:r>
            <a:r>
              <a:rPr lang="en-US" altLang="ko-KR" sz="1700" dirty="0" smtClean="0"/>
              <a:t>. 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64022" y="437739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27" y="1052736"/>
            <a:ext cx="6257925" cy="51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364502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생성자의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들을 이용하여 </a:t>
            </a:r>
            <a:r>
              <a:rPr lang="en-US" altLang="ko-KR" sz="1600" dirty="0" err="1" smtClean="0"/>
              <a:t>construct_from_hypers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함수가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의 구조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e.g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각 층에서의 뉴런의 개수</a:t>
            </a:r>
            <a:r>
              <a:rPr lang="en-US" altLang="ko-KR" sz="1600" dirty="0" smtClean="0"/>
              <a:t>, Convolution layer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kernel</a:t>
            </a:r>
            <a:r>
              <a:rPr lang="ko-KR" altLang="en-US" sz="1600" dirty="0" smtClean="0"/>
              <a:t>의 크기 등등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알아서 계산해주어 그 값들을 멤버 변수로 저장한다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37763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581128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부분에서 어떤 논리로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의 구조를 계산하는지 이해가 안감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이 함수 대신 내가 원하는 구조로 만들어 사용하면 됨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465315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9" y="1371575"/>
            <a:ext cx="5095875" cy="1914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7544" y="533430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이때 각 층의 정보를 </a:t>
            </a:r>
            <a:r>
              <a:rPr lang="en-US" altLang="ko-KR" sz="1600" dirty="0" smtClean="0"/>
              <a:t>Dictionary / ordered Dictionary </a:t>
            </a:r>
            <a:r>
              <a:rPr lang="ko-KR" altLang="en-US" sz="1600" dirty="0" smtClean="0"/>
              <a:t>자료구조를 이용하여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40633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78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4530606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예를 들어</a:t>
            </a:r>
            <a:r>
              <a:rPr lang="en-US" altLang="ko-KR" sz="1600" dirty="0" smtClean="0"/>
              <a:t>, “</a:t>
            </a:r>
            <a:r>
              <a:rPr lang="en-US" altLang="ko-KR" sz="1600" dirty="0" err="1" smtClean="0"/>
              <a:t>g_h_layer_W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번째 층의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를 말한다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66195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5013176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이런 식으로 통일된 이름을 사용해서 각 층의 정보를 저장한다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8520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83" y="1089060"/>
            <a:ext cx="7410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4293096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여러 개 사용하기 때문에 어떤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학습 또는 사용할 지를 알아야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학습 또는 사용할 변수 </a:t>
            </a:r>
            <a:r>
              <a:rPr lang="en-US" altLang="ko-KR" sz="1600" dirty="0" err="1" smtClean="0"/>
              <a:t>d_params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으로 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404898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는 </a:t>
            </a:r>
            <a:r>
              <a:rPr lang="ko-KR" altLang="en-US" sz="1600" dirty="0" err="1"/>
              <a:t>준</a:t>
            </a:r>
            <a:r>
              <a:rPr lang="ko-KR" altLang="en-US" sz="1600" dirty="0" err="1" smtClean="0"/>
              <a:t>지도</a:t>
            </a:r>
            <a:r>
              <a:rPr lang="ko-KR" altLang="en-US" sz="1600" dirty="0" smtClean="0"/>
              <a:t> 학습을 할 경우 </a:t>
            </a:r>
            <a:r>
              <a:rPr lang="en-US" altLang="ko-KR" sz="1600" dirty="0" smtClean="0"/>
              <a:t>label+1(fake)</a:t>
            </a:r>
            <a:r>
              <a:rPr lang="ko-KR" altLang="en-US" sz="1600" dirty="0" smtClean="0"/>
              <a:t>의 개수이고</a:t>
            </a:r>
            <a:r>
              <a:rPr lang="en-US" altLang="ko-KR" sz="1600" dirty="0" smtClean="0"/>
              <a:t>, train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batch normalization </a:t>
            </a:r>
            <a:r>
              <a:rPr lang="ko-KR" altLang="en-US" sz="1600" dirty="0" smtClean="0"/>
              <a:t>때문에 사용한다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63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0" y="1323657"/>
            <a:ext cx="6172200" cy="2628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679" y="558052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구조는 </a:t>
            </a:r>
            <a:r>
              <a:rPr lang="en-US" altLang="ko-KR" sz="1600" dirty="0" smtClean="0"/>
              <a:t>DCGAN</a:t>
            </a:r>
            <a:r>
              <a:rPr lang="ko-KR" altLang="en-US" sz="1600" dirty="0" smtClean="0"/>
              <a:t>과 마지막에 두개의 </a:t>
            </a:r>
            <a:r>
              <a:rPr lang="en-US" altLang="ko-KR" sz="1600" dirty="0" smtClean="0"/>
              <a:t>full-connected layers</a:t>
            </a:r>
            <a:r>
              <a:rPr lang="ko-KR" altLang="en-US" sz="1600" dirty="0" smtClean="0"/>
              <a:t>를 추가한 것 외에는 동일</a:t>
            </a:r>
            <a:endParaRPr lang="en-US" altLang="ko-KR" sz="1600" dirty="0" smtClean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570307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0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407707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를 여러 개 사용하기 때문에 어떤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학습 또는 사용할 지를 알아야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학습 또는 사용할 변수 </a:t>
            </a:r>
            <a:r>
              <a:rPr lang="en-US" altLang="ko-KR" sz="1600" dirty="0" err="1" smtClean="0"/>
              <a:t>d_params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으로 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888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와 다르게 </a:t>
            </a:r>
            <a:r>
              <a:rPr lang="en-US" altLang="ko-KR" sz="1600" dirty="0" smtClean="0"/>
              <a:t>train </a:t>
            </a:r>
            <a:r>
              <a:rPr lang="ko-KR" altLang="en-US" sz="1600" dirty="0" smtClean="0"/>
              <a:t>변수가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=&gt; Batch normalization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학습모드로서만 사용한다는 뜻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63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23617"/>
            <a:ext cx="5486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4077072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Batch normalization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training</a:t>
            </a:r>
            <a:r>
              <a:rPr lang="ko-KR" altLang="en-US" sz="1600" dirty="0" smtClean="0"/>
              <a:t>을 할 경우에는 </a:t>
            </a:r>
            <a:r>
              <a:rPr lang="en-US" altLang="ko-KR" sz="1600" dirty="0" smtClean="0"/>
              <a:t>mini-batch</a:t>
            </a:r>
            <a:r>
              <a:rPr lang="ko-KR" altLang="en-US" sz="1600" dirty="0" smtClean="0"/>
              <a:t>의 데이터들의 평균과 </a:t>
            </a:r>
            <a:r>
              <a:rPr lang="ko-KR" altLang="en-US" sz="1600" dirty="0" err="1" smtClean="0"/>
              <a:t>표준변차를</a:t>
            </a:r>
            <a:r>
              <a:rPr lang="ko-KR" altLang="en-US" sz="1600" dirty="0" smtClean="0"/>
              <a:t> 구하여 이 정보들을 저장해 놓는다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mini-batch </a:t>
            </a:r>
            <a:r>
              <a:rPr lang="ko-KR" altLang="en-US" sz="1600" dirty="0" smtClean="0"/>
              <a:t>데이터들을 </a:t>
            </a:r>
            <a:r>
              <a:rPr lang="en-US" altLang="ko-KR" sz="1600" dirty="0" smtClean="0"/>
              <a:t>normalize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test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로 평가할 때는 훈련 할 때 저장한 평균과 표준편차를 이용하여 </a:t>
            </a:r>
            <a:r>
              <a:rPr lang="ko-KR" altLang="en-US" sz="1600" dirty="0" err="1" smtClean="0"/>
              <a:t>이동평균을</a:t>
            </a:r>
            <a:r>
              <a:rPr lang="ko-KR" altLang="en-US" sz="1600" dirty="0" smtClean="0"/>
              <a:t> 계산하여 </a:t>
            </a:r>
            <a:r>
              <a:rPr lang="en-US" altLang="ko-KR" sz="1600" dirty="0" smtClean="0"/>
              <a:t>test 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normalize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888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43679" y="530120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에 이미지 생성시 이동평균으로 </a:t>
            </a:r>
            <a:r>
              <a:rPr lang="en-US" altLang="ko-KR" sz="1600" dirty="0" smtClean="0"/>
              <a:t>normalize</a:t>
            </a:r>
            <a:r>
              <a:rPr lang="ko-KR" altLang="en-US" sz="1600" dirty="0" smtClean="0"/>
              <a:t>한다면 우리가 원하는 데이터 분포에 근사하지 않을 수 있기 때문에 </a:t>
            </a:r>
            <a:r>
              <a:rPr lang="en-US" altLang="ko-KR" sz="1600" dirty="0" smtClean="0"/>
              <a:t>normalize</a:t>
            </a:r>
            <a:r>
              <a:rPr lang="ko-KR" altLang="en-US" sz="1600" dirty="0" smtClean="0"/>
              <a:t>를 안한다고 생각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542375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1" y="1018062"/>
            <a:ext cx="4284431" cy="30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407707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이때 리스트를 반환 시키는 이유는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초기화하면서 </a:t>
            </a:r>
            <a:r>
              <a:rPr lang="ko-KR" altLang="en-US" sz="1600" dirty="0" err="1" smtClean="0"/>
              <a:t>텐서플로우</a:t>
            </a:r>
            <a:r>
              <a:rPr lang="ko-KR" altLang="en-US" sz="1600" dirty="0" smtClean="0"/>
              <a:t> 변수가 만들어 지는데 이 변수들을 학습 시키는 것이기 때문에 이 변수들의 정보</a:t>
            </a:r>
            <a:r>
              <a:rPr lang="en-US" altLang="ko-KR" sz="1600" dirty="0" smtClean="0"/>
              <a:t>(C</a:t>
            </a:r>
            <a:r>
              <a:rPr lang="ko-KR" altLang="en-US" sz="1600" dirty="0" smtClean="0"/>
              <a:t>로 따지면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알고 있어야 하기 때문이다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783" y="418887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이런 부분이 어떻게 보면 </a:t>
            </a:r>
            <a:r>
              <a:rPr lang="en-US" altLang="ko-KR" sz="1600" dirty="0" err="1" smtClean="0"/>
              <a:t>Tensorflow</a:t>
            </a:r>
            <a:r>
              <a:rPr lang="ko-KR" altLang="en-US" sz="1600" dirty="0" smtClean="0"/>
              <a:t>의 단점이라고 볼 수 있다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직관적이지가 않음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63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61" y="1387714"/>
            <a:ext cx="3752850" cy="923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842" y="256490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_</a:t>
            </a:r>
            <a:r>
              <a:rPr lang="en-US" altLang="ko-KR" sz="1600" dirty="0" err="1" smtClean="0"/>
              <a:t>get_optimizer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처음에 설정한 </a:t>
            </a:r>
            <a:r>
              <a:rPr lang="en-US" altLang="ko-KR" sz="1600" dirty="0" smtClean="0"/>
              <a:t>momentum based SGD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Adam optimizer </a:t>
            </a:r>
            <a:r>
              <a:rPr lang="ko-KR" altLang="en-US" sz="1600" dirty="0" smtClean="0"/>
              <a:t>함수를 반환한다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95953" y="267670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95536" y="342900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Initialize_weights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scope_str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문자열로 입력 받아 각 신경망의 </a:t>
            </a:r>
            <a:r>
              <a:rPr lang="en-US" altLang="ko-KR" sz="1600" dirty="0" smtClean="0"/>
              <a:t>weights W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N(0,0.02^2) </a:t>
            </a:r>
            <a:r>
              <a:rPr lang="ko-KR" altLang="en-US" sz="1600" dirty="0" smtClean="0"/>
              <a:t>로 초기화하고 </a:t>
            </a:r>
            <a:r>
              <a:rPr lang="en-US" altLang="ko-KR" sz="1600" dirty="0" smtClean="0"/>
              <a:t>W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리스트를 반환한다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5385" y="355154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5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417" y="4428401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G_noise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D_noise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SGHMC</a:t>
            </a:r>
            <a:r>
              <a:rPr lang="ko-KR" altLang="en-US" sz="1600" dirty="0" smtClean="0"/>
              <a:t>에서 추가한 </a:t>
            </a:r>
            <a:r>
              <a:rPr lang="en-US" altLang="ko-KR" sz="1600" dirty="0" smtClean="0"/>
              <a:t>noise term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구하는 함수</a:t>
            </a:r>
            <a:endParaRPr lang="en-US" altLang="ko-KR" sz="1600" dirty="0" smtClean="0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4540203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훈련 단계마다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계산하고 그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gradient</a:t>
            </a:r>
            <a:r>
              <a:rPr lang="ko-KR" altLang="en-US" sz="1600" dirty="0" smtClean="0"/>
              <a:t>를 이용하여 최적화를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63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43679" y="558052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논문의 알고리즘에서는 </a:t>
            </a:r>
            <a:r>
              <a:rPr lang="en-US" altLang="ko-KR" sz="1600" dirty="0" smtClean="0"/>
              <a:t>gradient</a:t>
            </a:r>
            <a:r>
              <a:rPr lang="ko-KR" altLang="en-US" sz="1600" dirty="0" smtClean="0"/>
              <a:t>를 구하는 부분 바깥쪽에 </a:t>
            </a:r>
            <a:r>
              <a:rPr lang="en-US" altLang="ko-KR" sz="1600" dirty="0" smtClean="0"/>
              <a:t>noise term</a:t>
            </a:r>
            <a:r>
              <a:rPr lang="ko-KR" altLang="en-US" sz="1600" dirty="0" smtClean="0"/>
              <a:t>을 추가하였다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570307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18844"/>
            <a:ext cx="8439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850" y="263691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</a:t>
            </a:r>
            <a:r>
              <a:rPr lang="en-US" altLang="ko-KR" sz="1600" dirty="0" smtClean="0"/>
              <a:t>noise term</a:t>
            </a:r>
            <a:r>
              <a:rPr lang="ko-KR" altLang="en-US" sz="1600" dirty="0" smtClean="0"/>
              <a:t>을 미분 안쪽에 넣기 위해서 코드에서는 모든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noise</a:t>
            </a:r>
            <a:r>
              <a:rPr lang="ko-KR" altLang="en-US" sz="1600" dirty="0" smtClean="0"/>
              <a:t>의 값을 곱하였다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276826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SGHMC</a:t>
            </a:r>
            <a:r>
              <a:rPr lang="ko-KR" altLang="en-US" sz="1600" dirty="0" smtClean="0"/>
              <a:t>에서 원래는 </a:t>
            </a:r>
            <a:r>
              <a:rPr lang="en-US" altLang="ko-KR" sz="1600" dirty="0" smtClean="0"/>
              <a:t>likelihood </a:t>
            </a:r>
            <a:r>
              <a:rPr lang="ko-KR" altLang="en-US" sz="1600" dirty="0" smtClean="0"/>
              <a:t>부분에 전체 데이터 크기를 곱하지만 이를 곱하지 않는 대신에 </a:t>
            </a:r>
            <a:r>
              <a:rPr lang="en-US" altLang="ko-KR" sz="1600" dirty="0" smtClean="0"/>
              <a:t>noise loss</a:t>
            </a:r>
            <a:r>
              <a:rPr lang="ko-KR" altLang="en-US" sz="1600" dirty="0" smtClean="0"/>
              <a:t>에 전체 데이터 크기로 나누었음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1319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3" y="1528522"/>
            <a:ext cx="7381875" cy="9048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69" y="3613343"/>
            <a:ext cx="4003401" cy="8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417" y="4428401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G_prior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D_prior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sampling</a:t>
            </a:r>
            <a:r>
              <a:rPr lang="ko-KR" altLang="en-US" sz="1600" dirty="0" smtClean="0"/>
              <a:t>한 사후 확률에서 </a:t>
            </a:r>
            <a:r>
              <a:rPr lang="en-US" altLang="ko-KR" sz="1600" dirty="0" smtClean="0"/>
              <a:t>prior</a:t>
            </a:r>
            <a:r>
              <a:rPr lang="ko-KR" altLang="en-US" sz="1600" dirty="0" smtClean="0"/>
              <a:t>에 해당하는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반환</a:t>
            </a:r>
            <a:endParaRPr lang="en-US" altLang="ko-KR" sz="1600" dirty="0" smtClean="0"/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4540203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7544" y="4941168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함수는 각 </a:t>
            </a:r>
            <a:r>
              <a:rPr lang="en-US" altLang="ko-KR" sz="1600" dirty="0" err="1" smtClean="0"/>
              <a:t>paramete</a:t>
            </a:r>
            <a:r>
              <a:rPr lang="ko-KR" altLang="en-US" sz="1600" dirty="0" smtClean="0"/>
              <a:t>들을 </a:t>
            </a:r>
            <a:r>
              <a:rPr lang="en-US" altLang="ko-KR" sz="1600" dirty="0" smtClean="0"/>
              <a:t>hyper-parameter</a:t>
            </a:r>
            <a:r>
              <a:rPr lang="ko-KR" altLang="en-US" sz="1600" dirty="0" smtClean="0"/>
              <a:t>로 설정한 </a:t>
            </a:r>
            <a:r>
              <a:rPr lang="en-US" altLang="ko-KR" sz="1600" dirty="0" smtClean="0"/>
              <a:t>prior </a:t>
            </a:r>
            <a:r>
              <a:rPr lang="ko-KR" altLang="en-US" sz="1600" dirty="0" smtClean="0"/>
              <a:t>표준편차로 나누어 그것들의 </a:t>
            </a:r>
            <a:r>
              <a:rPr lang="en-US" altLang="ko-KR" sz="1600" dirty="0" smtClean="0"/>
              <a:t>norm</a:t>
            </a:r>
            <a:r>
              <a:rPr lang="ko-KR" altLang="en-US" sz="1600" dirty="0" smtClean="0"/>
              <a:t>의 평균을 계산한 것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063714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43679" y="558052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저자가 무슨 의도로 </a:t>
            </a:r>
            <a:r>
              <a:rPr lang="en-US" altLang="ko-KR" sz="1600" dirty="0" smtClean="0"/>
              <a:t>prior loss</a:t>
            </a:r>
            <a:r>
              <a:rPr lang="ko-KR" altLang="en-US" sz="1600" dirty="0" smtClean="0"/>
              <a:t>를 이런 식으로 설정하였는지 이해가 안 갑니다</a:t>
            </a:r>
            <a:r>
              <a:rPr lang="en-US" altLang="ko-KR" sz="1600" dirty="0" smtClean="0"/>
              <a:t>…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23528" y="570307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9513"/>
            <a:ext cx="5581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Introduction : Motivation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932" y="1700808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Mode collapse </a:t>
            </a:r>
          </a:p>
          <a:p>
            <a:r>
              <a:rPr lang="en-US" altLang="ko-KR" sz="1700" b="1" dirty="0"/>
              <a:t> </a:t>
            </a:r>
            <a:r>
              <a:rPr lang="en-US" altLang="ko-KR" sz="1700" b="1" dirty="0" smtClean="0"/>
              <a:t>  </a:t>
            </a:r>
            <a:r>
              <a:rPr lang="en-US" altLang="ko-KR" sz="1700" dirty="0" smtClean="0"/>
              <a:t>: multi modal distribution =&gt; unimodal distribution</a:t>
            </a:r>
            <a:r>
              <a:rPr lang="en-US" altLang="ko-KR" sz="1700" b="1" dirty="0" smtClean="0"/>
              <a:t>    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83215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1862" y="291444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Mode (of a distribution)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어떤 확률 분포에서 가장 많이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높은 확률로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샘플링 될 값  </a:t>
            </a:r>
            <a:endParaRPr lang="en-US" altLang="ko-KR" sz="1700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52973" y="304579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11932" y="4919027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Mode collapse</a:t>
            </a:r>
            <a:r>
              <a:rPr lang="ko-KR" altLang="en-US" sz="1600" dirty="0" smtClean="0"/>
              <a:t>가 발생한다면</a:t>
            </a:r>
            <a:r>
              <a:rPr lang="en-US" altLang="ko-KR" sz="1600" dirty="0" smtClean="0"/>
              <a:t>, Generator</a:t>
            </a:r>
            <a:r>
              <a:rPr lang="ko-KR" altLang="en-US" sz="1600" dirty="0" smtClean="0"/>
              <a:t>는 실제 데이터 분포의 특정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에 해당하는 데이터들만 생성하게 될 것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505037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4051393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실제 데이터의 분포가 </a:t>
            </a:r>
            <a:r>
              <a:rPr lang="en-US" altLang="ko-KR" sz="1600" dirty="0" smtClean="0"/>
              <a:t>multi modal distribution</a:t>
            </a:r>
            <a:r>
              <a:rPr lang="ko-KR" altLang="en-US" sz="1600" dirty="0" smtClean="0"/>
              <a:t>인 경우도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700" dirty="0" smtClean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418274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10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마지막으로 </a:t>
            </a:r>
            <a:r>
              <a:rPr lang="en-US" altLang="ko-KR" sz="1600" dirty="0" err="1" smtClean="0"/>
              <a:t>build_graph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논문에 있는 알고리즘을 구현하고 학습하는 </a:t>
            </a:r>
            <a:r>
              <a:rPr lang="ko-KR" altLang="en-US" sz="1600" dirty="0" err="1" smtClean="0"/>
              <a:t>텐서플로</a:t>
            </a:r>
            <a:r>
              <a:rPr lang="ko-KR" altLang="en-US" sz="1600" dirty="0" smtClean="0"/>
              <a:t> 그래프를 만든다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기본적으로 이 함수에서 하는 것은 각 모델들의 학습시켜야 하는 변수들을 모아서 그것들에 대한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구하고 그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이용하여 학습시키는 그래프를 만드는 것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850" y="4037294"/>
                <a:ext cx="8280920" cy="61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일반적인 </a:t>
                </a:r>
                <a:r>
                  <a:rPr lang="en-US" altLang="ko-KR" sz="1600" dirty="0" smtClean="0"/>
                  <a:t>GAN </a:t>
                </a:r>
                <a:r>
                  <a:rPr lang="ko-KR" altLang="en-US" sz="1600" dirty="0" smtClean="0"/>
                  <a:t>코드의 구조와 다른 것은 </a:t>
                </a:r>
                <a:r>
                  <a:rPr lang="en-US" altLang="ko-KR" sz="1600" dirty="0" smtClean="0"/>
                  <a:t>Generator 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en-US" altLang="ko-KR" sz="1600" dirty="0"/>
                  <a:t>, Discriminator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600" dirty="0" smtClean="0"/>
                  <a:t> 반복을 통해서 학습시킨다는 것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615105"/>
              </a:xfrm>
              <a:prstGeom prst="rect">
                <a:avLst/>
              </a:prstGeom>
              <a:blipFill>
                <a:blip r:embed="rId3"/>
                <a:stretch>
                  <a:fillRect l="-368" t="-2970" b="-11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282" y="514932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계산 하는 부분이 차이가 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인덱스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가 고정되어 있을 때 </a:t>
            </a:r>
            <a:r>
              <a:rPr lang="en-US" altLang="ko-KR" sz="1600" dirty="0" err="1" smtClean="0"/>
              <a:t>g_loss_classic</a:t>
            </a:r>
            <a:r>
              <a:rPr lang="ko-KR" altLang="en-US" sz="1600" dirty="0" smtClean="0"/>
              <a:t>을 계산하는 방법은 원래 </a:t>
            </a:r>
            <a:r>
              <a:rPr lang="en-US" altLang="ko-KR" sz="1600" dirty="0" smtClean="0"/>
              <a:t>GAN </a:t>
            </a:r>
            <a:r>
              <a:rPr lang="ko-KR" altLang="en-US" sz="1600" dirty="0" smtClean="0"/>
              <a:t>코드와 동일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이전에 설명한대로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g_loss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g_loss_classic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g_prior_loss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g_noise_loss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282" y="514932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그런데 코드를 보면 </a:t>
            </a:r>
            <a:r>
              <a:rPr lang="en-US" altLang="ko-KR" sz="1600" dirty="0" smtClean="0"/>
              <a:t>Huber loss</a:t>
            </a:r>
            <a:r>
              <a:rPr lang="ko-KR" altLang="en-US" sz="1600" dirty="0" smtClean="0"/>
              <a:t>라는 개념을 도입하여 또 다른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추가한다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93" y="1528522"/>
            <a:ext cx="7381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23112"/>
            <a:ext cx="64389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8" y="353943"/>
            <a:ext cx="6534150" cy="63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1" y="2538129"/>
            <a:ext cx="4581525" cy="48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4" y="1150085"/>
            <a:ext cx="5772150" cy="1133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328498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Huber loss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D(G(z))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D(x)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logit</a:t>
            </a:r>
            <a:r>
              <a:rPr lang="ko-KR" altLang="en-US" sz="1600" dirty="0" smtClean="0"/>
              <a:t>을 구하기 바로 직전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들의 값이다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가 확률을 구하기 위해 </a:t>
            </a:r>
            <a:r>
              <a:rPr lang="en-US" altLang="ko-KR" sz="1600" dirty="0" smtClean="0"/>
              <a:t>[Full connected =&gt; </a:t>
            </a:r>
            <a:r>
              <a:rPr lang="en-US" altLang="ko-KR" sz="1600" dirty="0" err="1" smtClean="0"/>
              <a:t>Softmax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를 하기 직전의 값들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67961" y="341633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6282" y="439701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Huber loss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robust regression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loss function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robust regression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outlier</a:t>
            </a:r>
            <a:r>
              <a:rPr lang="ko-KR" altLang="en-US" sz="1600" dirty="0" smtClean="0"/>
              <a:t>의 영향을 줄이는 회귀 방식으로 알려져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47393" y="452836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86282" y="5330965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에서 </a:t>
            </a:r>
            <a:r>
              <a:rPr lang="en-US" altLang="ko-KR" sz="1600" dirty="0"/>
              <a:t>[Full connected =&gt; </a:t>
            </a:r>
            <a:r>
              <a:rPr lang="en-US" altLang="ko-KR" sz="1600" dirty="0" err="1"/>
              <a:t>Softmax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이전 </a:t>
            </a:r>
            <a:r>
              <a:rPr lang="ko-KR" altLang="en-US" sz="1600" dirty="0" err="1" smtClean="0"/>
              <a:t>층까지를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회귀하고자 하는 함수로 생각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(D </a:t>
            </a:r>
            <a:r>
              <a:rPr lang="ko-KR" altLang="en-US" sz="1600" dirty="0" smtClean="0"/>
              <a:t>자체는 하나의 </a:t>
            </a:r>
            <a:r>
              <a:rPr lang="en-US" altLang="ko-KR" sz="1600" dirty="0" smtClean="0"/>
              <a:t>classifier</a:t>
            </a:r>
            <a:r>
              <a:rPr lang="ko-KR" altLang="en-US" sz="1600" dirty="0" smtClean="0"/>
              <a:t>로 볼 수 있음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진짜일 확률 </a:t>
            </a:r>
            <a:r>
              <a:rPr lang="en-US" altLang="ko-KR" sz="1600" dirty="0" smtClean="0"/>
              <a:t>vs </a:t>
            </a:r>
            <a:r>
              <a:rPr lang="ko-KR" altLang="en-US" sz="1600" dirty="0" smtClean="0"/>
              <a:t>가짜일 확률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Logistic </a:t>
            </a:r>
            <a:r>
              <a:rPr lang="en-US" altLang="ko-KR" sz="1600" dirty="0" err="1" smtClean="0"/>
              <a:t>Regreesion</a:t>
            </a:r>
            <a:r>
              <a:rPr lang="ko-KR" altLang="en-US" sz="1600" dirty="0" smtClean="0"/>
              <a:t>이 회귀를 통한 분류인 것 처럼</a:t>
            </a:r>
            <a:r>
              <a:rPr lang="en-US" altLang="ko-KR" sz="1600" dirty="0" smtClean="0"/>
              <a:t>?)</a:t>
            </a:r>
          </a:p>
          <a:p>
            <a:endParaRPr lang="en-US" altLang="ko-KR" sz="1600" dirty="0" smtClean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47393" y="5462313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10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즉 </a:t>
            </a:r>
            <a:r>
              <a:rPr lang="en-US" altLang="ko-KR" sz="1600" dirty="0" err="1" smtClean="0"/>
              <a:t>d_feature_real</a:t>
            </a:r>
            <a:r>
              <a:rPr lang="en-US" altLang="ko-KR" sz="1600" dirty="0" smtClean="0"/>
              <a:t>[-1] 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d_feature_fake</a:t>
            </a:r>
            <a:r>
              <a:rPr lang="en-US" altLang="ko-KR" sz="1600" dirty="0" smtClean="0"/>
              <a:t>[-1]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real 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fake data</a:t>
            </a:r>
            <a:r>
              <a:rPr lang="ko-KR" altLang="en-US" sz="1600" dirty="0" smtClean="0"/>
              <a:t>를 넣었을 때의 회귀 값이다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가 초반에는 학습이 제대로 이루어지지 않았기 때문에 초반 </a:t>
            </a:r>
            <a:r>
              <a:rPr lang="en-US" altLang="ko-KR" sz="1600" dirty="0" err="1" smtClean="0"/>
              <a:t>d_feature_fake</a:t>
            </a:r>
            <a:r>
              <a:rPr lang="en-US" altLang="ko-KR" sz="1600" dirty="0" smtClean="0"/>
              <a:t>[-1]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가 학습해야하는 데이터의 </a:t>
            </a:r>
            <a:r>
              <a:rPr lang="en-US" altLang="ko-KR" sz="1600" dirty="0" smtClean="0"/>
              <a:t>outlier</a:t>
            </a:r>
            <a:r>
              <a:rPr lang="ko-KR" altLang="en-US" sz="1600" dirty="0" smtClean="0"/>
              <a:t>라고 볼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outlier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가 제대로 학습되지 않았기 때문에 발생하는 문제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4425" y="532269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따라서 </a:t>
            </a:r>
            <a:r>
              <a:rPr lang="en-US" altLang="ko-KR" sz="1600" dirty="0" err="1" smtClean="0"/>
              <a:t>g_loss</a:t>
            </a:r>
            <a:r>
              <a:rPr lang="ko-KR" altLang="en-US" sz="1600" dirty="0" smtClean="0"/>
              <a:t>에 이 부분을 추가시켜 초반의 학습에 도움을 주려는 것으로 예상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95536" y="54540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37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932" y="279704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인덱스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가 고정되어 있을 때 </a:t>
            </a:r>
            <a:r>
              <a:rPr lang="en-US" altLang="ko-KR" sz="1600" dirty="0" err="1" smtClean="0"/>
              <a:t>d_loss_classic</a:t>
            </a:r>
            <a:r>
              <a:rPr lang="ko-KR" altLang="en-US" sz="1600" dirty="0" smtClean="0"/>
              <a:t>을 계산하는 방법은 원래 </a:t>
            </a:r>
            <a:r>
              <a:rPr lang="en-US" altLang="ko-KR" sz="1600" dirty="0" smtClean="0"/>
              <a:t>GAN </a:t>
            </a:r>
            <a:r>
              <a:rPr lang="ko-KR" altLang="en-US" sz="1600" dirty="0" smtClean="0"/>
              <a:t>코드와 동일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d_loss_classic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d_loss_fake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d_loss_real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다시 나눌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이전에 설명한대로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d_loss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d_loss_classic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d_prior_loss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d_noise_loss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282" y="514932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여기서 하나의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에 대해서 </a:t>
            </a:r>
            <a:r>
              <a:rPr lang="en-US" altLang="ko-KR" sz="1600" dirty="0" err="1" smtClean="0"/>
              <a:t>d_loss_fake</a:t>
            </a:r>
            <a:r>
              <a:rPr lang="ko-KR" altLang="en-US" sz="1600" dirty="0" smtClean="0"/>
              <a:t>는 총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의 개수만큼 나오지만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d_loss_real</a:t>
            </a:r>
            <a:r>
              <a:rPr lang="ko-KR" altLang="en-US" sz="1600" dirty="0" smtClean="0"/>
              <a:t>은 단 한 개만 나오기 때문에 기존 </a:t>
            </a:r>
            <a:r>
              <a:rPr lang="en-US" altLang="ko-KR" sz="1600" dirty="0" smtClean="0"/>
              <a:t>GAN </a:t>
            </a:r>
            <a:r>
              <a:rPr lang="ko-KR" altLang="en-US" sz="1600" dirty="0" smtClean="0"/>
              <a:t>처럼 두개를 합하면 불균형이 생긴다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그래서 이 불균형을 해결 해 줘야 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0" y="1412776"/>
            <a:ext cx="7372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Algorithm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3"/>
            <a:ext cx="4645701" cy="3312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282" y="486916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그래서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가 고정되어 있을 때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d_loss_real</a:t>
            </a:r>
            <a:r>
              <a:rPr lang="ko-KR" altLang="en-US" sz="1600" dirty="0" smtClean="0"/>
              <a:t>이 하나씩 나온다고 생각</a:t>
            </a:r>
            <a:endParaRPr lang="en-US" altLang="ko-KR" sz="1600" dirty="0" smtClean="0"/>
          </a:p>
          <a:p>
            <a:r>
              <a:rPr lang="en-US" altLang="ko-KR" sz="1600" dirty="0" smtClean="0"/>
              <a:t>(D</a:t>
            </a:r>
            <a:r>
              <a:rPr lang="ko-KR" altLang="en-US" sz="1600" dirty="0" smtClean="0"/>
              <a:t>가 고정되어 있을 때</a:t>
            </a:r>
            <a:r>
              <a:rPr lang="en-US" altLang="ko-KR" sz="1600" dirty="0" smtClean="0"/>
              <a:t>, G</a:t>
            </a:r>
            <a:r>
              <a:rPr lang="ko-KR" altLang="en-US" sz="1600" dirty="0" smtClean="0"/>
              <a:t>의 개수만큼 똑같은 </a:t>
            </a:r>
            <a:r>
              <a:rPr lang="en-US" altLang="ko-KR" sz="1600" dirty="0" err="1" smtClean="0"/>
              <a:t>d_loss_real</a:t>
            </a:r>
            <a:r>
              <a:rPr lang="ko-KR" altLang="en-US" sz="1600" dirty="0" smtClean="0"/>
              <a:t>이 생긴다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7393" y="5000508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2417" y="5652537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코드 </a:t>
            </a:r>
            <a:r>
              <a:rPr lang="en-US" altLang="ko-KR" sz="1600" dirty="0" err="1" smtClean="0"/>
              <a:t>d_loss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에서 보이는 것처럼 </a:t>
            </a:r>
            <a:r>
              <a:rPr lang="en-US" altLang="ko-KR" sz="1600" dirty="0" err="1" smtClean="0"/>
              <a:t>d_loss_real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num_G</a:t>
            </a:r>
            <a:r>
              <a:rPr lang="ko-KR" altLang="en-US" sz="1600" dirty="0" smtClean="0"/>
              <a:t>를 곱해주어 더한다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23528" y="5783885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9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Experiment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3259" y="215720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Synthetic data (multi-modal)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: Bayes vs Classic</a:t>
            </a:r>
            <a:endParaRPr lang="ko-KR" altLang="en-US" sz="2400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2132856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03259" y="4100879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MNIST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2" y="4076534"/>
            <a:ext cx="452873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9" y="1484784"/>
            <a:ext cx="6981825" cy="447675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11932" y="2797043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: D= 100, d=2 </a:t>
            </a:r>
          </a:p>
          <a:p>
            <a:r>
              <a:rPr lang="en-US" altLang="ko-KR" sz="1600" dirty="0" smtClean="0"/>
              <a:t>G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 </a:t>
            </a:r>
            <a:r>
              <a:rPr lang="ko-KR" altLang="en-US" sz="1600" dirty="0" smtClean="0"/>
              <a:t>는 간단한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층짜리 신경망이다</a:t>
            </a:r>
            <a:r>
              <a:rPr lang="en-US" altLang="ko-KR" sz="1600" dirty="0" smtClean="0"/>
              <a:t>(Convolution X)</a:t>
            </a:r>
          </a:p>
          <a:p>
            <a:r>
              <a:rPr lang="en-US" altLang="ko-KR" sz="1600" dirty="0" smtClean="0"/>
              <a:t>G : 10 -&gt; 1000 -&gt; 100    ,full-connected network with </a:t>
            </a:r>
            <a:r>
              <a:rPr lang="en-US" altLang="ko-KR" sz="1600" dirty="0" err="1" smtClean="0"/>
              <a:t>ReLU</a:t>
            </a:r>
            <a:endParaRPr lang="en-US" altLang="ko-KR" sz="1600" dirty="0" smtClean="0"/>
          </a:p>
          <a:p>
            <a:r>
              <a:rPr lang="en-US" altLang="ko-KR" sz="1600" dirty="0" smtClean="0"/>
              <a:t>D : 100 -&gt; 1000 -&gt; 1      ,</a:t>
            </a:r>
            <a:r>
              <a:rPr lang="en-US" altLang="ko-KR" sz="1600" dirty="0"/>
              <a:t>full-connected network with </a:t>
            </a:r>
            <a:r>
              <a:rPr lang="en-US" altLang="ko-KR" sz="1600" dirty="0" err="1"/>
              <a:t>ReLU</a:t>
            </a:r>
            <a:endParaRPr lang="en-US" altLang="ko-KR" sz="1600" dirty="0" smtClean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06850" y="403729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모델을 </a:t>
            </a:r>
            <a:r>
              <a:rPr lang="en-US" altLang="ko-KR" sz="1600" dirty="0" smtClean="0"/>
              <a:t>classic GAN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Bayes GAN</a:t>
            </a:r>
            <a:r>
              <a:rPr lang="ko-KR" altLang="en-US" sz="1600" dirty="0" smtClean="0"/>
              <a:t>으로 학습한 뒤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을 비교한다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Bayes GAN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가지고 학습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총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번 학습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534425" y="4941168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비교 할 것은 </a:t>
            </a:r>
            <a:r>
              <a:rPr lang="en-US" altLang="ko-KR" sz="1600" dirty="0" smtClean="0"/>
              <a:t>PCA</a:t>
            </a:r>
            <a:r>
              <a:rPr lang="ko-KR" altLang="en-US" sz="1600" dirty="0" smtClean="0"/>
              <a:t>를 통한 처음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주성분을 그린 그래프와 </a:t>
            </a:r>
            <a:r>
              <a:rPr lang="en-US" altLang="ko-KR" sz="1600" dirty="0" err="1" smtClean="0"/>
              <a:t>Jesen</a:t>
            </a:r>
            <a:r>
              <a:rPr lang="en-US" altLang="ko-KR" sz="1600" dirty="0" smtClean="0"/>
              <a:t>-Shannon Divergence(JSD)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JSD</a:t>
            </a:r>
            <a:r>
              <a:rPr lang="ko-KR" altLang="en-US" sz="1600" dirty="0" smtClean="0"/>
              <a:t>는 학습한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원래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의 확률 분포가 얼마나 유사인지를 측정해주는 척도이다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95536" y="5072516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9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Introduction : Motivation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82" y="5149324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예를 들어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속이기 위해서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단순히 특정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에 있는 몇 개의 학습 데이터들 기억하는 상황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=&gt; </a:t>
            </a:r>
            <a:r>
              <a:rPr lang="ko-KR" altLang="en-US" sz="1600" dirty="0" smtClean="0"/>
              <a:t>학습된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는 실제 데이터 분포로 일반화 되지 않음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사람이 보기엔 어느정도 좋은 성능을 가진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라 생각 할 수 있음</a:t>
            </a:r>
            <a:endParaRPr lang="en-US" altLang="ko-KR" sz="1600" dirty="0" smtClean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410679"/>
            <a:ext cx="4584647" cy="356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55" y="1124744"/>
            <a:ext cx="5191125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63" y="2748942"/>
            <a:ext cx="5868144" cy="29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6" y="1268760"/>
            <a:ext cx="5020066" cy="2240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6" y="3788312"/>
            <a:ext cx="5020066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27" y="1052736"/>
            <a:ext cx="5020066" cy="2240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61" y="3810702"/>
            <a:ext cx="5020066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35" y="1196752"/>
            <a:ext cx="5020066" cy="22402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35" y="3883460"/>
            <a:ext cx="5020066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27" y="1196752"/>
            <a:ext cx="5020066" cy="22402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14" y="3776379"/>
            <a:ext cx="5020066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Synthetic data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매</a:t>
            </a:r>
            <a:r>
              <a:rPr lang="en-US" altLang="ko-KR" sz="1600" dirty="0" smtClean="0"/>
              <a:t> 100</a:t>
            </a:r>
            <a:r>
              <a:rPr lang="ko-KR" altLang="en-US" sz="1600" dirty="0" smtClean="0"/>
              <a:t>번 마다 </a:t>
            </a:r>
            <a:r>
              <a:rPr lang="en-US" altLang="ko-KR" sz="1600" dirty="0" smtClean="0"/>
              <a:t>JSD</a:t>
            </a:r>
            <a:r>
              <a:rPr lang="ko-KR" altLang="en-US" sz="1600" dirty="0" smtClean="0"/>
              <a:t>를 비교해보면 </a:t>
            </a:r>
            <a:r>
              <a:rPr lang="en-US" altLang="ko-KR" sz="1600" dirty="0" smtClean="0"/>
              <a:t>classic GAN</a:t>
            </a:r>
            <a:r>
              <a:rPr lang="ko-KR" altLang="en-US" sz="1600" dirty="0" smtClean="0"/>
              <a:t>은 초반에 약간 줄어들다가 학습이 진행되면서 </a:t>
            </a:r>
            <a:r>
              <a:rPr lang="en-US" altLang="ko-KR" sz="1600" dirty="0" smtClean="0"/>
              <a:t>JSD</a:t>
            </a:r>
            <a:r>
              <a:rPr lang="ko-KR" altLang="en-US" sz="1600" dirty="0" smtClean="0"/>
              <a:t>값이 커진다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그에 반해 </a:t>
            </a:r>
            <a:r>
              <a:rPr lang="en-US" altLang="ko-KR" sz="1600" dirty="0" smtClean="0"/>
              <a:t>Bayes GAN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JSD</a:t>
            </a:r>
            <a:r>
              <a:rPr lang="ko-KR" altLang="en-US" sz="1600" dirty="0" smtClean="0"/>
              <a:t>값이 학습이 진행됨에 따라 줄어 든다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Bayes GAN</a:t>
            </a:r>
            <a:r>
              <a:rPr lang="ko-KR" altLang="en-US" sz="1600" dirty="0" smtClean="0"/>
              <a:t>의 경우 초반에 데이터 분포의 주성분을 어느정도 따르면서 넓게 퍼져있다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학습을 하면서 점점 데이터 분포의 주성분으로 가까워지고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280241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주성분들에 대한 그래프를 보면 </a:t>
            </a:r>
            <a:r>
              <a:rPr lang="en-US" altLang="ko-KR" sz="1600" dirty="0" smtClean="0"/>
              <a:t>classic GAN</a:t>
            </a:r>
            <a:r>
              <a:rPr lang="ko-KR" altLang="en-US" sz="1600" dirty="0" smtClean="0"/>
              <a:t>은 처음부터 한 점에 밀집하여 점점 그 점으로 수렴한다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즉 처음부터 원래 데이터 분포를 제대로 따르지 않고 한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에 대해서만 학습을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MNIST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1986" b="1701"/>
          <a:stretch/>
        </p:blipFill>
        <p:spPr>
          <a:xfrm>
            <a:off x="31591" y="908720"/>
            <a:ext cx="4972457" cy="56617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92080" y="1268760"/>
            <a:ext cx="349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Generator 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Discriminator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SGHMC samples 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=&gt; 20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G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D</a:t>
            </a:r>
            <a:r>
              <a:rPr lang="ko-KR" altLang="en-US" sz="1600" dirty="0" smtClean="0"/>
              <a:t>를 학습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92080" y="337024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Prior : N(0, 10I)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3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MNIST(100)(2,5,7,9)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1212842"/>
            <a:ext cx="3200205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12842"/>
            <a:ext cx="3200206" cy="25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3732842"/>
            <a:ext cx="3200206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43" y="3859573"/>
            <a:ext cx="32002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MNIST(2500)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1212842"/>
            <a:ext cx="3200206" cy="25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12842"/>
            <a:ext cx="3200206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3861048"/>
            <a:ext cx="3200206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61048"/>
            <a:ext cx="32002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MNIST(5000)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1212842"/>
            <a:ext cx="3200206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2" y="3861048"/>
            <a:ext cx="3200206" cy="25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1048"/>
            <a:ext cx="3200206" cy="25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12842"/>
            <a:ext cx="32002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Introduction : Motivation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GAN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DCGAN </a:t>
            </a:r>
            <a:r>
              <a:rPr lang="ko-KR" altLang="en-US" sz="1600" dirty="0" smtClean="0"/>
              <a:t>은 기본적으로 </a:t>
            </a:r>
            <a:r>
              <a:rPr lang="en-US" altLang="ko-KR" sz="1600" dirty="0" smtClean="0"/>
              <a:t>min-max optimization</a:t>
            </a:r>
            <a:r>
              <a:rPr lang="ko-KR" altLang="en-US" sz="1600" dirty="0" smtClean="0"/>
              <a:t>을 통하여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학습한다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따라서 이것들의 </a:t>
            </a:r>
            <a:r>
              <a:rPr lang="en-US" altLang="ko-KR" sz="1600" dirty="0" smtClean="0"/>
              <a:t>posterior distribution ( </a:t>
            </a:r>
            <a:r>
              <a:rPr lang="ko-KR" altLang="en-US" sz="1600" dirty="0" smtClean="0"/>
              <a:t>실제 데이터들이 주어졌을 때 네트워크의 파라미터들에 대한 분포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실제 데이터의 특정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point mass(?)</a:t>
            </a:r>
            <a:r>
              <a:rPr lang="ko-KR" altLang="en-US" sz="1600" dirty="0" smtClean="0"/>
              <a:t>로 추정된다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6850" y="40372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의 파라미터들은 확률적인 구조를 가지지 않는 </a:t>
            </a:r>
            <a:r>
              <a:rPr lang="en-US" altLang="ko-KR" sz="1600" dirty="0" smtClean="0"/>
              <a:t>deterministic structure.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86282" y="514932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가 하나의 </a:t>
            </a:r>
            <a:r>
              <a:rPr lang="ko-KR" altLang="en-US" sz="1600" dirty="0" err="1" smtClean="0"/>
              <a:t>파라미터에</a:t>
            </a:r>
            <a:r>
              <a:rPr lang="ko-KR" altLang="en-US" sz="1600" dirty="0" smtClean="0"/>
              <a:t> 의해 결정되기 때문에 이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는 여러 개의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를 가지는 실제 데이터 분포를 제대로 표현하지 못한다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38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– MNIST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논문에서는 총 </a:t>
            </a:r>
            <a:r>
              <a:rPr lang="en-US" altLang="ko-KR" sz="1600" dirty="0" smtClean="0"/>
              <a:t>75000</a:t>
            </a:r>
            <a:r>
              <a:rPr lang="ko-KR" altLang="en-US" sz="1600" dirty="0" smtClean="0"/>
              <a:t>번의 미니 배치 학습을 하였으나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공간 관계 상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번의 </a:t>
            </a:r>
            <a:r>
              <a:rPr lang="ko-KR" altLang="en-US" sz="1600" dirty="0" err="1" smtClean="0"/>
              <a:t>학습만</a:t>
            </a:r>
            <a:r>
              <a:rPr lang="ko-KR" altLang="en-US" sz="1600" dirty="0" smtClean="0"/>
              <a:t> 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Bayes GAN</a:t>
            </a:r>
            <a:r>
              <a:rPr lang="ko-KR" altLang="en-US" sz="1600" dirty="0" smtClean="0"/>
              <a:t>은 다수의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학습시켜야 하기 때문에 다른 </a:t>
            </a:r>
            <a:r>
              <a:rPr lang="en-US" altLang="ko-KR" sz="1600" dirty="0" smtClean="0"/>
              <a:t>GAN</a:t>
            </a:r>
            <a:r>
              <a:rPr lang="ko-KR" altLang="en-US" sz="1600" dirty="0" smtClean="0"/>
              <a:t>보다 속도가 느리다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6850" y="403729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Generator(Discriminator)</a:t>
            </a:r>
            <a:r>
              <a:rPr lang="ko-KR" altLang="en-US" sz="1600" dirty="0" smtClean="0"/>
              <a:t>들의 파라미터들을 병렬처리한다면 속도가 빨라질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그런데 결국 한 개의 모델</a:t>
            </a:r>
            <a:r>
              <a:rPr lang="en-US" altLang="ko-KR" sz="1600" dirty="0" smtClean="0"/>
              <a:t>(G or D)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loss</a:t>
            </a:r>
            <a:r>
              <a:rPr lang="ko-KR" altLang="en-US" sz="1600" dirty="0" smtClean="0"/>
              <a:t>를 계산하려면 전체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필요하여 데이터가 오고 가는데 시간이 걸려 무조건 좋은 성능을 보인다고 말하기는 어렵다고 생각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5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Bayesian GAN - Discussion 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1932" y="155679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Bayesian GAN</a:t>
            </a:r>
            <a:r>
              <a:rPr lang="ko-KR" altLang="en-US" sz="1600" dirty="0" smtClean="0"/>
              <a:t>은 데이터를 생성하는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를 학습하는 비지도 학습보다 </a:t>
            </a:r>
            <a:r>
              <a:rPr lang="ko-KR" altLang="en-US" sz="1600" dirty="0" err="1" smtClean="0"/>
              <a:t>분류기로써의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Discriminator</a:t>
            </a:r>
            <a:r>
              <a:rPr lang="ko-KR" altLang="en-US" sz="1600" dirty="0" smtClean="0"/>
              <a:t>를 학습하는 </a:t>
            </a:r>
            <a:r>
              <a:rPr lang="ko-KR" altLang="en-US" sz="1600" dirty="0" err="1" smtClean="0"/>
              <a:t>준지도</a:t>
            </a:r>
            <a:r>
              <a:rPr lang="ko-KR" altLang="en-US" sz="1600" dirty="0" smtClean="0"/>
              <a:t> 학습에 효과적이다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1932" y="2797043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만약 </a:t>
            </a:r>
            <a:r>
              <a:rPr lang="ko-KR" altLang="en-US" sz="1600" dirty="0" err="1" smtClean="0"/>
              <a:t>파라미터에</a:t>
            </a:r>
            <a:r>
              <a:rPr lang="ko-KR" altLang="en-US" sz="1600" dirty="0" smtClean="0"/>
              <a:t> 대한 확률 분포 위에서 </a:t>
            </a:r>
            <a:r>
              <a:rPr lang="en-US" altLang="ko-KR" sz="1600" dirty="0" smtClean="0"/>
              <a:t>GAN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marginal likelihood</a:t>
            </a:r>
            <a:r>
              <a:rPr lang="ko-KR" altLang="en-US" sz="1600" dirty="0" smtClean="0"/>
              <a:t>를 계산할 수 있다면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marginal </a:t>
            </a:r>
            <a:r>
              <a:rPr lang="en-US" altLang="ko-KR" sz="1600" dirty="0" smtClean="0"/>
              <a:t>likelihood</a:t>
            </a:r>
            <a:r>
              <a:rPr lang="ko-KR" altLang="en-US" sz="1600" dirty="0" smtClean="0"/>
              <a:t>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통해서 모델의 </a:t>
            </a:r>
            <a:r>
              <a:rPr lang="en-US" altLang="ko-KR" sz="1600" dirty="0" smtClean="0"/>
              <a:t>hyper-parameter</a:t>
            </a:r>
            <a:r>
              <a:rPr lang="ko-KR" altLang="en-US" sz="1600" dirty="0" smtClean="0"/>
              <a:t>가 얼마나 좋은지를 확인 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78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Introduction : Motivation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1932" y="1556792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실제 데이터의 분포가 여러 개의 </a:t>
                </a:r>
                <a:r>
                  <a:rPr lang="en-US" altLang="ko-KR" sz="1600" dirty="0" smtClean="0"/>
                  <a:t>mode</a:t>
                </a:r>
                <a:r>
                  <a:rPr lang="ko-KR" altLang="en-US" sz="1600" dirty="0" smtClean="0"/>
                  <a:t>를 가지고 있기 때문에</a:t>
                </a:r>
                <a:r>
                  <a:rPr lang="en-US" altLang="ko-KR" sz="1600" dirty="0" smtClean="0"/>
                  <a:t>, Generator</a:t>
                </a:r>
                <a:r>
                  <a:rPr lang="ko-KR" altLang="en-US" sz="1600" dirty="0" smtClean="0"/>
                  <a:t>에 대한 </a:t>
                </a:r>
                <a:r>
                  <a:rPr lang="en-US" altLang="ko-KR" sz="1600" dirty="0" smtClean="0"/>
                  <a:t>posterior distribution 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또한 </a:t>
                </a:r>
                <a:r>
                  <a:rPr lang="en-US" altLang="ko-KR" sz="1600" dirty="0" smtClean="0"/>
                  <a:t>multi-modal</a:t>
                </a:r>
                <a:r>
                  <a:rPr lang="ko-KR" altLang="en-US" sz="1600" dirty="0" smtClean="0"/>
                  <a:t>이어야 한다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1556792"/>
                <a:ext cx="8280920" cy="604781"/>
              </a:xfrm>
              <a:prstGeom prst="rect">
                <a:avLst/>
              </a:prstGeom>
              <a:blipFill>
                <a:blip r:embed="rId2"/>
                <a:stretch>
                  <a:fillRect l="-442" t="-3000"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511932" y="279704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이때 이 </a:t>
            </a:r>
            <a:r>
              <a:rPr lang="en-US" altLang="ko-KR" sz="1600" dirty="0" smtClean="0"/>
              <a:t>posterior distribution</a:t>
            </a:r>
            <a:r>
              <a:rPr lang="ko-KR" altLang="en-US" sz="1600" dirty="0" smtClean="0"/>
              <a:t>의 각각의 </a:t>
            </a:r>
            <a:r>
              <a:rPr lang="en-US" altLang="ko-KR" sz="1600" dirty="0" smtClean="0"/>
              <a:t>mode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볼 수 있고</a:t>
            </a:r>
            <a:r>
              <a:rPr lang="en-US" altLang="ko-KR" sz="1600" dirty="0" smtClean="0"/>
              <a:t>, mode</a:t>
            </a:r>
            <a:r>
              <a:rPr lang="ko-KR" altLang="en-US" sz="1600" dirty="0" smtClean="0"/>
              <a:t>에 대한 파라미터들로 만들어진 </a:t>
            </a:r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전체가 실제 데이터의 분포를 표현함</a:t>
            </a:r>
            <a:endParaRPr lang="en-US" altLang="ko-KR" sz="1600" dirty="0" smtClean="0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6850" y="4037294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Bayesian GAN </a:t>
                </a:r>
                <a:r>
                  <a:rPr lang="ko-KR" altLang="en-US" sz="1600" dirty="0" smtClean="0"/>
                  <a:t>의 목표는 </a:t>
                </a:r>
                <a:r>
                  <a:rPr lang="en-US" altLang="ko-KR" sz="1600" dirty="0"/>
                  <a:t>Generator</a:t>
                </a:r>
                <a:r>
                  <a:rPr lang="ko-KR" altLang="en-US" sz="1600" dirty="0"/>
                  <a:t>에 대한 </a:t>
                </a:r>
                <a:r>
                  <a:rPr lang="en-US" altLang="ko-KR" sz="1600" dirty="0"/>
                  <a:t>posterior distribution 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 smtClean="0"/>
                  <a:t>을 기존 방법</a:t>
                </a:r>
                <a:r>
                  <a:rPr lang="en-US" altLang="ko-KR" sz="1600" dirty="0" smtClean="0"/>
                  <a:t>(GAN, DCGAN)</a:t>
                </a:r>
                <a:r>
                  <a:rPr lang="ko-KR" altLang="en-US" sz="1600" dirty="0" smtClean="0"/>
                  <a:t>과 다른 방식으로 구해서 </a:t>
                </a:r>
                <a:r>
                  <a:rPr lang="en-US" altLang="ko-KR" sz="1600" dirty="0" smtClean="0"/>
                  <a:t>mode collapse</a:t>
                </a:r>
                <a:r>
                  <a:rPr lang="ko-KR" altLang="en-US" sz="1600" dirty="0" smtClean="0"/>
                  <a:t>를 방지하는 것</a:t>
                </a:r>
                <a:r>
                  <a:rPr lang="en-US" altLang="ko-KR" sz="1600" dirty="0" smtClean="0"/>
                  <a:t>.</a:t>
                </a:r>
                <a:r>
                  <a:rPr lang="ko-KR" altLang="en-US" sz="1600" dirty="0" smtClean="0"/>
                  <a:t> </a:t>
                </a:r>
                <a:endParaRPr lang="en-US" altLang="ko-KR" sz="1600" b="1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604781"/>
              </a:xfrm>
              <a:prstGeom prst="rect">
                <a:avLst/>
              </a:prstGeom>
              <a:blipFill>
                <a:blip r:embed="rId4"/>
                <a:stretch>
                  <a:fillRect l="-368" t="-4040"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GAN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1556792"/>
                <a:ext cx="8280920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/>
                  <a:t>Main idea : </a:t>
                </a:r>
                <a:r>
                  <a:rPr lang="en-US" altLang="ko-KR" sz="1600" dirty="0" smtClean="0"/>
                  <a:t>Generator</a:t>
                </a:r>
                <a:r>
                  <a:rPr lang="ko-KR" altLang="en-US" sz="1600" dirty="0" smtClean="0"/>
                  <a:t>와 </a:t>
                </a:r>
                <a:r>
                  <a:rPr lang="en-US" altLang="ko-KR" sz="1600" dirty="0" smtClean="0"/>
                  <a:t>Discriminator</a:t>
                </a:r>
                <a:r>
                  <a:rPr lang="ko-KR" altLang="en-US" sz="1600" dirty="0" smtClean="0"/>
                  <a:t>의 파라미터들인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에 확률적인 구조를</a:t>
                </a:r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 smtClean="0"/>
                  <a:t>                </a:t>
                </a:r>
                <a:r>
                  <a:rPr lang="ko-KR" altLang="en-US" sz="1600" dirty="0" smtClean="0"/>
                  <a:t>추가하여 </a:t>
                </a:r>
                <a:r>
                  <a:rPr lang="en-US" altLang="ko-KR" sz="1600" dirty="0" smtClean="0"/>
                  <a:t>Distribution over parameters</a:t>
                </a:r>
                <a:r>
                  <a:rPr lang="ko-KR" altLang="en-US" sz="1600" dirty="0" smtClean="0"/>
                  <a:t>로 생각하는 것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280920" cy="604781"/>
              </a:xfrm>
              <a:prstGeom prst="rect">
                <a:avLst/>
              </a:prstGeom>
              <a:blipFill>
                <a:blip r:embed="rId2"/>
                <a:stretch>
                  <a:fillRect l="-442" t="-4000" b="-1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928391"/>
            <a:ext cx="4464496" cy="31341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04048" y="2903114"/>
            <a:ext cx="376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는 이제 </a:t>
            </a:r>
            <a:r>
              <a:rPr lang="en-US" altLang="ko-KR" sz="1600" dirty="0" smtClean="0"/>
              <a:t>a distribution over distribution of data (</a:t>
            </a:r>
            <a:r>
              <a:rPr lang="ko-KR" altLang="en-US" sz="1600" dirty="0" smtClean="0"/>
              <a:t>데이터 분포에 대한 분포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로 생각한다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4795" y="4997631"/>
            <a:ext cx="3766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Generator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파라미터와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white noise</a:t>
            </a:r>
            <a:r>
              <a:rPr lang="ko-KR" altLang="en-US" sz="1600" dirty="0" smtClean="0"/>
              <a:t>를 각각의 분포에서 추출하여 </a:t>
            </a:r>
            <a:r>
              <a:rPr lang="en-US" altLang="ko-KR" sz="1600" dirty="0" smtClean="0"/>
              <a:t>data</a:t>
            </a:r>
            <a:r>
              <a:rPr lang="ko-KR" altLang="en-US" sz="1600" dirty="0" smtClean="0"/>
              <a:t>를 생성하는 과정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725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Bayesian </a:t>
            </a:r>
            <a:r>
              <a:rPr lang="en-US" altLang="ko-KR" sz="4000" dirty="0" smtClean="0"/>
              <a:t>GAN - Unsupervised</a:t>
            </a:r>
            <a:endParaRPr lang="en-US" altLang="ko-KR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-84365" y="0"/>
            <a:ext cx="457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2392" y="6570169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Bayesian GAN</a:t>
            </a:r>
          </a:p>
          <a:p>
            <a:endParaRPr lang="ko-KR" altLang="en-US" sz="1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1932" y="1556792"/>
                <a:ext cx="8280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Bayes Rule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1556792"/>
                <a:ext cx="8280920" cy="338554"/>
              </a:xfrm>
              <a:prstGeom prst="rect">
                <a:avLst/>
              </a:prstGeom>
              <a:blipFill>
                <a:blip r:embed="rId2"/>
                <a:stretch>
                  <a:fillRect l="-442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1688140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1932" y="2797043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 smtClean="0"/>
                  <a:t> : prior of the distribution of parameters(</a:t>
                </a:r>
                <a:r>
                  <a:rPr lang="ko-KR" altLang="en-US" sz="1600" dirty="0" smtClean="0"/>
                  <a:t>가설</a:t>
                </a:r>
                <a:r>
                  <a:rPr lang="en-US" altLang="ko-KR" sz="1600" dirty="0" smtClean="0"/>
                  <a:t>)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" y="2797043"/>
                <a:ext cx="8280920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73043" y="2928391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 smtClean="0"/>
                  <a:t> : likelihood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</a:t>
                </a:r>
                <a:r>
                  <a:rPr lang="ko-KR" altLang="en-US" sz="1600" dirty="0" smtClean="0"/>
                  <a:t>특정 파라미터에서 데이터 </a:t>
                </a:r>
                <a:r>
                  <a:rPr lang="en-US" altLang="ko-KR" sz="1600" dirty="0" smtClean="0"/>
                  <a:t>X</a:t>
                </a:r>
                <a:r>
                  <a:rPr lang="ko-KR" altLang="en-US" sz="1600" dirty="0" smtClean="0"/>
                  <a:t>가 얼마나 잘 발생하는지에 대한 척도</a:t>
                </a:r>
                <a:endParaRPr lang="en-US" altLang="ko-KR" sz="1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0" y="4037294"/>
                <a:ext cx="8280920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67961" y="416864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544" y="5148481"/>
                <a:ext cx="82809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600" dirty="0" smtClean="0"/>
                  <a:t> : posterior</a:t>
                </a:r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    </a:t>
                </a:r>
                <a:r>
                  <a:rPr lang="ko-KR" altLang="en-US" sz="1600" dirty="0" smtClean="0"/>
                  <a:t>데이터 </a:t>
                </a:r>
                <a:r>
                  <a:rPr lang="en-US" altLang="ko-KR" sz="1600" dirty="0" smtClean="0"/>
                  <a:t>X</a:t>
                </a:r>
                <a:r>
                  <a:rPr lang="ko-KR" altLang="en-US" sz="1600" dirty="0" smtClean="0"/>
                  <a:t>가 주어졌을 때 가설이 얼마나 잘 맞는지에 대한 척도</a:t>
                </a:r>
                <a:r>
                  <a:rPr lang="en-US" altLang="ko-KR" sz="1600" dirty="0" smtClean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48481"/>
                <a:ext cx="8280920" cy="584775"/>
              </a:xfrm>
              <a:prstGeom prst="rect">
                <a:avLst/>
              </a:prstGeom>
              <a:blipFill>
                <a:blip r:embed="rId6"/>
                <a:stretch>
                  <a:fillRect t="-3158" b="-1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47393" y="5280672"/>
            <a:ext cx="14375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75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3000</Words>
  <Application>Microsoft Office PowerPoint</Application>
  <PresentationFormat>화면 슬라이드 쇼(4:3)</PresentationFormat>
  <Paragraphs>385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Cambria Math</vt:lpstr>
      <vt:lpstr>Office 테마</vt:lpstr>
      <vt:lpstr>Bayesian GAN</vt:lpstr>
      <vt:lpstr>목차</vt:lpstr>
      <vt:lpstr>Introduction : Motivation</vt:lpstr>
      <vt:lpstr>Introduction : Motivation</vt:lpstr>
      <vt:lpstr>Introduction : Motivation</vt:lpstr>
      <vt:lpstr>Introduction : Motivation</vt:lpstr>
      <vt:lpstr>Introduction : Motivation</vt:lpstr>
      <vt:lpstr>Bayesian GAN</vt:lpstr>
      <vt:lpstr>Bayesian GAN - Unsupervised</vt:lpstr>
      <vt:lpstr>Bayesian GAN - Unsupervised</vt:lpstr>
      <vt:lpstr>Bayesian GAN – Unsupervised</vt:lpstr>
      <vt:lpstr>Bayesian GAN – Unsupervised</vt:lpstr>
      <vt:lpstr>Bayesian GAN – Unsupervised</vt:lpstr>
      <vt:lpstr>Bayesian GAN – Unsupervised</vt:lpstr>
      <vt:lpstr>Bayesian GAN – Unsupervised</vt:lpstr>
      <vt:lpstr>Bayesian GAN – Semi-supervised</vt:lpstr>
      <vt:lpstr>Bayesian GAN – Semi-supervised</vt:lpstr>
      <vt:lpstr>Bayesian GAN – Semi-supervised</vt:lpstr>
      <vt:lpstr>Bayesian GAN – Semi-supervised</vt:lpstr>
      <vt:lpstr>Bayesian GAN – SGHMC</vt:lpstr>
      <vt:lpstr>Bayesian GAN – SGHMC</vt:lpstr>
      <vt:lpstr>Bayesian GAN – SGHMC</vt:lpstr>
      <vt:lpstr>Bayesian GAN – SGHMC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Algorithm</vt:lpstr>
      <vt:lpstr>Bayesian GAN – Experiment</vt:lpstr>
      <vt:lpstr>Bayesian GAN – Synthetic data</vt:lpstr>
      <vt:lpstr>Bayesian GAN – Synthetic data</vt:lpstr>
      <vt:lpstr>Bayesian GAN – Synthetic data</vt:lpstr>
      <vt:lpstr>Bayesian GAN – Synthetic data</vt:lpstr>
      <vt:lpstr>Bayesian GAN – Synthetic data</vt:lpstr>
      <vt:lpstr>Bayesian GAN – Synthetic data</vt:lpstr>
      <vt:lpstr>Bayesian GAN – Synthetic data</vt:lpstr>
      <vt:lpstr>Bayesian GAN – MNIST</vt:lpstr>
      <vt:lpstr>Bayesian GAN – MNIST(100)(2,5,7,9)</vt:lpstr>
      <vt:lpstr>Bayesian GAN – MNIST(2500)</vt:lpstr>
      <vt:lpstr>Bayesian GAN – MNIST(5000)</vt:lpstr>
      <vt:lpstr>Bayesian GAN – MNIST</vt:lpstr>
      <vt:lpstr>Bayesian GAN - Discussion 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최 윤정</cp:lastModifiedBy>
  <cp:revision>1533</cp:revision>
  <dcterms:created xsi:type="dcterms:W3CDTF">2006-10-05T04:04:58Z</dcterms:created>
  <dcterms:modified xsi:type="dcterms:W3CDTF">2018-12-17T05:17:23Z</dcterms:modified>
</cp:coreProperties>
</file>