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AC23-DB06-406B-A7ED-ECFB590E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CD8D9-CC4B-4EA6-860E-6F170C507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7AF34-F5D9-4C55-97CD-D558994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1640-BADA-4A0E-8FB3-56CC8231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12537-E04D-458F-AD24-358FC0EB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3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52A6-D037-467D-9157-5DB8E499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45C39-452C-480C-B11A-7C48DAD9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04F47-0513-4E22-8EE5-4D64AE04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C78EB-F4D0-471F-96C5-38557824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E93C1-A04D-48B3-9E78-E84681BF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7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41713-66BE-4F1D-A825-208B681D8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E1164-F546-46AB-A6F7-DF6F844E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7D634-51E1-444C-A09E-40F0D413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0E638-2710-454D-8E88-E7E0C507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9E239-A901-4CF4-8C4A-B59E1DFB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95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D6578-AC5D-4D88-AB8E-A68629C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DEB3-02FC-4BFB-8224-5A0A41D4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8651-F0A8-47E5-85C9-6FC752DF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E861E-83B6-44E0-9CE2-FF99E37C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13DAB-66EB-4561-B140-C0F7D663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AC35-7E73-4442-B604-84E35001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39A8-55C3-495F-805D-D5A82F15C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DD8F5-A8A5-4F45-8BCA-DDC93E5D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1D4141-3BFD-4589-B4A2-38BE15132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37741-2C31-4B1C-A8D7-A682FDAE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CEF15-D774-4FA4-BC96-44B71921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D9B2C-3903-4E78-A088-6F54415C8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5609E-A31B-4280-8864-4B947B24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90E06-59C5-4F7C-985D-C87ED31C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4680A-34D4-4E35-9B08-389EA1A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D6126-96E2-4358-96B5-54D7BCE5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0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856BB-9E95-4176-AFB9-9C24B6F6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1AA99-2C42-44A5-8A39-2288D183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AA0F3-70A8-4D9A-9FA4-DB621A8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B4D356-9F9B-4E1E-87E1-99DBD014F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535B1F-BFD4-4B87-AB4B-629BB38CC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CA536A-A3A3-45E8-B3D1-71DB04B1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4E6465-0A19-482E-9795-05D1C4BA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AF900-79B9-4D3F-9CBF-49BD092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4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C41FB-3952-42B8-9411-1A5F8A85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645C4-B7B1-4041-88E4-F3741EBE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65CB9-5D9E-4FB1-8E4F-CA1092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6C72B-DAE9-4FED-AFDB-DFF0D2F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52573-D2AF-4E6C-B564-FF9B4A3C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4F7263-944A-4731-A176-6A1E5838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6E4712-8252-4D00-825D-982DDA1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13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51F4B-B9A3-47C4-8140-A9AC307A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21322-BF88-4E6A-83FE-C568DCF3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240ED-FF08-4826-9AB7-84336707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AE7F0-871B-446F-99F5-118C6254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28B92-48E6-42B9-8885-E14A9AE7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32EB5-811C-42EF-9230-DA40D346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C66D-CF87-4950-A8AD-5B1A1FA5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CD4CC8-3171-414A-AC57-5140B281D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247F9-15F1-4114-924E-C30999BB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53A58-DDF7-446B-AC44-C81F3EE0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680B5-C075-40FE-8868-81EC88B3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1A65D-0EA4-41F9-A8FE-7AAD96DC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5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F09DAC-21A7-43C2-B32C-8B7E1674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0E5C4D-679C-428B-99E5-40CCACA9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FABD05-A7DA-46D4-8C02-E452E42BB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130E-7BC2-405B-820E-1EDABF6A1302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40E73-4CEA-487C-B446-A143A86CB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DA338-3F2A-4D89-ADF6-23D3073B1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E3851-38A8-4F21-9F34-4F9B17E39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cloud.google.com/apis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youtube/v3/determine_quota_cost" TargetMode="External"/><Relationship Id="rId2" Type="http://schemas.openxmlformats.org/officeDocument/2006/relationships/hyperlink" Target="https://console.cloud.google.com/apis/api/youtube.googleap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CEC88-2388-4452-9D28-ED829A99D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InfluencerAnalysis</a:t>
            </a:r>
            <a:br>
              <a:rPr lang="en-US" altLang="ko-KR" dirty="0"/>
            </a:br>
            <a:r>
              <a:rPr lang="en-US" altLang="ko-KR" sz="3600" dirty="0"/>
              <a:t>User guide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25BA2-751A-488B-ABA6-5AAC5755D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13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Generate Google API key</a:t>
            </a:r>
          </a:p>
          <a:p>
            <a:r>
              <a:rPr lang="en-US" altLang="ko-KR" sz="1400" dirty="0"/>
              <a:t>Google API Quota</a:t>
            </a:r>
          </a:p>
          <a:p>
            <a:r>
              <a:rPr lang="en-US" altLang="ko-KR" sz="1400" dirty="0"/>
              <a:t>Input text</a:t>
            </a:r>
          </a:p>
          <a:p>
            <a:r>
              <a:rPr lang="en-US" altLang="ko-KR" sz="1400" dirty="0"/>
              <a:t>Run </a:t>
            </a:r>
            <a:r>
              <a:rPr lang="en-US" altLang="ko-KR" sz="1400" dirty="0" err="1"/>
              <a:t>InfluencerAnalysis</a:t>
            </a:r>
            <a:endParaRPr lang="en-US" altLang="ko-KR" sz="1400" dirty="0"/>
          </a:p>
          <a:p>
            <a:r>
              <a:rPr lang="en-US" altLang="ko-KR" sz="1400" dirty="0"/>
              <a:t>Error Report guide</a:t>
            </a:r>
          </a:p>
        </p:txBody>
      </p:sp>
    </p:spTree>
    <p:extLst>
      <p:ext uri="{BB962C8B-B14F-4D97-AF65-F5344CB8AC3E}">
        <p14:creationId xmlns:p14="http://schemas.microsoft.com/office/powerpoint/2010/main" val="81937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Generate Google API key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5800931" cy="80752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다음 </a:t>
            </a:r>
            <a:r>
              <a:rPr lang="en-US" altLang="ko-KR" sz="1400" dirty="0"/>
              <a:t>link </a:t>
            </a:r>
            <a:r>
              <a:rPr lang="ko-KR" altLang="en-US" sz="1400" dirty="0"/>
              <a:t>접속</a:t>
            </a:r>
            <a:r>
              <a:rPr lang="en-US" altLang="ko-KR" sz="1400" dirty="0"/>
              <a:t> </a:t>
            </a:r>
            <a:r>
              <a:rPr lang="en-US" altLang="ko-KR" sz="1400" b="0" i="0" u="none" strike="noStrike" dirty="0">
                <a:solidFill>
                  <a:srgbClr val="6BACCE"/>
                </a:solidFill>
                <a:effectLst/>
                <a:latin typeface="Spoqa Han Sans"/>
                <a:hlinkClick r:id="rId2"/>
              </a:rPr>
              <a:t>https://console.cloud.google.com/apis/dashboard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Project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CD1BB-47C8-4443-8A9F-5F58C79BF1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0" r="15385" b="45028"/>
          <a:stretch/>
        </p:blipFill>
        <p:spPr>
          <a:xfrm>
            <a:off x="540244" y="1653598"/>
            <a:ext cx="5332103" cy="31145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4CA4AC4-C241-4D91-AF53-A94F05AE5C79}"/>
              </a:ext>
            </a:extLst>
          </p:cNvPr>
          <p:cNvSpPr/>
          <p:nvPr/>
        </p:nvSpPr>
        <p:spPr>
          <a:xfrm>
            <a:off x="1394997" y="2635120"/>
            <a:ext cx="1111098" cy="25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491B40-5671-408B-B05E-4D6AE1529D66}"/>
              </a:ext>
            </a:extLst>
          </p:cNvPr>
          <p:cNvSpPr/>
          <p:nvPr/>
        </p:nvSpPr>
        <p:spPr>
          <a:xfrm>
            <a:off x="4540844" y="3043592"/>
            <a:ext cx="1111098" cy="2578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BD4EB6-C948-4D94-BC02-2D402180F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676"/>
          <a:stretch/>
        </p:blipFill>
        <p:spPr>
          <a:xfrm>
            <a:off x="7091768" y="1653599"/>
            <a:ext cx="2528069" cy="2220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C1618B-C436-4B91-AA59-6E1FB1E7971D}"/>
              </a:ext>
            </a:extLst>
          </p:cNvPr>
          <p:cNvSpPr/>
          <p:nvPr/>
        </p:nvSpPr>
        <p:spPr>
          <a:xfrm>
            <a:off x="7184529" y="3686552"/>
            <a:ext cx="364490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32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172192"/>
            <a:ext cx="11792197" cy="64869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ko-KR" altLang="en-US" sz="1400" dirty="0"/>
              <a:t>라이브러리 탭에서 </a:t>
            </a:r>
            <a:r>
              <a:rPr lang="en-US" altLang="ko-KR" sz="1400" dirty="0"/>
              <a:t>“</a:t>
            </a:r>
            <a:r>
              <a:rPr lang="en-US" altLang="ko-KR" sz="1400" dirty="0" err="1"/>
              <a:t>Youtube</a:t>
            </a:r>
            <a:r>
              <a:rPr lang="en-US" altLang="ko-KR" sz="1400" dirty="0"/>
              <a:t> Data API v3” </a:t>
            </a:r>
            <a:r>
              <a:rPr lang="ko-KR" altLang="en-US" sz="1400" dirty="0"/>
              <a:t>사용설정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sz="1400" dirty="0"/>
              <a:t>API</a:t>
            </a:r>
            <a:r>
              <a:rPr lang="ko-KR" altLang="en-US" sz="1400" dirty="0"/>
              <a:t> </a:t>
            </a:r>
            <a:r>
              <a:rPr lang="en-US" altLang="ko-KR" sz="1400" dirty="0"/>
              <a:t>key</a:t>
            </a:r>
            <a:r>
              <a:rPr lang="ko-KR" altLang="en-US" sz="1400" dirty="0"/>
              <a:t> 생성</a:t>
            </a:r>
            <a:endParaRPr lang="en-US" altLang="ko-KR" sz="1400" dirty="0"/>
          </a:p>
          <a:p>
            <a:pPr marL="342900" indent="-342900">
              <a:buFont typeface="+mj-lt"/>
              <a:buAutoNum type="arabicPeriod" startAt="3"/>
            </a:pP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A1343E-69FF-464F-BC5C-4B13DF87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8" y="526273"/>
            <a:ext cx="1785938" cy="2209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F3A1B3E-54C6-42E4-A94E-7945DA9F295C}"/>
              </a:ext>
            </a:extLst>
          </p:cNvPr>
          <p:cNvSpPr/>
          <p:nvPr/>
        </p:nvSpPr>
        <p:spPr>
          <a:xfrm>
            <a:off x="565233" y="1243427"/>
            <a:ext cx="1785938" cy="279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1E17C-2C24-42E2-B07A-068B9119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460" y="547628"/>
            <a:ext cx="4251223" cy="1984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61A2B61-90B9-473B-ACF8-71BB50A29E45}"/>
              </a:ext>
            </a:extLst>
          </p:cNvPr>
          <p:cNvSpPr/>
          <p:nvPr/>
        </p:nvSpPr>
        <p:spPr>
          <a:xfrm>
            <a:off x="2546433" y="1827092"/>
            <a:ext cx="4159250" cy="70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E1BEA3-5344-4D6B-91EC-F7449636E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42" y="551464"/>
            <a:ext cx="2850517" cy="10949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0B49AD-DC5A-4BFB-8FEC-400451458C21}"/>
              </a:ext>
            </a:extLst>
          </p:cNvPr>
          <p:cNvSpPr/>
          <p:nvPr/>
        </p:nvSpPr>
        <p:spPr>
          <a:xfrm>
            <a:off x="7301583" y="1375360"/>
            <a:ext cx="260433" cy="16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C046B7-1BC0-42E1-B699-40B947024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34" y="3872805"/>
            <a:ext cx="4901018" cy="187974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E000D-8674-4715-8C0F-E5C3342587FB}"/>
              </a:ext>
            </a:extLst>
          </p:cNvPr>
          <p:cNvSpPr/>
          <p:nvPr/>
        </p:nvSpPr>
        <p:spPr>
          <a:xfrm>
            <a:off x="565233" y="4854635"/>
            <a:ext cx="1294189" cy="18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5516E5-A145-434C-8654-43C733C89DC5}"/>
              </a:ext>
            </a:extLst>
          </p:cNvPr>
          <p:cNvSpPr/>
          <p:nvPr/>
        </p:nvSpPr>
        <p:spPr>
          <a:xfrm>
            <a:off x="2925712" y="4162758"/>
            <a:ext cx="958454" cy="16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0B2F3A-0705-4BCC-9D40-220E12B2C465}"/>
              </a:ext>
            </a:extLst>
          </p:cNvPr>
          <p:cNvSpPr/>
          <p:nvPr/>
        </p:nvSpPr>
        <p:spPr>
          <a:xfrm>
            <a:off x="2925712" y="4380459"/>
            <a:ext cx="2464878" cy="291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9E129AD-0076-4328-A60C-6B8507E7B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023" y="3836835"/>
            <a:ext cx="4326640" cy="5503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A0E465-D3FB-4798-880B-A3CD1DF7B277}"/>
              </a:ext>
            </a:extLst>
          </p:cNvPr>
          <p:cNvSpPr/>
          <p:nvPr/>
        </p:nvSpPr>
        <p:spPr>
          <a:xfrm>
            <a:off x="8434265" y="4162758"/>
            <a:ext cx="924426" cy="161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08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74AED-D3F9-4C89-B4E9-4426E1EB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Google API Quota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55ECD-E4D3-48E6-8649-056CBB96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할당량 확인 방법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(10,000 / day)</a:t>
            </a:r>
          </a:p>
          <a:p>
            <a:pPr lvl="1"/>
            <a:r>
              <a:rPr lang="en-US" altLang="ko-KR" sz="1000" dirty="0">
                <a:hlinkClick r:id="rId2"/>
              </a:rPr>
              <a:t>https://console.cloud.google.com/apis/api/youtube.googleapis.com/</a:t>
            </a:r>
            <a:r>
              <a:rPr lang="en-US" altLang="ko-KR" sz="1000" dirty="0"/>
              <a:t> </a:t>
            </a:r>
            <a:r>
              <a:rPr lang="ko-KR" altLang="en-US" sz="1000" dirty="0"/>
              <a:t>에서 할당량 선택</a:t>
            </a:r>
            <a:endParaRPr lang="en-US" altLang="ko-KR" sz="1000" dirty="0"/>
          </a:p>
          <a:p>
            <a:r>
              <a:rPr lang="en-US" altLang="ko-KR" sz="1400" dirty="0"/>
              <a:t>Project </a:t>
            </a:r>
            <a:r>
              <a:rPr lang="ko-KR" altLang="en-US" sz="1400" dirty="0"/>
              <a:t>별 할당량 사용 가능</a:t>
            </a:r>
            <a:endParaRPr lang="en-US" altLang="ko-KR" sz="1400" dirty="0"/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할당량 정보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한 </a:t>
            </a:r>
            <a:r>
              <a:rPr lang="en-US" altLang="ko-KR" sz="1400" dirty="0"/>
              <a:t>channel</a:t>
            </a:r>
            <a:r>
              <a:rPr lang="ko-KR" altLang="en-US" sz="1400" dirty="0"/>
              <a:t> 에 최근 </a:t>
            </a:r>
            <a:r>
              <a:rPr lang="en-US" altLang="ko-KR" sz="1400" dirty="0"/>
              <a:t>N</a:t>
            </a:r>
            <a:r>
              <a:rPr lang="ko-KR" altLang="en-US" sz="1400" dirty="0"/>
              <a:t>개 </a:t>
            </a:r>
            <a:r>
              <a:rPr lang="en-US" altLang="ko-KR" sz="1400" dirty="0"/>
              <a:t>video </a:t>
            </a:r>
            <a:r>
              <a:rPr lang="ko-KR" altLang="en-US" sz="1400" dirty="0"/>
              <a:t>정보 수집</a:t>
            </a:r>
            <a:endParaRPr lang="en-US" altLang="ko-KR" sz="1400" dirty="0"/>
          </a:p>
          <a:p>
            <a:pPr lvl="1"/>
            <a:r>
              <a:rPr lang="en-US" altLang="ko-KR" sz="800" dirty="0"/>
              <a:t>‘Search’ quota </a:t>
            </a:r>
            <a:r>
              <a:rPr lang="ko-KR" altLang="en-US" sz="800" dirty="0"/>
              <a:t>사용</a:t>
            </a:r>
            <a:r>
              <a:rPr lang="en-US" altLang="ko-KR" sz="800" dirty="0"/>
              <a:t>, Search 1</a:t>
            </a:r>
            <a:r>
              <a:rPr lang="ko-KR" altLang="en-US" sz="800" dirty="0"/>
              <a:t>번 당 </a:t>
            </a:r>
            <a:r>
              <a:rPr lang="en-US" altLang="ko-KR" sz="800" dirty="0"/>
              <a:t>: 100, N</a:t>
            </a:r>
            <a:r>
              <a:rPr lang="ko-KR" altLang="en-US" sz="800" dirty="0"/>
              <a:t>개 채널</a:t>
            </a:r>
            <a:r>
              <a:rPr lang="en-US" altLang="ko-KR" sz="800" dirty="0"/>
              <a:t>: N*100 </a:t>
            </a:r>
            <a:r>
              <a:rPr lang="ko-KR" altLang="en-US" sz="800" dirty="0"/>
              <a:t>의 할당량 사용</a:t>
            </a:r>
            <a:endParaRPr lang="en-US" altLang="ko-KR" sz="800" dirty="0"/>
          </a:p>
          <a:p>
            <a:r>
              <a:rPr lang="ko-KR" altLang="en-US" sz="1400" dirty="0"/>
              <a:t>한 </a:t>
            </a:r>
            <a:r>
              <a:rPr lang="en-US" altLang="ko-KR" sz="1400" dirty="0"/>
              <a:t>Video </a:t>
            </a:r>
            <a:r>
              <a:rPr lang="ko-KR" altLang="en-US" sz="1400" dirty="0"/>
              <a:t>의 정보 수집 </a:t>
            </a:r>
            <a:r>
              <a:rPr lang="en-US" altLang="ko-KR" sz="1400" dirty="0"/>
              <a:t>(like, view,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800" dirty="0"/>
              <a:t>‘video‘ quota </a:t>
            </a:r>
            <a:r>
              <a:rPr lang="ko-KR" altLang="en-US" sz="800" dirty="0"/>
              <a:t>사용</a:t>
            </a:r>
            <a:r>
              <a:rPr lang="en-US" altLang="ko-KR" sz="800" dirty="0"/>
              <a:t>, 1</a:t>
            </a:r>
            <a:r>
              <a:rPr lang="ko-KR" altLang="en-US" sz="800" dirty="0"/>
              <a:t>번 당 </a:t>
            </a:r>
            <a:r>
              <a:rPr lang="en-US" altLang="ko-KR" sz="800" dirty="0"/>
              <a:t>: 1</a:t>
            </a:r>
            <a:endParaRPr lang="en-US" altLang="ko-KR" sz="800" dirty="0">
              <a:hlinkClick r:id="rId3"/>
            </a:endParaRPr>
          </a:p>
          <a:p>
            <a:r>
              <a:rPr lang="ko-KR" altLang="en-US" sz="1400" dirty="0"/>
              <a:t>할당량 정보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>
                <a:hlinkClick r:id="rId3"/>
              </a:rPr>
              <a:t>https://developers.google.com/youtube/v3/determine_quota_cost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할당량 최적화 방법</a:t>
            </a:r>
            <a:endParaRPr lang="en-US" altLang="ko-KR" sz="1400" dirty="0"/>
          </a:p>
          <a:p>
            <a:pPr lvl="1"/>
            <a:r>
              <a:rPr lang="ko-KR" altLang="en-US" sz="800" dirty="0"/>
              <a:t>한 </a:t>
            </a:r>
            <a:r>
              <a:rPr lang="en-US" altLang="ko-KR" sz="800" dirty="0"/>
              <a:t>channel </a:t>
            </a:r>
            <a:r>
              <a:rPr lang="ko-KR" altLang="en-US" sz="800" dirty="0"/>
              <a:t>의 모든 </a:t>
            </a:r>
            <a:r>
              <a:rPr lang="en-US" altLang="ko-KR" sz="800" dirty="0"/>
              <a:t>video </a:t>
            </a:r>
            <a:r>
              <a:rPr lang="ko-KR" altLang="en-US" sz="800" dirty="0"/>
              <a:t>에 대해 정보 수집 </a:t>
            </a:r>
            <a:endParaRPr lang="en-US" altLang="ko-KR" sz="800" dirty="0"/>
          </a:p>
          <a:p>
            <a:pPr lvl="2"/>
            <a:r>
              <a:rPr lang="en-US" altLang="ko-KR" sz="600" dirty="0"/>
              <a:t>(</a:t>
            </a:r>
            <a:r>
              <a:rPr lang="ko-KR" altLang="en-US" sz="600" dirty="0"/>
              <a:t>한 </a:t>
            </a:r>
            <a:r>
              <a:rPr lang="en-US" altLang="ko-KR" sz="600" dirty="0"/>
              <a:t>channel </a:t>
            </a:r>
            <a:r>
              <a:rPr lang="ko-KR" altLang="en-US" sz="600" dirty="0"/>
              <a:t>의 특정 </a:t>
            </a:r>
            <a:r>
              <a:rPr lang="en-US" altLang="ko-KR" sz="600" dirty="0"/>
              <a:t>N</a:t>
            </a:r>
            <a:r>
              <a:rPr lang="ko-KR" altLang="en-US" sz="600" dirty="0"/>
              <a:t>개 </a:t>
            </a:r>
            <a:r>
              <a:rPr lang="en-US" altLang="ko-KR" sz="600" dirty="0"/>
              <a:t>video </a:t>
            </a:r>
            <a:r>
              <a:rPr lang="ko-KR" altLang="en-US" sz="600" dirty="0"/>
              <a:t>에 대한 정보를 수집하기 위해서는 ‘</a:t>
            </a:r>
            <a:r>
              <a:rPr lang="en-US" altLang="ko-KR" sz="600" dirty="0"/>
              <a:t>search’ quota</a:t>
            </a:r>
            <a:r>
              <a:rPr lang="ko-KR" altLang="en-US" sz="600" dirty="0"/>
              <a:t>를</a:t>
            </a:r>
            <a:r>
              <a:rPr lang="en-US" altLang="ko-KR" sz="600" dirty="0"/>
              <a:t>, </a:t>
            </a:r>
            <a:r>
              <a:rPr lang="ko-KR" altLang="en-US" sz="600" dirty="0"/>
              <a:t>전체 </a:t>
            </a:r>
            <a:r>
              <a:rPr lang="en-US" altLang="ko-KR" sz="600" dirty="0"/>
              <a:t>video</a:t>
            </a:r>
            <a:r>
              <a:rPr lang="ko-KR" altLang="en-US" sz="600" dirty="0"/>
              <a:t>에 대해서는 ‘</a:t>
            </a:r>
            <a:r>
              <a:rPr lang="en-US" altLang="ko-KR" sz="600" dirty="0"/>
              <a:t>channel’ quota</a:t>
            </a:r>
            <a:r>
              <a:rPr lang="ko-KR" altLang="en-US" sz="600" dirty="0"/>
              <a:t>를 사용할 수 있음</a:t>
            </a:r>
            <a:r>
              <a:rPr lang="en-US" altLang="ko-KR" sz="600" dirty="0"/>
              <a:t>)</a:t>
            </a:r>
          </a:p>
          <a:p>
            <a:pPr lvl="2"/>
            <a:r>
              <a:rPr lang="en-US" altLang="ko-KR" sz="600" dirty="0"/>
              <a:t>‘Channel’ quota </a:t>
            </a:r>
            <a:r>
              <a:rPr lang="ko-KR" altLang="en-US" sz="600" dirty="0"/>
              <a:t>사용</a:t>
            </a:r>
            <a:r>
              <a:rPr lang="en-US" altLang="ko-KR" sz="600" dirty="0"/>
              <a:t>, channel 1</a:t>
            </a:r>
            <a:r>
              <a:rPr lang="ko-KR" altLang="en-US" sz="600" dirty="0"/>
              <a:t>번 당 </a:t>
            </a:r>
            <a:r>
              <a:rPr lang="en-US" altLang="ko-KR" sz="600" dirty="0"/>
              <a:t>: 1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55E3C-EC18-4932-BA93-B06EDDD8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59" y="593767"/>
            <a:ext cx="4482936" cy="2901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310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Input text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1905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[Input sample]</a:t>
            </a:r>
          </a:p>
          <a:p>
            <a:endParaRPr lang="en-US" altLang="ko-KR" sz="1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1045D68-BA20-47D7-9E03-2AC8A3B6F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97127"/>
              </p:ext>
            </p:extLst>
          </p:nvPr>
        </p:nvGraphicFramePr>
        <p:xfrm>
          <a:off x="511958" y="1257433"/>
          <a:ext cx="2355932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932">
                  <a:extLst>
                    <a:ext uri="{9D8B030D-6E8A-4147-A177-3AD203B41FA5}">
                      <a16:colId xmlns:a16="http://schemas.microsoft.com/office/drawing/2014/main" val="3456127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DEVELOPER_KEY=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INPUT_EXCEL=InputSample_2.xlsx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OUTPUT_EXCEL=output.xlsx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INFLUENCER_SHEET=0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VIDEO_SHEET=1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START_ROW=5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START_COL=2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MAX_RESULT=30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077482"/>
                  </a:ext>
                </a:extLst>
              </a:tr>
            </a:tbl>
          </a:graphicData>
        </a:graphic>
      </p:graphicFrame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726B34F-C534-45B3-A195-A260606DAAD1}"/>
              </a:ext>
            </a:extLst>
          </p:cNvPr>
          <p:cNvSpPr txBox="1">
            <a:spLocks/>
          </p:cNvSpPr>
          <p:nvPr/>
        </p:nvSpPr>
        <p:spPr>
          <a:xfrm>
            <a:off x="231569" y="3043053"/>
            <a:ext cx="11792197" cy="361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buNone/>
            </a:pPr>
            <a:r>
              <a:rPr lang="en-US" altLang="ko-KR" sz="1400" b="1" dirty="0">
                <a:solidFill>
                  <a:schemeClr val="tx1"/>
                </a:solidFill>
              </a:rPr>
              <a:t>[Usage]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DEVELOPER_KEY : Google API key </a:t>
            </a:r>
            <a:r>
              <a:rPr lang="ko-KR" altLang="en-US" sz="1400" b="0" dirty="0">
                <a:solidFill>
                  <a:schemeClr val="tx1"/>
                </a:solidFill>
              </a:rPr>
              <a:t>를 복사 후 붙여넣기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INPUT_EXCEL : </a:t>
            </a:r>
            <a:r>
              <a:rPr lang="ko-KR" altLang="en-US" sz="1400" b="0" dirty="0">
                <a:solidFill>
                  <a:schemeClr val="tx1"/>
                </a:solidFill>
              </a:rPr>
              <a:t>같은 폴더 내 </a:t>
            </a:r>
            <a:r>
              <a:rPr lang="en-US" altLang="ko-KR" sz="1400" b="0" dirty="0">
                <a:solidFill>
                  <a:schemeClr val="tx1"/>
                </a:solidFill>
              </a:rPr>
              <a:t>input excel </a:t>
            </a:r>
            <a:r>
              <a:rPr lang="ko-KR" altLang="en-US" sz="1400" b="0" dirty="0">
                <a:solidFill>
                  <a:schemeClr val="tx1"/>
                </a:solidFill>
              </a:rPr>
              <a:t>파일이름</a:t>
            </a:r>
            <a:endParaRPr lang="en-US" altLang="ko-KR" sz="14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OUTPUT_EXCEL : output excel </a:t>
            </a:r>
            <a:r>
              <a:rPr lang="ko-KR" altLang="en-US" sz="1400" b="0" dirty="0">
                <a:solidFill>
                  <a:schemeClr val="tx1"/>
                </a:solidFill>
              </a:rPr>
              <a:t>파일 이름 </a:t>
            </a:r>
            <a:r>
              <a:rPr lang="en-US" altLang="ko-KR" sz="1400" b="0" dirty="0">
                <a:solidFill>
                  <a:schemeClr val="tx1"/>
                </a:solidFill>
              </a:rPr>
              <a:t>(</a:t>
            </a:r>
            <a:r>
              <a:rPr lang="ko-KR" altLang="en-US" sz="1400" b="0" dirty="0">
                <a:solidFill>
                  <a:schemeClr val="tx1"/>
                </a:solidFill>
              </a:rPr>
              <a:t>새로 생성됩니다</a:t>
            </a:r>
            <a:r>
              <a:rPr lang="en-US" altLang="ko-KR" sz="1400" b="0" dirty="0">
                <a:solidFill>
                  <a:schemeClr val="tx1"/>
                </a:solidFill>
              </a:rPr>
              <a:t>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INFLUENCER_SHEET : channel ID </a:t>
            </a:r>
            <a:r>
              <a:rPr lang="ko-KR" altLang="en-US" sz="1400" b="0" dirty="0">
                <a:solidFill>
                  <a:schemeClr val="tx1"/>
                </a:solidFill>
              </a:rPr>
              <a:t>를 </a:t>
            </a:r>
            <a:r>
              <a:rPr lang="en-US" altLang="ko-KR" sz="1400" b="0" dirty="0">
                <a:solidFill>
                  <a:schemeClr val="tx1"/>
                </a:solidFill>
              </a:rPr>
              <a:t>input</a:t>
            </a:r>
            <a:r>
              <a:rPr lang="ko-KR" altLang="en-US" sz="1400" b="0" dirty="0">
                <a:solidFill>
                  <a:schemeClr val="tx1"/>
                </a:solidFill>
              </a:rPr>
              <a:t>으로 하는 </a:t>
            </a:r>
            <a:r>
              <a:rPr lang="en-US" altLang="ko-KR" sz="1400" b="0" dirty="0">
                <a:solidFill>
                  <a:schemeClr val="tx1"/>
                </a:solidFill>
              </a:rPr>
              <a:t>sheet </a:t>
            </a:r>
            <a:r>
              <a:rPr lang="ko-KR" altLang="en-US" sz="1400" b="0" dirty="0">
                <a:solidFill>
                  <a:schemeClr val="tx1"/>
                </a:solidFill>
              </a:rPr>
              <a:t>번호 </a:t>
            </a:r>
            <a:r>
              <a:rPr lang="en-US" altLang="ko-KR" sz="1400" b="0" dirty="0">
                <a:solidFill>
                  <a:schemeClr val="tx1"/>
                </a:solidFill>
              </a:rPr>
              <a:t>(0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sheet1 -&gt; 0)</a:t>
            </a:r>
          </a:p>
          <a:p>
            <a:r>
              <a:rPr lang="en-US" altLang="ko-KR" sz="1400" b="0" dirty="0">
                <a:solidFill>
                  <a:schemeClr val="tx1"/>
                </a:solidFill>
              </a:rPr>
              <a:t>VIDEO_SHEET : </a:t>
            </a:r>
            <a:r>
              <a:rPr lang="en-US" altLang="ko-KR" sz="1400" dirty="0"/>
              <a:t>video</a:t>
            </a:r>
            <a:r>
              <a:rPr lang="en-US" altLang="ko-KR" sz="1400" b="0" dirty="0">
                <a:solidFill>
                  <a:schemeClr val="tx1"/>
                </a:solidFill>
              </a:rPr>
              <a:t> ID </a:t>
            </a:r>
            <a:r>
              <a:rPr lang="ko-KR" altLang="en-US" sz="1400" b="0" dirty="0">
                <a:solidFill>
                  <a:schemeClr val="tx1"/>
                </a:solidFill>
              </a:rPr>
              <a:t>를 </a:t>
            </a:r>
            <a:r>
              <a:rPr lang="en-US" altLang="ko-KR" sz="1400" b="0" dirty="0">
                <a:solidFill>
                  <a:schemeClr val="tx1"/>
                </a:solidFill>
              </a:rPr>
              <a:t>input</a:t>
            </a:r>
            <a:r>
              <a:rPr lang="ko-KR" altLang="en-US" sz="1400" b="0" dirty="0">
                <a:solidFill>
                  <a:schemeClr val="tx1"/>
                </a:solidFill>
              </a:rPr>
              <a:t>으로 하는 </a:t>
            </a:r>
            <a:r>
              <a:rPr lang="en-US" altLang="ko-KR" sz="1400" b="0" dirty="0">
                <a:solidFill>
                  <a:schemeClr val="tx1"/>
                </a:solidFill>
              </a:rPr>
              <a:t>sheet </a:t>
            </a:r>
            <a:r>
              <a:rPr lang="ko-KR" altLang="en-US" sz="1400" b="0" dirty="0">
                <a:solidFill>
                  <a:schemeClr val="tx1"/>
                </a:solidFill>
              </a:rPr>
              <a:t>번호 </a:t>
            </a:r>
            <a:r>
              <a:rPr lang="en-US" altLang="ko-KR" sz="1400" b="0" dirty="0">
                <a:solidFill>
                  <a:schemeClr val="tx1"/>
                </a:solidFill>
              </a:rPr>
              <a:t>(0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sheet2 -&gt; 1)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START_ROW : ID </a:t>
            </a:r>
            <a:r>
              <a:rPr lang="ko-KR" altLang="en-US" sz="1400" b="0" dirty="0">
                <a:solidFill>
                  <a:schemeClr val="tx1"/>
                </a:solidFill>
              </a:rPr>
              <a:t>정보가 입력된 시작 </a:t>
            </a:r>
            <a:r>
              <a:rPr lang="en-US" altLang="ko-KR" sz="1400" b="0" dirty="0">
                <a:solidFill>
                  <a:schemeClr val="tx1"/>
                </a:solidFill>
              </a:rPr>
              <a:t>row (</a:t>
            </a:r>
            <a:r>
              <a:rPr lang="ko-KR" altLang="en-US" sz="1400" b="0" dirty="0">
                <a:solidFill>
                  <a:schemeClr val="tx1"/>
                </a:solidFill>
              </a:rPr>
              <a:t>행 번호</a:t>
            </a:r>
            <a:r>
              <a:rPr lang="en-US" altLang="ko-KR" sz="1400" b="0" dirty="0">
                <a:solidFill>
                  <a:schemeClr val="tx1"/>
                </a:solidFill>
              </a:rPr>
              <a:t>, 1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)</a:t>
            </a: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START_COL : ID </a:t>
            </a:r>
            <a:r>
              <a:rPr lang="ko-KR" altLang="en-US" sz="1400" b="0" dirty="0">
                <a:solidFill>
                  <a:schemeClr val="tx1"/>
                </a:solidFill>
              </a:rPr>
              <a:t>정보가 입력된 시작 </a:t>
            </a:r>
            <a:r>
              <a:rPr lang="en-US" altLang="ko-KR" sz="1400" b="0" dirty="0">
                <a:solidFill>
                  <a:schemeClr val="tx1"/>
                </a:solidFill>
              </a:rPr>
              <a:t>column (</a:t>
            </a:r>
            <a:r>
              <a:rPr lang="ko-KR" altLang="en-US" sz="1400" b="0" dirty="0">
                <a:solidFill>
                  <a:schemeClr val="tx1"/>
                </a:solidFill>
              </a:rPr>
              <a:t>열 번호</a:t>
            </a:r>
            <a:r>
              <a:rPr lang="en-US" altLang="ko-KR" sz="1400" b="0" dirty="0">
                <a:solidFill>
                  <a:schemeClr val="tx1"/>
                </a:solidFill>
              </a:rPr>
              <a:t>, 1</a:t>
            </a:r>
            <a:r>
              <a:rPr lang="ko-KR" altLang="en-US" sz="1400" b="0" dirty="0">
                <a:solidFill>
                  <a:schemeClr val="tx1"/>
                </a:solidFill>
              </a:rPr>
              <a:t>부터 시작</a:t>
            </a:r>
            <a:r>
              <a:rPr lang="en-US" altLang="ko-KR" sz="1400" b="0" dirty="0">
                <a:solidFill>
                  <a:schemeClr val="tx1"/>
                </a:solidFill>
              </a:rPr>
              <a:t>. Ex: B=2)</a:t>
            </a:r>
          </a:p>
          <a:p>
            <a:pPr lvl="1"/>
            <a:r>
              <a:rPr lang="en-US" altLang="ko-KR" sz="1000" dirty="0"/>
              <a:t>Ex) B5 =&gt; ROW=5, COL=2</a:t>
            </a:r>
            <a:endParaRPr lang="en-US" altLang="ko-KR" sz="1000" b="0" dirty="0">
              <a:solidFill>
                <a:schemeClr val="tx1"/>
              </a:solidFill>
            </a:endParaRPr>
          </a:p>
          <a:p>
            <a:pPr latinLnBrk="1"/>
            <a:r>
              <a:rPr lang="en-US" altLang="ko-KR" sz="1400" b="0" dirty="0">
                <a:solidFill>
                  <a:schemeClr val="tx1"/>
                </a:solidFill>
              </a:rPr>
              <a:t>MAX_RESULT : </a:t>
            </a:r>
            <a:r>
              <a:rPr lang="ko-KR" altLang="en-US" sz="1400" b="0" dirty="0">
                <a:solidFill>
                  <a:schemeClr val="tx1"/>
                </a:solidFill>
              </a:rPr>
              <a:t>특정 </a:t>
            </a:r>
            <a:r>
              <a:rPr lang="en-US" altLang="ko-KR" sz="1400" b="0" dirty="0">
                <a:solidFill>
                  <a:schemeClr val="tx1"/>
                </a:solidFill>
              </a:rPr>
              <a:t>channel </a:t>
            </a:r>
            <a:r>
              <a:rPr lang="ko-KR" altLang="en-US" sz="1400" b="0" dirty="0">
                <a:solidFill>
                  <a:schemeClr val="tx1"/>
                </a:solidFill>
              </a:rPr>
              <a:t>의 최신 </a:t>
            </a:r>
            <a:r>
              <a:rPr lang="en-US" altLang="ko-KR" sz="1400" b="0" dirty="0">
                <a:solidFill>
                  <a:schemeClr val="tx1"/>
                </a:solidFill>
              </a:rPr>
              <a:t>N</a:t>
            </a:r>
            <a:r>
              <a:rPr lang="ko-KR" altLang="en-US" sz="1400" b="0" dirty="0">
                <a:solidFill>
                  <a:schemeClr val="tx1"/>
                </a:solidFill>
              </a:rPr>
              <a:t>개 </a:t>
            </a:r>
            <a:r>
              <a:rPr lang="en-US" altLang="ko-KR" sz="1400" b="0" dirty="0">
                <a:solidFill>
                  <a:schemeClr val="tx1"/>
                </a:solidFill>
              </a:rPr>
              <a:t>video </a:t>
            </a:r>
            <a:r>
              <a:rPr lang="ko-KR" altLang="en-US" sz="1400" b="0" dirty="0">
                <a:solidFill>
                  <a:schemeClr val="tx1"/>
                </a:solidFill>
              </a:rPr>
              <a:t>에 대한 정보를 추출하기 위한 </a:t>
            </a:r>
            <a:r>
              <a:rPr lang="en-US" altLang="ko-KR" sz="1400" b="0" dirty="0">
                <a:solidFill>
                  <a:schemeClr val="tx1"/>
                </a:solidFill>
              </a:rPr>
              <a:t>N</a:t>
            </a:r>
            <a:r>
              <a:rPr lang="ko-KR" altLang="en-US" sz="1400" b="0" dirty="0">
                <a:solidFill>
                  <a:schemeClr val="tx1"/>
                </a:solidFill>
              </a:rPr>
              <a:t>값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9996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Run </a:t>
            </a:r>
            <a:r>
              <a:rPr lang="en-US" altLang="ko-KR" sz="2800" dirty="0" err="1"/>
              <a:t>InfluencerAnalysis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Double-click</a:t>
            </a:r>
            <a:r>
              <a:rPr lang="ko-KR" altLang="en-US" sz="1400" dirty="0"/>
              <a:t> </a:t>
            </a:r>
            <a:r>
              <a:rPr lang="en-US" altLang="ko-KR" sz="1400" dirty="0"/>
              <a:t>“Run.bat”</a:t>
            </a:r>
          </a:p>
          <a:p>
            <a:r>
              <a:rPr lang="en-US" altLang="ko-KR" sz="1400" dirty="0" err="1"/>
              <a:t>InfluencerAnalysis</a:t>
            </a:r>
            <a:r>
              <a:rPr lang="en-US" altLang="ko-KR" sz="1400" dirty="0"/>
              <a:t> </a:t>
            </a:r>
            <a:r>
              <a:rPr lang="ko-KR" altLang="en-US" sz="1400" dirty="0"/>
              <a:t>툴 실행 당시 </a:t>
            </a:r>
            <a:r>
              <a:rPr lang="en-US" altLang="ko-KR" sz="1400" dirty="0"/>
              <a:t>output excel file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열려있지</a:t>
            </a:r>
            <a:r>
              <a:rPr lang="ko-KR" altLang="en-US" sz="1400" dirty="0"/>
              <a:t> 않아야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468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Error Report guide</a:t>
            </a:r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실행 콘솔 창 공유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070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261A5A-F854-4C0B-9320-75A121C6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69" y="198872"/>
            <a:ext cx="11792197" cy="662090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02A72-041F-4717-88C9-CC5AB588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9" y="955964"/>
            <a:ext cx="11792197" cy="5703164"/>
          </a:xfrm>
        </p:spPr>
        <p:txBody>
          <a:bodyPr>
            <a:normAutofit/>
          </a:bodyPr>
          <a:lstStyle/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399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460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Spoqa Han Sans</vt:lpstr>
      <vt:lpstr>맑은 고딕</vt:lpstr>
      <vt:lpstr>Arial</vt:lpstr>
      <vt:lpstr>Office 테마</vt:lpstr>
      <vt:lpstr>InfluencerAnalysis User guide</vt:lpstr>
      <vt:lpstr>Contents</vt:lpstr>
      <vt:lpstr>Generate Google API key </vt:lpstr>
      <vt:lpstr>PowerPoint 프레젠테이션</vt:lpstr>
      <vt:lpstr>Google API Quota</vt:lpstr>
      <vt:lpstr>Input text</vt:lpstr>
      <vt:lpstr>Run InfluencerAnalysis</vt:lpstr>
      <vt:lpstr>Error Report guide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윤혜</dc:creator>
  <cp:lastModifiedBy>장 윤혜</cp:lastModifiedBy>
  <cp:revision>18</cp:revision>
  <dcterms:created xsi:type="dcterms:W3CDTF">2022-01-04T13:05:37Z</dcterms:created>
  <dcterms:modified xsi:type="dcterms:W3CDTF">2022-01-04T14:11:13Z</dcterms:modified>
</cp:coreProperties>
</file>