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5" r:id="rId8"/>
    <p:sldId id="276" r:id="rId9"/>
    <p:sldId id="274" r:id="rId10"/>
    <p:sldId id="272" r:id="rId11"/>
    <p:sldId id="273" r:id="rId12"/>
    <p:sldId id="265" r:id="rId13"/>
  </p:sldIdLst>
  <p:sldSz cx="12192000" cy="6858000"/>
  <p:notesSz cx="6858000" cy="9144000"/>
  <p:embeddedFontLst>
    <p:embeddedFont>
      <p:font typeface="에스코어 드림 3 Light" panose="020B0303030302020204" pitchFamily="34" charset="-127"/>
      <p:regular r:id="rId14"/>
    </p:embeddedFont>
    <p:embeddedFont>
      <p:font typeface="에스코어 드림 4 Regular" panose="020B0503030302020204" pitchFamily="34" charset="-127"/>
      <p:regular r:id="rId15"/>
    </p:embeddedFont>
    <p:embeddedFont>
      <p:font typeface="에스코어 드림 5 Medium" panose="020B0503030302020204" pitchFamily="34" charset="-127"/>
      <p:regular r:id="rId16"/>
    </p:embeddedFont>
    <p:embeddedFont>
      <p:font typeface="에스코어 드림 6 Bold" panose="020B0703030302020204" pitchFamily="34" charset="-127"/>
      <p:bold r:id="rId17"/>
    </p:embeddedFont>
    <p:embeddedFont>
      <p:font typeface="에스코어 드림 7 ExtraBold" panose="020B0803030302020204" pitchFamily="34" charset="-127"/>
      <p:bold r:id="rId18"/>
    </p:embeddedFont>
    <p:embeddedFont>
      <p:font typeface="나눔스퀘어 ExtraBold" panose="020B0600000101010101" pitchFamily="50" charset="-127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D6ED"/>
    <a:srgbClr val="B0C2E5"/>
    <a:srgbClr val="FFFF99"/>
    <a:srgbClr val="F8FAFA"/>
    <a:srgbClr val="FFFFFF"/>
    <a:srgbClr val="F5FDFC"/>
    <a:srgbClr val="F3F9FB"/>
    <a:srgbClr val="E2ECEC"/>
    <a:srgbClr val="E5E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618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0DAE3-C179-4C9E-AF79-83FC2F7E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A386E-0C58-406B-BF0E-37A1DC646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D2F5-890C-4789-A8D7-94BDD48A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B01E0-52A1-43F7-9DDA-1567A03C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E1083-0233-4C16-87A0-6018B165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7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C7D2F-FC24-4489-A8C1-4EDB520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C91149-F52C-4826-B785-266A652E5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AB15C-5CDB-4CE9-B369-1BBA7BEA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2C6A2-C5E0-4A04-9956-9E57F3C2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EEFE6-CF05-4FE5-87E5-BDB8F6EC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6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8492B9-9950-410E-BCA2-EB45365F3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1CEE5F-8B8D-4D1C-9C86-31999DC4F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AAC8E-4157-4AF2-9456-51155B87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40787F-F432-4440-AC66-0757C833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F5C59-7269-4F5B-8E9A-8AA15EA9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13FD6-957E-4BEA-834B-761D591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1424C-1A38-4C57-8700-B02A03E3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497B0-0B75-4617-A1CC-8A85FEA0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0544B-3E1B-4074-9140-D1144E6E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47240-F9EF-4932-A818-031B8CD7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5B9DA-006E-425B-9EA6-5D836F8C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11410-5480-4488-A7C6-3A8AA0E1A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463DC-A7D3-42D2-94B8-45C8C527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6EE3A-C25D-4C9B-8442-30BDF14D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02F37-2CAF-42A2-A6CB-BEF4AE69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4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7C7CB-EDCD-47BD-B147-D2E46415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BE5C1-56EA-4C96-A15A-2DB55575A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5117D-34EE-4270-A510-2F59E8BA9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6DA34-E971-4421-A90F-1C46B522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A0CD2-795A-4383-B917-17EB4E22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CD3501-3F70-4144-8CFB-8D27723F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4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DC413-BB49-42D2-9EC2-0B4D08A8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CE0B5-D47E-4030-A1BC-881714FA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A98280-17C0-4276-A608-FC8867EA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8528D5-F43B-4323-A0C4-70E303AA8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5BCC2B-DD4F-4CD8-9624-9DAD949A3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39F14E-6017-4A00-86F1-B0097F80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1B008D-F7AC-4162-A26C-6809689C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61FCAB-3FD8-48F4-BE02-31CBBB29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5B495-6E02-4D99-8674-575BFDF0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61D7CB-7B6B-497A-9DAB-E7B6D6F8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FAA7F-0542-4A16-9AF4-8AB052B4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589266-AAA0-4215-B396-8D1B161A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6C5F41-B810-4C26-9F9C-BF3186F9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058D50-6FD4-4A54-8B64-89421749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9F4029-E399-472A-B18D-551781AF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3B760-3AF1-46F8-84D4-39CCFDE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9DF9C-6DF7-4B71-9A57-F93611F8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4EE43-971C-4EEF-83D2-0821D6462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4BA1F-7B15-4D0D-99FD-B46E633C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D0048-D51C-49E1-AD1F-5D4C536B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391C12-717C-4A5F-AE6F-C95B91F2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0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B4645-0EA9-4E51-B284-61810877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D8F3-D20F-41C1-A15B-0B9EA375A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BB64F-44CF-4D2F-8ECB-9C39F1D5F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E7B873-705C-45FB-8AAD-245FCDD1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9A977-11BA-4AA8-B9F7-A0A7AF05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ABAC7-1227-4F73-B300-2016CB7B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1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7C8C97-640B-416B-8D4D-1D6BD9AB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1B397-FFE0-4458-8CC9-D725DA31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BE94D-8128-407D-95E2-2A2192283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7CB9-552A-40FD-8E25-6C952541046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A5D15-8E7E-439A-BED1-DD844D1F8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FAB7E-CE65-47EC-995A-12649E02A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C1650F1-2974-4F07-BA45-FF69DC6F9B14}"/>
              </a:ext>
            </a:extLst>
          </p:cNvPr>
          <p:cNvSpPr/>
          <p:nvPr/>
        </p:nvSpPr>
        <p:spPr>
          <a:xfrm>
            <a:off x="3655071" y="3012245"/>
            <a:ext cx="4881853" cy="833510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2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E-book</a:t>
            </a:r>
            <a:r>
              <a:rPr lang="ko-KR" altLang="en-US" sz="3200" dirty="0">
                <a:solidFill>
                  <a:schemeClr val="tx2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통합 관리 시스템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4074266" y="4248579"/>
            <a:ext cx="4043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4</a:t>
            </a:r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조</a:t>
            </a:r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_</a:t>
            </a:r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발리의 서재</a:t>
            </a:r>
            <a:endParaRPr lang="en-US" altLang="ko-KR" sz="1600" spc="100" dirty="0">
              <a:solidFill>
                <a:schemeClr val="tx2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정수민</a:t>
            </a:r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600" spc="100" dirty="0" err="1">
                <a:solidFill>
                  <a:schemeClr val="tx2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남윤종</a:t>
            </a:r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박세연</a:t>
            </a:r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손혜진</a:t>
            </a:r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600" spc="100" dirty="0" err="1">
                <a:solidFill>
                  <a:schemeClr val="tx2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신동후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86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3C793CB-5CA1-76A6-1B99-1C82DC0873EC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434C7A-EBB1-EB0D-FEF4-D84DF5AAF088}"/>
              </a:ext>
            </a:extLst>
          </p:cNvPr>
          <p:cNvSpPr txBox="1"/>
          <p:nvPr/>
        </p:nvSpPr>
        <p:spPr>
          <a:xfrm>
            <a:off x="8961120" y="289054"/>
            <a:ext cx="3089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E-book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통합 관리 시스템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1F21A87-8AB2-2A5D-51C1-46CAD58FEEA3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89BDC7-DC9A-6BC5-5BD6-72B4053C792A}"/>
              </a:ext>
            </a:extLst>
          </p:cNvPr>
          <p:cNvSpPr txBox="1"/>
          <p:nvPr/>
        </p:nvSpPr>
        <p:spPr>
          <a:xfrm>
            <a:off x="276222" y="205730"/>
            <a:ext cx="531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Ⅳ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업무 분장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501A3958-0036-83BF-A1CE-325709A17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012158"/>
              </p:ext>
            </p:extLst>
          </p:nvPr>
        </p:nvGraphicFramePr>
        <p:xfrm>
          <a:off x="698500" y="1333826"/>
          <a:ext cx="10795000" cy="4854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4500">
                  <a:extLst>
                    <a:ext uri="{9D8B030D-6E8A-4147-A177-3AD203B41FA5}">
                      <a16:colId xmlns:a16="http://schemas.microsoft.com/office/drawing/2014/main" val="1328963832"/>
                    </a:ext>
                  </a:extLst>
                </a:gridCol>
                <a:gridCol w="7810500">
                  <a:extLst>
                    <a:ext uri="{9D8B030D-6E8A-4147-A177-3AD203B41FA5}">
                      <a16:colId xmlns:a16="http://schemas.microsoft.com/office/drawing/2014/main" val="2074490583"/>
                    </a:ext>
                  </a:extLst>
                </a:gridCol>
              </a:tblGrid>
              <a:tr h="822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역할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398863"/>
                  </a:ext>
                </a:extLst>
              </a:tr>
              <a:tr h="822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남윤종</a:t>
                      </a:r>
                      <a:endParaRPr lang="ko-KR" altLang="en-US" sz="24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Yes24 </a:t>
                      </a:r>
                      <a:r>
                        <a:rPr lang="ko-KR" altLang="en-US" sz="2400" dirty="0" err="1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크롤링</a:t>
                      </a:r>
                      <a:r>
                        <a:rPr lang="en-US" altLang="ko-KR" sz="2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, </a:t>
                      </a:r>
                      <a:r>
                        <a:rPr lang="ko-KR" altLang="en-US" sz="2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지도시각화</a:t>
                      </a:r>
                      <a:r>
                        <a:rPr lang="en-US" altLang="ko-KR" sz="2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, </a:t>
                      </a:r>
                      <a:r>
                        <a:rPr lang="ko-KR" altLang="en-US" sz="2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추천시스템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4147228"/>
                  </a:ext>
                </a:extLst>
              </a:tr>
              <a:tr h="822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박세연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네이버 </a:t>
                      </a:r>
                      <a:r>
                        <a:rPr lang="en-US" altLang="ko-KR" sz="2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E-book </a:t>
                      </a:r>
                      <a:r>
                        <a:rPr lang="ko-KR" altLang="en-US" sz="2400" dirty="0" err="1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크롤링</a:t>
                      </a:r>
                      <a:r>
                        <a:rPr lang="en-US" altLang="ko-KR" sz="2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, </a:t>
                      </a:r>
                      <a:r>
                        <a:rPr lang="ko-KR" altLang="en-US" sz="2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요즘 뜨는 도서 구현</a:t>
                      </a:r>
                      <a:r>
                        <a:rPr lang="en-US" altLang="ko-KR" sz="2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, </a:t>
                      </a:r>
                      <a:r>
                        <a:rPr lang="ko-KR" altLang="en-US" sz="2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인프라 구축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263581"/>
                  </a:ext>
                </a:extLst>
              </a:tr>
              <a:tr h="822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손혜진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밀리의 서재 </a:t>
                      </a:r>
                      <a:r>
                        <a:rPr lang="ko-KR" altLang="en-US" sz="2400" dirty="0" err="1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크롤링</a:t>
                      </a:r>
                      <a:r>
                        <a:rPr lang="en-US" altLang="ko-KR" sz="2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, </a:t>
                      </a:r>
                      <a:r>
                        <a:rPr lang="ko-KR" altLang="en-US" sz="2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사이트별 도서 순위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54611"/>
                  </a:ext>
                </a:extLst>
              </a:tr>
              <a:tr h="782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신동후</a:t>
                      </a:r>
                      <a:endParaRPr lang="en-US" altLang="ko-KR" sz="24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리디북스</a:t>
                      </a:r>
                      <a:r>
                        <a:rPr lang="ko-KR" altLang="en-US" sz="2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 </a:t>
                      </a:r>
                      <a:r>
                        <a:rPr lang="ko-KR" altLang="en-US" sz="2400" dirty="0" err="1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크롤링</a:t>
                      </a:r>
                      <a:r>
                        <a:rPr lang="en-US" altLang="ko-KR" sz="2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, </a:t>
                      </a:r>
                      <a:r>
                        <a:rPr lang="ko-KR" altLang="en-US" sz="2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도서 기능 구현</a:t>
                      </a:r>
                      <a:r>
                        <a:rPr lang="en-US" altLang="ko-KR" sz="2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, </a:t>
                      </a:r>
                      <a:r>
                        <a:rPr lang="ko-KR" altLang="en-US" sz="2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웹 디자인</a:t>
                      </a:r>
                      <a:r>
                        <a:rPr lang="en-US" altLang="ko-KR" sz="2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, DB </a:t>
                      </a:r>
                      <a:r>
                        <a:rPr lang="ko-KR" altLang="en-US" sz="2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581082"/>
                  </a:ext>
                </a:extLst>
              </a:tr>
              <a:tr h="782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정수민</a:t>
                      </a:r>
                      <a:endParaRPr lang="en-US" altLang="ko-KR" sz="24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교보</a:t>
                      </a:r>
                      <a:r>
                        <a:rPr lang="ko-KR" altLang="en-US" sz="2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 </a:t>
                      </a:r>
                      <a:r>
                        <a:rPr lang="en-US" altLang="ko-KR" sz="2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eBook </a:t>
                      </a:r>
                      <a:r>
                        <a:rPr lang="ko-KR" altLang="en-US" sz="2400" dirty="0" err="1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크롤링</a:t>
                      </a:r>
                      <a:r>
                        <a:rPr lang="en-US" altLang="ko-KR" sz="2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, </a:t>
                      </a:r>
                      <a:r>
                        <a:rPr lang="ko-KR" altLang="en-US" sz="2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회원 기능 및 추천시스템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614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466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3C793CB-5CA1-76A6-1B99-1C82DC0873EC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434C7A-EBB1-EB0D-FEF4-D84DF5AAF088}"/>
              </a:ext>
            </a:extLst>
          </p:cNvPr>
          <p:cNvSpPr txBox="1"/>
          <p:nvPr/>
        </p:nvSpPr>
        <p:spPr>
          <a:xfrm>
            <a:off x="8961120" y="289054"/>
            <a:ext cx="3089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E-book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통합 관리 시스템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1F21A87-8AB2-2A5D-51C1-46CAD58FEEA3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89BDC7-DC9A-6BC5-5BD6-72B4053C792A}"/>
              </a:ext>
            </a:extLst>
          </p:cNvPr>
          <p:cNvSpPr txBox="1"/>
          <p:nvPr/>
        </p:nvSpPr>
        <p:spPr>
          <a:xfrm>
            <a:off x="276222" y="205730"/>
            <a:ext cx="531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Ⅴ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개발 환경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505C72-8613-D2D1-1F4B-0A0282038AFE}"/>
              </a:ext>
            </a:extLst>
          </p:cNvPr>
          <p:cNvSpPr txBox="1"/>
          <p:nvPr/>
        </p:nvSpPr>
        <p:spPr>
          <a:xfrm>
            <a:off x="2098385" y="1201291"/>
            <a:ext cx="1667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언어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3AEC19-A06B-D250-A4FF-56E93435631D}"/>
              </a:ext>
            </a:extLst>
          </p:cNvPr>
          <p:cNvSpPr txBox="1"/>
          <p:nvPr/>
        </p:nvSpPr>
        <p:spPr>
          <a:xfrm>
            <a:off x="8561642" y="1054075"/>
            <a:ext cx="132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툴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D2F0E02-48AE-0915-25BA-F47BF7656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373" y="2008442"/>
            <a:ext cx="2856351" cy="14337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45E94F-3641-1841-297C-131CCFE23A62}"/>
              </a:ext>
            </a:extLst>
          </p:cNvPr>
          <p:cNvSpPr txBox="1"/>
          <p:nvPr/>
        </p:nvSpPr>
        <p:spPr>
          <a:xfrm>
            <a:off x="1395919" y="4043185"/>
            <a:ext cx="2931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Framework</a:t>
            </a:r>
            <a:endParaRPr lang="ko-KR" altLang="en-US" sz="28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DE07D8-AB5C-9544-DB4F-9E34A6DFDD5F}"/>
              </a:ext>
            </a:extLst>
          </p:cNvPr>
          <p:cNvSpPr txBox="1"/>
          <p:nvPr/>
        </p:nvSpPr>
        <p:spPr>
          <a:xfrm>
            <a:off x="8611335" y="4043185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DBMS</a:t>
            </a:r>
            <a:endParaRPr lang="ko-KR" altLang="en-US" sz="28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2AB0255-D1EC-11D9-DD7A-B26ECC657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446" y="4645267"/>
            <a:ext cx="2744061" cy="1860502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C8CD45D-5BE1-D653-56BB-C1CC3824EE26}"/>
              </a:ext>
            </a:extLst>
          </p:cNvPr>
          <p:cNvCxnSpPr>
            <a:cxnSpLocks/>
          </p:cNvCxnSpPr>
          <p:nvPr/>
        </p:nvCxnSpPr>
        <p:spPr>
          <a:xfrm>
            <a:off x="6096000" y="901181"/>
            <a:ext cx="0" cy="595681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5E0ED01-CAA6-1A94-09BE-60D8C54259C9}"/>
              </a:ext>
            </a:extLst>
          </p:cNvPr>
          <p:cNvCxnSpPr>
            <a:cxnSpLocks/>
          </p:cNvCxnSpPr>
          <p:nvPr/>
        </p:nvCxnSpPr>
        <p:spPr>
          <a:xfrm>
            <a:off x="195943" y="901181"/>
            <a:ext cx="11853765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A4E1E70-9050-2428-392B-2E7970562FA8}"/>
              </a:ext>
            </a:extLst>
          </p:cNvPr>
          <p:cNvCxnSpPr>
            <a:cxnSpLocks/>
          </p:cNvCxnSpPr>
          <p:nvPr/>
        </p:nvCxnSpPr>
        <p:spPr>
          <a:xfrm>
            <a:off x="169115" y="3703475"/>
            <a:ext cx="11853765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3A500113-EE23-6CD6-8805-797C2C0F5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7" y="1866963"/>
            <a:ext cx="3178161" cy="138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CF9650D-C30D-BAB1-D6EC-CD54B8A5C8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64" b="26563"/>
          <a:stretch/>
        </p:blipFill>
        <p:spPr bwMode="auto">
          <a:xfrm>
            <a:off x="1343027" y="4795234"/>
            <a:ext cx="3141694" cy="156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959AC48-6EAE-8D12-A81F-2A989742D7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2" t="32160" r="19699" b="30248"/>
          <a:stretch/>
        </p:blipFill>
        <p:spPr bwMode="auto">
          <a:xfrm>
            <a:off x="9281096" y="2352091"/>
            <a:ext cx="2714887" cy="69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81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/>
          <p:nvPr/>
        </p:nvCxnSpPr>
        <p:spPr>
          <a:xfrm>
            <a:off x="3634154" y="2767892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3691A12-0DD2-46C8-AA88-68CCF5455840}"/>
              </a:ext>
            </a:extLst>
          </p:cNvPr>
          <p:cNvCxnSpPr/>
          <p:nvPr/>
        </p:nvCxnSpPr>
        <p:spPr>
          <a:xfrm>
            <a:off x="3634154" y="3953021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4849857" y="3037291"/>
            <a:ext cx="2492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344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3634154" y="2388064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3691A12-0DD2-46C8-AA88-68CCF5455840}"/>
              </a:ext>
            </a:extLst>
          </p:cNvPr>
          <p:cNvCxnSpPr/>
          <p:nvPr/>
        </p:nvCxnSpPr>
        <p:spPr>
          <a:xfrm>
            <a:off x="3634154" y="4709478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5679859" y="1747588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목차</a:t>
            </a:r>
            <a:endParaRPr lang="en-US" altLang="ko-KR" sz="2800" dirty="0">
              <a:solidFill>
                <a:schemeClr val="tx2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9318DC-EAF2-C239-9F5C-6CF063170964}"/>
              </a:ext>
            </a:extLst>
          </p:cNvPr>
          <p:cNvSpPr txBox="1"/>
          <p:nvPr/>
        </p:nvSpPr>
        <p:spPr>
          <a:xfrm>
            <a:off x="3528309" y="2617747"/>
            <a:ext cx="513537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spc="100" dirty="0" err="1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Ⅰ</a:t>
            </a:r>
            <a:r>
              <a:rPr lang="ko-KR" altLang="en-US" sz="2300" spc="1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문제 정의</a:t>
            </a:r>
            <a:endParaRPr lang="en-US" altLang="ko-KR" sz="2300" spc="1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2300" spc="1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Ⅱ </a:t>
            </a:r>
            <a:r>
              <a:rPr lang="ko-KR" altLang="en-US" sz="2300" spc="1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목표 시스템</a:t>
            </a:r>
            <a:endParaRPr lang="en-US" altLang="ko-KR" sz="2300" spc="1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2300" spc="1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Ⅲ </a:t>
            </a:r>
            <a:r>
              <a:rPr lang="ko-KR" altLang="en-US" sz="2300" spc="1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 예정 데이터</a:t>
            </a:r>
            <a:endParaRPr lang="en-US" altLang="ko-KR" sz="2300" spc="1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2300" spc="1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Ⅳ </a:t>
            </a:r>
            <a:r>
              <a:rPr lang="ko-KR" altLang="en-US" sz="2300" spc="1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업무 분장</a:t>
            </a:r>
            <a:endParaRPr lang="en-US" altLang="ko-KR" sz="2300" spc="1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2300" spc="1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Ⅴ </a:t>
            </a:r>
            <a:r>
              <a:rPr lang="ko-KR" altLang="en-US" sz="2300" spc="1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417465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C89BDC7-DC9A-6BC5-5BD6-72B4053C792A}"/>
              </a:ext>
            </a:extLst>
          </p:cNvPr>
          <p:cNvSpPr txBox="1"/>
          <p:nvPr/>
        </p:nvSpPr>
        <p:spPr>
          <a:xfrm>
            <a:off x="276223" y="205730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 err="1">
                <a:solidFill>
                  <a:schemeClr val="tx2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Ⅰ</a:t>
            </a:r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문제 정의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AEDD4BC-D72E-772C-158D-9BC1F6B58213}"/>
              </a:ext>
            </a:extLst>
          </p:cNvPr>
          <p:cNvGrpSpPr/>
          <p:nvPr/>
        </p:nvGrpSpPr>
        <p:grpSpPr>
          <a:xfrm>
            <a:off x="1882197" y="1815258"/>
            <a:ext cx="8427606" cy="1848508"/>
            <a:chOff x="930443" y="1271681"/>
            <a:chExt cx="8427606" cy="1848508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4617ACF-3134-3513-F52B-050739F26B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24" t="4814" r="14445" b="53421"/>
            <a:stretch/>
          </p:blipFill>
          <p:spPr bwMode="auto">
            <a:xfrm>
              <a:off x="7388993" y="1271681"/>
              <a:ext cx="1969056" cy="1848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A64DEB9C-BA36-392C-78E4-D2C9720A51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443" y="1271681"/>
              <a:ext cx="6554442" cy="1848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A0269D6-C6DD-A6A7-147B-6DE91E056537}"/>
              </a:ext>
            </a:extLst>
          </p:cNvPr>
          <p:cNvSpPr txBox="1"/>
          <p:nvPr/>
        </p:nvSpPr>
        <p:spPr>
          <a:xfrm>
            <a:off x="2075856" y="4279698"/>
            <a:ext cx="7871065" cy="1233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독서의 중요성이 주목받으면서 종이책의 접근이 어려운 사람들을 위해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각각 다른 사이트에서 다양한 형태로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E-book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서비스 제공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F14A3FF-6F70-4CF1-9FCA-A2C0BF8FCE68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14E19A-7F33-1C42-7863-C34DF816471F}"/>
              </a:ext>
            </a:extLst>
          </p:cNvPr>
          <p:cNvSpPr txBox="1"/>
          <p:nvPr/>
        </p:nvSpPr>
        <p:spPr>
          <a:xfrm>
            <a:off x="8961120" y="289054"/>
            <a:ext cx="3089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E-book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통합 관리 시스템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C28AB93-1BCD-28C5-FCA5-2A0FAA754D5A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5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C89BDC7-DC9A-6BC5-5BD6-72B4053C792A}"/>
              </a:ext>
            </a:extLst>
          </p:cNvPr>
          <p:cNvSpPr txBox="1"/>
          <p:nvPr/>
        </p:nvSpPr>
        <p:spPr>
          <a:xfrm>
            <a:off x="276223" y="205730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 err="1">
                <a:solidFill>
                  <a:schemeClr val="tx2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Ⅰ</a:t>
            </a:r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문제 정의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0269D6-C6DD-A6A7-147B-6DE91E056537}"/>
              </a:ext>
            </a:extLst>
          </p:cNvPr>
          <p:cNvSpPr txBox="1"/>
          <p:nvPr/>
        </p:nvSpPr>
        <p:spPr>
          <a:xfrm>
            <a:off x="1229122" y="1727276"/>
            <a:ext cx="9733755" cy="1233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여러 사이트에서 각자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E-book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서비스하는 현 상황으로 인해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E-book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구매 또는 대여 시 가격 비교와 책 서비스 여부 등을 비교하는데 긴 시간 소요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5AF311-D681-95BD-C7BA-F33CA64F2328}"/>
              </a:ext>
            </a:extLst>
          </p:cNvPr>
          <p:cNvSpPr txBox="1"/>
          <p:nvPr/>
        </p:nvSpPr>
        <p:spPr>
          <a:xfrm>
            <a:off x="4031169" y="4379718"/>
            <a:ext cx="4129657" cy="828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E-book </a:t>
            </a:r>
            <a:r>
              <a:rPr lang="ko-KR" altLang="en-US" sz="2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통합 관리 시스템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7C8C78A-D28F-39BD-86E1-620E02C48DDE}"/>
              </a:ext>
            </a:extLst>
          </p:cNvPr>
          <p:cNvSpPr/>
          <p:nvPr/>
        </p:nvSpPr>
        <p:spPr>
          <a:xfrm rot="5400000">
            <a:off x="5854303" y="3441963"/>
            <a:ext cx="727522" cy="456674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B374FCB-44C7-9D8F-BF39-A66602FBD8A0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76C11F-95B4-D1C3-5BBF-0567074F1661}"/>
              </a:ext>
            </a:extLst>
          </p:cNvPr>
          <p:cNvSpPr txBox="1"/>
          <p:nvPr/>
        </p:nvSpPr>
        <p:spPr>
          <a:xfrm>
            <a:off x="8961120" y="289054"/>
            <a:ext cx="3089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E-book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통합 관리 시스템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1CD7653-784E-7143-3DE8-94BA2C55F535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77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3C793CB-5CA1-76A6-1B99-1C82DC0873EC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434C7A-EBB1-EB0D-FEF4-D84DF5AAF088}"/>
              </a:ext>
            </a:extLst>
          </p:cNvPr>
          <p:cNvSpPr txBox="1"/>
          <p:nvPr/>
        </p:nvSpPr>
        <p:spPr>
          <a:xfrm>
            <a:off x="8961120" y="289054"/>
            <a:ext cx="3089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E-book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통합 관리 시스템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1F21A87-8AB2-2A5D-51C1-46CAD58FEEA3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89BDC7-DC9A-6BC5-5BD6-72B4053C792A}"/>
              </a:ext>
            </a:extLst>
          </p:cNvPr>
          <p:cNvSpPr txBox="1"/>
          <p:nvPr/>
        </p:nvSpPr>
        <p:spPr>
          <a:xfrm>
            <a:off x="276223" y="205730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Ⅱ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목표 시스템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5AF311-D681-95BD-C7BA-F33CA64F2328}"/>
              </a:ext>
            </a:extLst>
          </p:cNvPr>
          <p:cNvSpPr txBox="1"/>
          <p:nvPr/>
        </p:nvSpPr>
        <p:spPr>
          <a:xfrm>
            <a:off x="92050" y="970417"/>
            <a:ext cx="3912488" cy="828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E-book </a:t>
            </a:r>
            <a:r>
              <a:rPr lang="ko-KR" altLang="en-US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통합 관리 기능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13FBF4-72CB-4DCA-753B-2911EE54D2D0}"/>
              </a:ext>
            </a:extLst>
          </p:cNvPr>
          <p:cNvSpPr txBox="1"/>
          <p:nvPr/>
        </p:nvSpPr>
        <p:spPr>
          <a:xfrm>
            <a:off x="5173378" y="970417"/>
            <a:ext cx="1667444" cy="828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추천 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825B03-44DD-C7C5-0808-ACD8812699B2}"/>
              </a:ext>
            </a:extLst>
          </p:cNvPr>
          <p:cNvSpPr txBox="1"/>
          <p:nvPr/>
        </p:nvSpPr>
        <p:spPr>
          <a:xfrm>
            <a:off x="9281829" y="962766"/>
            <a:ext cx="1669048" cy="828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회원 기능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BF5DDA-9307-A82D-0C7D-CC9EDE8E36E6}"/>
              </a:ext>
            </a:extLst>
          </p:cNvPr>
          <p:cNvSpPr txBox="1"/>
          <p:nvPr/>
        </p:nvSpPr>
        <p:spPr>
          <a:xfrm>
            <a:off x="382316" y="3000747"/>
            <a:ext cx="3493264" cy="2200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도서 상세 정보 제공</a:t>
            </a: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사이트 별 도서 가격 비교</a:t>
            </a:r>
          </a:p>
          <a:p>
            <a:pPr algn="ctr">
              <a:lnSpc>
                <a:spcPct val="200000"/>
              </a:lnSpc>
            </a:pP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신간 도서 업데이트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6354D8E-5A89-5727-F9A9-A7195BA1A2A1}"/>
              </a:ext>
            </a:extLst>
          </p:cNvPr>
          <p:cNvCxnSpPr>
            <a:cxnSpLocks/>
          </p:cNvCxnSpPr>
          <p:nvPr/>
        </p:nvCxnSpPr>
        <p:spPr>
          <a:xfrm>
            <a:off x="3987800" y="2072783"/>
            <a:ext cx="0" cy="449616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1B73AFD-3E9D-2653-153A-33FF3D374D0D}"/>
              </a:ext>
            </a:extLst>
          </p:cNvPr>
          <p:cNvCxnSpPr>
            <a:cxnSpLocks/>
          </p:cNvCxnSpPr>
          <p:nvPr/>
        </p:nvCxnSpPr>
        <p:spPr>
          <a:xfrm>
            <a:off x="8137584" y="2072323"/>
            <a:ext cx="0" cy="449616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78E2538-D575-11C7-256E-3243AB8ECCE2}"/>
              </a:ext>
            </a:extLst>
          </p:cNvPr>
          <p:cNvCxnSpPr>
            <a:cxnSpLocks/>
          </p:cNvCxnSpPr>
          <p:nvPr/>
        </p:nvCxnSpPr>
        <p:spPr>
          <a:xfrm>
            <a:off x="207217" y="2072323"/>
            <a:ext cx="11853765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8DB3B43-3A93-F76A-4967-70723742D828}"/>
              </a:ext>
            </a:extLst>
          </p:cNvPr>
          <p:cNvSpPr txBox="1"/>
          <p:nvPr/>
        </p:nvSpPr>
        <p:spPr>
          <a:xfrm>
            <a:off x="4054415" y="3008506"/>
            <a:ext cx="4083169" cy="2200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각 사이트 별 순위 확인</a:t>
            </a: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요즘 뜨는 도서 추천</a:t>
            </a: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개인화 또는 콘텐츠 기반 추천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C03195-7220-4C79-2FD8-B1BAEDD888AF}"/>
              </a:ext>
            </a:extLst>
          </p:cNvPr>
          <p:cNvSpPr txBox="1"/>
          <p:nvPr/>
        </p:nvSpPr>
        <p:spPr>
          <a:xfrm>
            <a:off x="8250322" y="3377838"/>
            <a:ext cx="3810660" cy="1461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마이페이지 기능</a:t>
            </a: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읽고 싶은 책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읽은 책 기록</a:t>
            </a:r>
          </a:p>
        </p:txBody>
      </p:sp>
    </p:spTree>
    <p:extLst>
      <p:ext uri="{BB962C8B-B14F-4D97-AF65-F5344CB8AC3E}">
        <p14:creationId xmlns:p14="http://schemas.microsoft.com/office/powerpoint/2010/main" val="79900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3C793CB-5CA1-76A6-1B99-1C82DC0873EC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434C7A-EBB1-EB0D-FEF4-D84DF5AAF088}"/>
              </a:ext>
            </a:extLst>
          </p:cNvPr>
          <p:cNvSpPr txBox="1"/>
          <p:nvPr/>
        </p:nvSpPr>
        <p:spPr>
          <a:xfrm>
            <a:off x="8961120" y="289054"/>
            <a:ext cx="3089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E-book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통합 관리 시스템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1F21A87-8AB2-2A5D-51C1-46CAD58FEEA3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89BDC7-DC9A-6BC5-5BD6-72B4053C792A}"/>
              </a:ext>
            </a:extLst>
          </p:cNvPr>
          <p:cNvSpPr txBox="1"/>
          <p:nvPr/>
        </p:nvSpPr>
        <p:spPr>
          <a:xfrm>
            <a:off x="276222" y="205730"/>
            <a:ext cx="531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Ⅲ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 예정 데이터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B6CFC6D7-087A-E21E-AC55-6A5F80A26E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24" t="4814" r="14445" b="53421"/>
          <a:stretch/>
        </p:blipFill>
        <p:spPr bwMode="auto">
          <a:xfrm>
            <a:off x="593574" y="3329442"/>
            <a:ext cx="1969056" cy="179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5E587448-C306-7B93-656F-D793748D15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4" r="70017" b="12013"/>
          <a:stretch/>
        </p:blipFill>
        <p:spPr bwMode="auto">
          <a:xfrm>
            <a:off x="564867" y="1246167"/>
            <a:ext cx="1868247" cy="17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D76CEC3-264A-6568-CF3A-542A145AD3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24" t="59160" r="37370" b="3689"/>
          <a:stretch/>
        </p:blipFill>
        <p:spPr bwMode="auto">
          <a:xfrm>
            <a:off x="1448586" y="5420646"/>
            <a:ext cx="2832101" cy="92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2553A15-0C80-C0C0-7FA9-9CFED5DB0E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6" r="43392" b="43384"/>
          <a:stretch/>
        </p:blipFill>
        <p:spPr bwMode="auto">
          <a:xfrm>
            <a:off x="2880989" y="3429000"/>
            <a:ext cx="1969056" cy="141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0F6A393E-14EE-7D4F-515E-126E7BE53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989" y="1203304"/>
            <a:ext cx="1917701" cy="172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725CB9C-A9FA-9C26-E54C-2CEC986FCBBE}"/>
              </a:ext>
            </a:extLst>
          </p:cNvPr>
          <p:cNvSpPr/>
          <p:nvPr/>
        </p:nvSpPr>
        <p:spPr>
          <a:xfrm>
            <a:off x="5732239" y="3429000"/>
            <a:ext cx="727522" cy="456674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783C18-D698-082C-8D13-6659C02C8622}"/>
              </a:ext>
            </a:extLst>
          </p:cNvPr>
          <p:cNvSpPr txBox="1"/>
          <p:nvPr/>
        </p:nvSpPr>
        <p:spPr>
          <a:xfrm>
            <a:off x="7334570" y="2926432"/>
            <a:ext cx="4115229" cy="1461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각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E-book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서비스 사이트에서</a:t>
            </a: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도서와 관련된 내용을 </a:t>
            </a:r>
            <a:r>
              <a:rPr lang="ko-KR" altLang="en-US" sz="2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크롤링</a:t>
            </a:r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549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3C793CB-5CA1-76A6-1B99-1C82DC0873EC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434C7A-EBB1-EB0D-FEF4-D84DF5AAF088}"/>
              </a:ext>
            </a:extLst>
          </p:cNvPr>
          <p:cNvSpPr txBox="1"/>
          <p:nvPr/>
        </p:nvSpPr>
        <p:spPr>
          <a:xfrm>
            <a:off x="8961120" y="289054"/>
            <a:ext cx="3089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E-book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통합 관리 시스템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1F21A87-8AB2-2A5D-51C1-46CAD58FEEA3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89BDC7-DC9A-6BC5-5BD6-72B4053C792A}"/>
              </a:ext>
            </a:extLst>
          </p:cNvPr>
          <p:cNvSpPr txBox="1"/>
          <p:nvPr/>
        </p:nvSpPr>
        <p:spPr>
          <a:xfrm>
            <a:off x="276222" y="205730"/>
            <a:ext cx="531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Ⅲ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 예정 데이터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5E587448-C306-7B93-656F-D793748D15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4" r="70017" b="12013"/>
          <a:stretch/>
        </p:blipFill>
        <p:spPr bwMode="auto">
          <a:xfrm>
            <a:off x="1205154" y="1567967"/>
            <a:ext cx="1868247" cy="17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783C18-D698-082C-8D13-6659C02C8622}"/>
              </a:ext>
            </a:extLst>
          </p:cNvPr>
          <p:cNvSpPr txBox="1"/>
          <p:nvPr/>
        </p:nvSpPr>
        <p:spPr>
          <a:xfrm>
            <a:off x="4902200" y="1728744"/>
            <a:ext cx="5823943" cy="1323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ISBN,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책 제목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작가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가격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별점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카테고리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태그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함께 산 책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많이 산 책</a:t>
            </a: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9A9BE9C5-E4AF-57B6-981A-B3C4F5748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4202305"/>
            <a:ext cx="1917701" cy="172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026FAA-F3BB-4574-3DA7-E47AD0ADB93C}"/>
              </a:ext>
            </a:extLst>
          </p:cNvPr>
          <p:cNvSpPr txBox="1"/>
          <p:nvPr/>
        </p:nvSpPr>
        <p:spPr>
          <a:xfrm>
            <a:off x="4902200" y="4513513"/>
            <a:ext cx="6433820" cy="723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ISBN,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책 제목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작가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가격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별점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카테고리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등급</a:t>
            </a: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9085CA8-1133-F7C8-A554-C72867FDE43F}"/>
              </a:ext>
            </a:extLst>
          </p:cNvPr>
          <p:cNvCxnSpPr>
            <a:cxnSpLocks/>
          </p:cNvCxnSpPr>
          <p:nvPr/>
        </p:nvCxnSpPr>
        <p:spPr>
          <a:xfrm>
            <a:off x="3987800" y="1584357"/>
            <a:ext cx="0" cy="449616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077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3C793CB-5CA1-76A6-1B99-1C82DC0873EC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434C7A-EBB1-EB0D-FEF4-D84DF5AAF088}"/>
              </a:ext>
            </a:extLst>
          </p:cNvPr>
          <p:cNvSpPr txBox="1"/>
          <p:nvPr/>
        </p:nvSpPr>
        <p:spPr>
          <a:xfrm>
            <a:off x="8961120" y="289054"/>
            <a:ext cx="3089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E-book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통합 관리 시스템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1F21A87-8AB2-2A5D-51C1-46CAD58FEEA3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89BDC7-DC9A-6BC5-5BD6-72B4053C792A}"/>
              </a:ext>
            </a:extLst>
          </p:cNvPr>
          <p:cNvSpPr txBox="1"/>
          <p:nvPr/>
        </p:nvSpPr>
        <p:spPr>
          <a:xfrm>
            <a:off x="276222" y="205730"/>
            <a:ext cx="531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Ⅲ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 예정 데이터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783C18-D698-082C-8D13-6659C02C8622}"/>
              </a:ext>
            </a:extLst>
          </p:cNvPr>
          <p:cNvSpPr txBox="1"/>
          <p:nvPr/>
        </p:nvSpPr>
        <p:spPr>
          <a:xfrm>
            <a:off x="4451349" y="1666373"/>
            <a:ext cx="6616700" cy="723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ISBN,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책 제목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작가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카테고리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함께 담은 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026FAA-F3BB-4574-3DA7-E47AD0ADB93C}"/>
              </a:ext>
            </a:extLst>
          </p:cNvPr>
          <p:cNvSpPr txBox="1"/>
          <p:nvPr/>
        </p:nvSpPr>
        <p:spPr>
          <a:xfrm>
            <a:off x="4451349" y="3162070"/>
            <a:ext cx="6433820" cy="723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ISBN,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책 제목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작가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가격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별점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분야</a:t>
            </a: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875AD7-333B-711C-7269-B6073A260D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6" r="43392" b="43384"/>
          <a:stretch/>
        </p:blipFill>
        <p:spPr bwMode="auto">
          <a:xfrm>
            <a:off x="1157552" y="3161485"/>
            <a:ext cx="1596849" cy="114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3D2588BD-29F2-118C-537E-9C508450B7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24" t="4814" r="14445" b="53421"/>
          <a:stretch/>
        </p:blipFill>
        <p:spPr bwMode="auto">
          <a:xfrm>
            <a:off x="1235953" y="1450483"/>
            <a:ext cx="1550688" cy="141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6B876EC-E4A3-8845-9B78-BC2CBC86A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24" t="59160" r="37370" b="3689"/>
          <a:stretch/>
        </p:blipFill>
        <p:spPr bwMode="auto">
          <a:xfrm>
            <a:off x="742775" y="4911800"/>
            <a:ext cx="2559050" cy="83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63A472-49FB-8E45-4C88-E6DC6D2C4CD4}"/>
              </a:ext>
            </a:extLst>
          </p:cNvPr>
          <p:cNvSpPr txBox="1"/>
          <p:nvPr/>
        </p:nvSpPr>
        <p:spPr>
          <a:xfrm>
            <a:off x="4451349" y="4657767"/>
            <a:ext cx="6433820" cy="1138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ISBN,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책 제목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작가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가격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별점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카테고리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함께 둘러본 책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함께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구매한 책</a:t>
            </a: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5ADCAE1-C6A6-3AFC-638D-40DBBE37228F}"/>
              </a:ext>
            </a:extLst>
          </p:cNvPr>
          <p:cNvCxnSpPr>
            <a:cxnSpLocks/>
          </p:cNvCxnSpPr>
          <p:nvPr/>
        </p:nvCxnSpPr>
        <p:spPr>
          <a:xfrm>
            <a:off x="3848100" y="1450483"/>
            <a:ext cx="0" cy="449616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985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3C793CB-5CA1-76A6-1B99-1C82DC0873EC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434C7A-EBB1-EB0D-FEF4-D84DF5AAF088}"/>
              </a:ext>
            </a:extLst>
          </p:cNvPr>
          <p:cNvSpPr txBox="1"/>
          <p:nvPr/>
        </p:nvSpPr>
        <p:spPr>
          <a:xfrm>
            <a:off x="8961120" y="289054"/>
            <a:ext cx="3089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E-book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통합 관리 시스템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1F21A87-8AB2-2A5D-51C1-46CAD58FEEA3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89BDC7-DC9A-6BC5-5BD6-72B4053C792A}"/>
              </a:ext>
            </a:extLst>
          </p:cNvPr>
          <p:cNvSpPr txBox="1"/>
          <p:nvPr/>
        </p:nvSpPr>
        <p:spPr>
          <a:xfrm>
            <a:off x="276222" y="205730"/>
            <a:ext cx="531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Ⅲ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 예정 데이터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783C18-D698-082C-8D13-6659C02C8622}"/>
              </a:ext>
            </a:extLst>
          </p:cNvPr>
          <p:cNvSpPr txBox="1"/>
          <p:nvPr/>
        </p:nvSpPr>
        <p:spPr>
          <a:xfrm>
            <a:off x="1451522" y="1483119"/>
            <a:ext cx="9288954" cy="723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문화 빅데이터 플랫폼에서 제공하는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국립중앙도서관의 관련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CSV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활용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FA298BA-0D09-EF45-7950-E6F751CBC6B3}"/>
              </a:ext>
            </a:extLst>
          </p:cNvPr>
          <p:cNvGrpSpPr/>
          <p:nvPr/>
        </p:nvGrpSpPr>
        <p:grpSpPr>
          <a:xfrm>
            <a:off x="2058501" y="2827514"/>
            <a:ext cx="8074995" cy="3333672"/>
            <a:chOff x="2058502" y="2686128"/>
            <a:chExt cx="8074995" cy="3333672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13B1D61-1DEE-F182-9DE0-66B678739989}"/>
                </a:ext>
              </a:extLst>
            </p:cNvPr>
            <p:cNvGrpSpPr/>
            <p:nvPr/>
          </p:nvGrpSpPr>
          <p:grpSpPr>
            <a:xfrm>
              <a:off x="2058502" y="2686928"/>
              <a:ext cx="8074995" cy="3332872"/>
              <a:chOff x="4007785" y="862851"/>
              <a:chExt cx="7907992" cy="3674217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53925416-59B5-E17F-3139-99E97E5379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68059"/>
              <a:stretch/>
            </p:blipFill>
            <p:spPr>
              <a:xfrm>
                <a:off x="4007785" y="862851"/>
                <a:ext cx="7907992" cy="1829548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1023A98E-3123-7B04-F28B-3C93F3AF08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272" r="50949" b="33523"/>
              <a:stretch/>
            </p:blipFill>
            <p:spPr>
              <a:xfrm>
                <a:off x="4007785" y="2692399"/>
                <a:ext cx="3878915" cy="1844669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96E415F5-B29C-9EBF-3E7E-D0DA6968EB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67788" r="50000"/>
              <a:stretch/>
            </p:blipFill>
            <p:spPr>
              <a:xfrm>
                <a:off x="7886700" y="2656961"/>
                <a:ext cx="4029077" cy="1880107"/>
              </a:xfrm>
              <a:prstGeom prst="rect">
                <a:avLst/>
              </a:prstGeom>
            </p:spPr>
          </p:pic>
        </p:grp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1E26DD5-FF7B-1725-E42C-480E1A14A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8502" y="2686128"/>
              <a:ext cx="3960831" cy="1659579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CF3B4E6-2B08-0FD0-DB1C-3F4CFCD2E587}"/>
              </a:ext>
            </a:extLst>
          </p:cNvPr>
          <p:cNvSpPr txBox="1"/>
          <p:nvPr/>
        </p:nvSpPr>
        <p:spPr>
          <a:xfrm>
            <a:off x="6624890" y="2206266"/>
            <a:ext cx="41155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https://www.bigdata-culture.kr/bigdata/user/main.do</a:t>
            </a:r>
          </a:p>
        </p:txBody>
      </p:sp>
    </p:spTree>
    <p:extLst>
      <p:ext uri="{BB962C8B-B14F-4D97-AF65-F5344CB8AC3E}">
        <p14:creationId xmlns:p14="http://schemas.microsoft.com/office/powerpoint/2010/main" val="72692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363</Words>
  <Application>Microsoft Office PowerPoint</Application>
  <PresentationFormat>와이드스크린</PresentationFormat>
  <Paragraphs>71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에스코어 드림 7 ExtraBold</vt:lpstr>
      <vt:lpstr>나눔스퀘어 ExtraBold</vt:lpstr>
      <vt:lpstr>에스코어 드림 6 Bold</vt:lpstr>
      <vt:lpstr>에스코어 드림 4 Regular</vt:lpstr>
      <vt:lpstr>Arial</vt:lpstr>
      <vt:lpstr>에스코어 드림 3 Light</vt:lpstr>
      <vt:lpstr>맑은 고딕</vt:lpstr>
      <vt:lpstr>에스코어 드림 5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박소희</dc:creator>
  <cp:lastModifiedBy>정 수민</cp:lastModifiedBy>
  <cp:revision>23</cp:revision>
  <dcterms:created xsi:type="dcterms:W3CDTF">2019-11-09T12:13:38Z</dcterms:created>
  <dcterms:modified xsi:type="dcterms:W3CDTF">2023-03-13T05:05:10Z</dcterms:modified>
</cp:coreProperties>
</file>