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6iodnoOEnJVWi/LbxDMA46Px4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989FE5-386F-414B-B6B2-2B5479A359E3}">
  <a:tblStyle styleId="{E7989FE5-386F-414B-B6B2-2B5479A359E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335b057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2335b057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ee7be73198fddf5_5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6ee7be73198fddf5_5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9c13a49a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f9c13a49a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ec0c9b41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0ec0c9b41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ec0c9b41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0ec0c9b41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e7be73198fddf5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6ee7be73198fddf5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e7be73198fddf5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6ee7be73198fddf5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e7be73198fddf5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ee7be73198fddf5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e7be73198fddf5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ee7be73198fddf5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655071" y="3012245"/>
            <a:ext cx="4881853" cy="833510"/>
          </a:xfrm>
          <a:prstGeom prst="rect">
            <a:avLst/>
          </a:prstGeom>
          <a:noFill/>
          <a:ln cap="flat" cmpd="sng" w="57150">
            <a:solidFill>
              <a:srgbClr val="1F38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2"/>
                </a:solidFill>
              </a:rPr>
              <a:t>E-book 통합 관리 시스템</a:t>
            </a:r>
            <a:endParaRPr b="1"/>
          </a:p>
        </p:txBody>
      </p:sp>
      <p:sp>
        <p:nvSpPr>
          <p:cNvPr id="89" name="Google Shape;89;p1"/>
          <p:cNvSpPr txBox="1"/>
          <p:nvPr/>
        </p:nvSpPr>
        <p:spPr>
          <a:xfrm>
            <a:off x="4074266" y="4248579"/>
            <a:ext cx="40434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4조_발리의 서재</a:t>
            </a:r>
            <a:endParaRPr b="0" i="0" sz="16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정수민, 남윤종, 박세연, 손혜진, 신동후</a:t>
            </a:r>
            <a:endParaRPr b="0" i="0" sz="16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09" name="Google Shape;209;p6"/>
          <p:cNvCxnSpPr/>
          <p:nvPr/>
        </p:nvCxnSpPr>
        <p:spPr>
          <a:xfrm>
            <a:off x="8961120" y="696814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6"/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6"/>
          <p:cNvCxnSpPr/>
          <p:nvPr/>
        </p:nvCxnSpPr>
        <p:spPr>
          <a:xfrm>
            <a:off x="8961120" y="267285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6"/>
          <p:cNvSpPr txBox="1"/>
          <p:nvPr/>
        </p:nvSpPr>
        <p:spPr>
          <a:xfrm>
            <a:off x="276224" y="205725"/>
            <a:ext cx="21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3.  개발 사항</a:t>
            </a:r>
            <a:endParaRPr sz="24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465662"/>
            <a:ext cx="5735400" cy="3926676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19050">
              <a:srgbClr val="000000">
                <a:alpha val="51000"/>
              </a:srgbClr>
            </a:outerShdw>
          </a:effectLst>
        </p:spPr>
      </p:pic>
      <p:sp>
        <p:nvSpPr>
          <p:cNvPr id="214" name="Google Shape;214;p6"/>
          <p:cNvSpPr txBox="1"/>
          <p:nvPr/>
        </p:nvSpPr>
        <p:spPr>
          <a:xfrm>
            <a:off x="3056925" y="5541850"/>
            <a:ext cx="29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데이터 출처 : </a:t>
            </a:r>
            <a:r>
              <a:rPr lang="ko-KR" sz="1000"/>
              <a:t>https://lib.seoul.go.kr/slibsrch/main</a:t>
            </a:r>
            <a:endParaRPr sz="1000"/>
          </a:p>
        </p:txBody>
      </p:sp>
      <p:sp>
        <p:nvSpPr>
          <p:cNvPr id="215" name="Google Shape;215;p6"/>
          <p:cNvSpPr txBox="1"/>
          <p:nvPr/>
        </p:nvSpPr>
        <p:spPr>
          <a:xfrm>
            <a:off x="6420975" y="3182700"/>
            <a:ext cx="549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서울시 대표 &amp; 국립 &amp; 공공 도서관 csv 데이터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335b0573f_0_0"/>
          <p:cNvSpPr/>
          <p:nvPr/>
        </p:nvSpPr>
        <p:spPr>
          <a:xfrm>
            <a:off x="6964540" y="5139267"/>
            <a:ext cx="4943100" cy="40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22335b0573f_0_0"/>
          <p:cNvSpPr txBox="1"/>
          <p:nvPr>
            <p:ph idx="1" type="body"/>
          </p:nvPr>
        </p:nvSpPr>
        <p:spPr>
          <a:xfrm>
            <a:off x="276225" y="1416788"/>
            <a:ext cx="5902800" cy="5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ko-KR" sz="1400"/>
              <a:t>[판매량]</a:t>
            </a:r>
            <a:endParaRPr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네이버, 밀리의 서재 주간 베스트100 수집</a:t>
            </a:r>
            <a:endParaRPr sz="1400"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1위 100점 -&gt; 100위 1점으로 점수 책정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ko-KR" sz="1400"/>
              <a:t>[언급량]</a:t>
            </a:r>
            <a:endParaRPr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트위터 점수(100점 만점):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400"/>
              <a:t> 1. 트위터api로 도서명으로 검색하여 최근 7일동안 작성된 트윗 100개 수집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400"/>
              <a:t> 2. 전체 트윗 개수 집계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교보문고 점수(5점 만점):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400"/>
              <a:t> 1. 교보문고에서 해당 도서의 리뷰 중 가장 최근에 작성된 5개 수집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 sz="1400"/>
              <a:t> 2. 집계일 기준으로 3달 내의 리뷰 개수만 집계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ko-KR" sz="1400"/>
              <a:t>[최종 점수]</a:t>
            </a:r>
            <a:endParaRPr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판매량(네이버, 밀리), 언급량(트위터,교보) 점수를 각각 Normalize</a:t>
            </a:r>
            <a:endParaRPr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판매량 소계, 언급량 소계를 구한 후 다시 Normalize</a:t>
            </a:r>
            <a:endParaRPr/>
          </a:p>
          <a:p>
            <a:pPr indent="-22193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400"/>
              <a:t>최종 점수는 판매량 소계 정규화값에 weight(0.4) 언급량 소계 정규화 값에 weight(0.6)을 적용해 합산</a:t>
            </a:r>
            <a:endParaRPr sz="1400"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</p:txBody>
      </p:sp>
      <p:pic>
        <p:nvPicPr>
          <p:cNvPr descr="Implementing maximum absolute scaling - Python Feature Engineering Cookbook  [Book]" id="222" name="Google Shape;222;g22335b0573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479" y="2248435"/>
            <a:ext cx="2692400" cy="71201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2335b0573f_0_0"/>
          <p:cNvSpPr txBox="1"/>
          <p:nvPr/>
        </p:nvSpPr>
        <p:spPr>
          <a:xfrm>
            <a:off x="8573028" y="3003035"/>
            <a:ext cx="330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Normalization: absolute maximum scaling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4" name="Google Shape;224;g22335b0573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6792" y="3912728"/>
            <a:ext cx="3909928" cy="28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2335b0573f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6586" y="4480604"/>
            <a:ext cx="4062146" cy="28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2335b0573f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8014" y="5224598"/>
            <a:ext cx="4714519" cy="2544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22335b0573f_0_0"/>
          <p:cNvCxnSpPr/>
          <p:nvPr/>
        </p:nvCxnSpPr>
        <p:spPr>
          <a:xfrm>
            <a:off x="6773333" y="1312333"/>
            <a:ext cx="0" cy="51123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g22335b0573f_0_0"/>
          <p:cNvSpPr txBox="1"/>
          <p:nvPr/>
        </p:nvSpPr>
        <p:spPr>
          <a:xfrm>
            <a:off x="276227" y="205725"/>
            <a:ext cx="69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3.  개발 사항 - </a:t>
            </a: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요즘 뜨는 도서 순위 산정 방식</a:t>
            </a:r>
            <a:endParaRPr b="1" sz="900"/>
          </a:p>
        </p:txBody>
      </p:sp>
      <p:sp>
        <p:nvSpPr>
          <p:cNvPr id="229" name="Google Shape;229;g22335b0573f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35" name="Google Shape;235;p7"/>
          <p:cNvCxnSpPr/>
          <p:nvPr/>
        </p:nvCxnSpPr>
        <p:spPr>
          <a:xfrm>
            <a:off x="8961120" y="696814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7"/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7"/>
          <p:cNvCxnSpPr/>
          <p:nvPr/>
        </p:nvCxnSpPr>
        <p:spPr>
          <a:xfrm>
            <a:off x="8961120" y="267285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7"/>
          <p:cNvSpPr txBox="1"/>
          <p:nvPr/>
        </p:nvSpPr>
        <p:spPr>
          <a:xfrm>
            <a:off x="276226" y="205725"/>
            <a:ext cx="442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3.  개발 사항 - </a:t>
            </a: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시스템 알고리즘</a:t>
            </a:r>
            <a:endParaRPr b="1" sz="900"/>
          </a:p>
        </p:txBody>
      </p:sp>
      <p:sp>
        <p:nvSpPr>
          <p:cNvPr id="239" name="Google Shape;239;p7"/>
          <p:cNvSpPr txBox="1"/>
          <p:nvPr/>
        </p:nvSpPr>
        <p:spPr>
          <a:xfrm>
            <a:off x="276225" y="1098675"/>
            <a:ext cx="5840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[잠재 요인 협업 필터링]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사용자-아이템 행렬 데이터만을 이용해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‘잠재요인’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을 끌어내는 것을 의미.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사용자-아이템 행렬에서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‘사용자-잠재 요인 행렬’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‘잠재 요인-아이템 행렬’(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아이템-잠재 요인 행렬의 전치 행렬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로 분해.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두 행렬의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내적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을 통해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‘새로운 예측 사용자-아이템 행렬’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데이터를 만들어서 사용자가 아직 선택하지 않는 아이템에 대한 선택 여부를 예측하는 방법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대표적 기법으로는 SVD(Singular Vector Decomposition), NMF(Non-Negative Matrix Factorization), SGD(Stochastic Gradient Descent) 등이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276225" y="3950975"/>
            <a:ext cx="584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확률적 경사하강법(SGD)을 이용한 행렬 분해]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P와 Q를 임의의 값을 가진 행렬로 설정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P와 Q.T 값을 곱해 예측 행렬을 계산하고 예측 R행렬과 실제 R행렬에 해당하는 오류 값을 계산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오류 값을 최소화할 수 있도록 P와 Q행렬을 적절한 값으로 각각 업데이트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만족할 만한 오류 값을 가질 때까지 2,3번 작업을 반복하면서 P와 Q 값을 업데이트해 근사화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즉, </a:t>
            </a:r>
            <a:r>
              <a:rPr b="1"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P와 Q 행렬로 계산된 예측 R행렬 값이 실제 R행렬 값과 가장 최소의 오류를 가질 수 있도록 반복적인 비용 함수 최적화를 통해 P와 Q를 유추해내는 기법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875" y="1958314"/>
            <a:ext cx="39338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875" y="3653764"/>
            <a:ext cx="54768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e7be73198fddf5_5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48" name="Google Shape;248;g6ee7be73198fddf5_579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g6ee7be73198fddf5_579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g6ee7be73198fddf5_579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g6ee7be73198fddf5_579"/>
          <p:cNvSpPr txBox="1"/>
          <p:nvPr/>
        </p:nvSpPr>
        <p:spPr>
          <a:xfrm>
            <a:off x="276225" y="205725"/>
            <a:ext cx="43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3.  개발 사항 - </a:t>
            </a:r>
            <a:r>
              <a:rPr b="1" lang="ko-KR" sz="1500">
                <a:solidFill>
                  <a:srgbClr val="222A35"/>
                </a:solidFill>
              </a:rPr>
              <a:t>ERD &amp; skeleton</a:t>
            </a:r>
            <a:endParaRPr sz="15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6ee7be73198fddf5_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645" y="780600"/>
            <a:ext cx="8084706" cy="6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9c13a49a4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58" name="Google Shape;258;g1f9c13a49a4_1_0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g1f9c13a49a4_1_0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g1f9c13a49a4_1_0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g1f9c13a49a4_1_0"/>
          <p:cNvSpPr txBox="1"/>
          <p:nvPr/>
        </p:nvSpPr>
        <p:spPr>
          <a:xfrm>
            <a:off x="276225" y="205725"/>
            <a:ext cx="43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3.  개발 사항 - </a:t>
            </a:r>
            <a:r>
              <a:rPr b="1" lang="ko-KR" sz="1500">
                <a:solidFill>
                  <a:srgbClr val="222A35"/>
                </a:solidFill>
              </a:rPr>
              <a:t>ERD &amp; skeleton</a:t>
            </a:r>
            <a:endParaRPr sz="15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f9c13a49a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175" y="803900"/>
            <a:ext cx="6761651" cy="58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ec0c9b419_0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68" name="Google Shape;268;g20ec0c9b419_0_8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g20ec0c9b419_0_8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20ec0c9b419_0_8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g20ec0c9b419_0_8"/>
          <p:cNvSpPr txBox="1"/>
          <p:nvPr/>
        </p:nvSpPr>
        <p:spPr>
          <a:xfrm>
            <a:off x="276224" y="205725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ko-KR" sz="2400">
                <a:solidFill>
                  <a:srgbClr val="222A35"/>
                </a:solidFill>
              </a:rPr>
              <a:t>4.  시연</a:t>
            </a:r>
            <a:endParaRPr sz="24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20ec0c9b419_0_8"/>
          <p:cNvPicPr preferRelativeResize="0"/>
          <p:nvPr/>
        </p:nvPicPr>
        <p:blipFill rotWithShape="1">
          <a:blip r:embed="rId3">
            <a:alphaModFix amt="21000"/>
          </a:blip>
          <a:srcRect b="26564" l="0" r="0" t="23763"/>
          <a:stretch/>
        </p:blipFill>
        <p:spPr>
          <a:xfrm>
            <a:off x="3455261" y="2117256"/>
            <a:ext cx="5281475" cy="26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ec0c9b419_0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78" name="Google Shape;278;g20ec0c9b419_0_16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9" name="Google Shape;279;g20ec0c9b419_0_16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g20ec0c9b419_0_16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g20ec0c9b419_0_16"/>
          <p:cNvSpPr txBox="1"/>
          <p:nvPr/>
        </p:nvSpPr>
        <p:spPr>
          <a:xfrm>
            <a:off x="276223" y="205730"/>
            <a:ext cx="34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0ec0c9b419_0_16"/>
          <p:cNvSpPr txBox="1"/>
          <p:nvPr/>
        </p:nvSpPr>
        <p:spPr>
          <a:xfrm>
            <a:off x="276225" y="205725"/>
            <a:ext cx="464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5</a:t>
            </a:r>
            <a:r>
              <a:rPr b="1" lang="ko-KR" sz="2400">
                <a:solidFill>
                  <a:srgbClr val="222A35"/>
                </a:solidFill>
              </a:rPr>
              <a:t>.  기대 효과 및 개선 방향</a:t>
            </a:r>
            <a:endParaRPr/>
          </a:p>
        </p:txBody>
      </p:sp>
      <p:sp>
        <p:nvSpPr>
          <p:cNvPr id="283" name="Google Shape;283;g20ec0c9b419_0_16"/>
          <p:cNvSpPr txBox="1"/>
          <p:nvPr/>
        </p:nvSpPr>
        <p:spPr>
          <a:xfrm>
            <a:off x="776000" y="1132525"/>
            <a:ext cx="66588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다양한 EBOOK 사이트를 하나로 통합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사이트 별 인기 도서를 손쉽게 파악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요즘 뜨는 도서 Top 100 기능을 통해 현재 도서 주제 트렌드를 파악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회원 맞춤형 다양한 도서 추천 서비스 제공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회원의 읽은 책 데이터 기반으로 10권 가량의 도서 추천 기능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검색 기능을 통한 도서 상세정보 파악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저자, 가격, 별점 등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서울시 도서관 정보 제공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도서관 주소, 휴관일, open~close 시간을 손쉽게 파악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AutoNum type="arabicPeriod"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개선 방향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도서 목차 정보 제공, 성별&amp;연령대 별 추천 도서, 도서관에 해당 도서가 구비되어 있는지 파악하는 기능을 추가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-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회원의 ‘읽은 책’ 데이터가 충분하지 않을 경우 추천시스템의 정확도는 다소 떨어질 수 있다. 따라서, 서비스 실시 초반에 대량의 신규 고객들을 모집하기 위한 강력한 프로모션, 마케팅 전략이 필요함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10"/>
          <p:cNvCxnSpPr/>
          <p:nvPr/>
        </p:nvCxnSpPr>
        <p:spPr>
          <a:xfrm>
            <a:off x="3634154" y="2767892"/>
            <a:ext cx="4923692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10"/>
          <p:cNvCxnSpPr/>
          <p:nvPr/>
        </p:nvCxnSpPr>
        <p:spPr>
          <a:xfrm>
            <a:off x="3634154" y="3953021"/>
            <a:ext cx="4923692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10"/>
          <p:cNvSpPr txBox="1"/>
          <p:nvPr/>
        </p:nvSpPr>
        <p:spPr>
          <a:xfrm>
            <a:off x="4849857" y="3037291"/>
            <a:ext cx="24922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"/>
          <p:cNvCxnSpPr/>
          <p:nvPr/>
        </p:nvCxnSpPr>
        <p:spPr>
          <a:xfrm>
            <a:off x="3634154" y="2388064"/>
            <a:ext cx="4923692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2"/>
          <p:cNvCxnSpPr/>
          <p:nvPr/>
        </p:nvCxnSpPr>
        <p:spPr>
          <a:xfrm>
            <a:off x="3634204" y="4598178"/>
            <a:ext cx="4923600" cy="0"/>
          </a:xfrm>
          <a:prstGeom prst="straightConnector1">
            <a:avLst/>
          </a:prstGeom>
          <a:noFill/>
          <a:ln cap="flat" cmpd="sng" w="635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2"/>
          <p:cNvSpPr txBox="1"/>
          <p:nvPr/>
        </p:nvSpPr>
        <p:spPr>
          <a:xfrm>
            <a:off x="5679847" y="1747600"/>
            <a:ext cx="119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222A35"/>
                </a:solidFill>
              </a:rPr>
              <a:t>목차</a:t>
            </a:r>
            <a:endParaRPr b="1" sz="2800">
              <a:solidFill>
                <a:srgbClr val="222A35"/>
              </a:solidFill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528300" y="2561925"/>
            <a:ext cx="51354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00"/>
              <a:buAutoNum type="arabicPeriod"/>
            </a:pPr>
            <a:r>
              <a:rPr b="1" lang="ko-KR" sz="2300">
                <a:solidFill>
                  <a:srgbClr val="222A35"/>
                </a:solidFill>
              </a:rPr>
              <a:t>프로젝트 개요</a:t>
            </a:r>
            <a:endParaRPr b="1" sz="2300">
              <a:solidFill>
                <a:srgbClr val="222A35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00"/>
              <a:buAutoNum type="arabicPeriod"/>
            </a:pPr>
            <a:r>
              <a:rPr b="1" lang="ko-KR" sz="2300">
                <a:solidFill>
                  <a:srgbClr val="222A35"/>
                </a:solidFill>
              </a:rPr>
              <a:t>목표 시스템</a:t>
            </a:r>
            <a:endParaRPr b="1" sz="2300">
              <a:solidFill>
                <a:srgbClr val="222A35"/>
              </a:solidFill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00"/>
              <a:buAutoNum type="arabicPeriod"/>
            </a:pPr>
            <a:r>
              <a:rPr b="1" lang="ko-KR" sz="2300">
                <a:solidFill>
                  <a:srgbClr val="222A35"/>
                </a:solidFill>
              </a:rPr>
              <a:t>개발사항</a:t>
            </a:r>
            <a:endParaRPr b="1" sz="2300">
              <a:solidFill>
                <a:srgbClr val="222A35"/>
              </a:solidFill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00"/>
              <a:buAutoNum type="arabicPeriod"/>
            </a:pPr>
            <a:r>
              <a:rPr b="1" lang="ko-KR" sz="2300">
                <a:solidFill>
                  <a:srgbClr val="222A35"/>
                </a:solidFill>
              </a:rPr>
              <a:t>시연</a:t>
            </a:r>
            <a:endParaRPr b="1" sz="2300">
              <a:solidFill>
                <a:srgbClr val="222A35"/>
              </a:solidFill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300"/>
              <a:buAutoNum type="arabicPeriod"/>
            </a:pPr>
            <a:r>
              <a:rPr b="1" lang="ko-KR" sz="2300">
                <a:solidFill>
                  <a:srgbClr val="222A35"/>
                </a:solidFill>
              </a:rPr>
              <a:t>기대효과 및 개선방향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1352550" y="3099700"/>
            <a:ext cx="9672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 다른 사이트에서 다양한 형태로 E-book 서비스 제공</a:t>
            </a:r>
            <a:endParaRPr/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여러 사이트에서 각자 E-book을 서비스하는 현 상황으로 인해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E-book 구매 또는 대여 시 가격 비교와 책 서비스 여부 등을 비교하는데 긴 시간 소요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3633624" y="5732854"/>
            <a:ext cx="4924746" cy="82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E-book 통합 관리 시스템 개발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 rot="5400000">
            <a:off x="5732247" y="5140808"/>
            <a:ext cx="727500" cy="45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8961120" y="696814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3"/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8961120" y="267285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8" name="Google Shape;108;p3"/>
          <p:cNvGrpSpPr/>
          <p:nvPr/>
        </p:nvGrpSpPr>
        <p:grpSpPr>
          <a:xfrm>
            <a:off x="1882194" y="1119281"/>
            <a:ext cx="8427606" cy="1848508"/>
            <a:chOff x="930443" y="1271681"/>
            <a:chExt cx="8427606" cy="1848508"/>
          </a:xfrm>
        </p:grpSpPr>
        <p:pic>
          <p:nvPicPr>
            <p:cNvPr id="109" name="Google Shape;109;p3"/>
            <p:cNvPicPr preferRelativeResize="0"/>
            <p:nvPr/>
          </p:nvPicPr>
          <p:blipFill rotWithShape="1">
            <a:blip r:embed="rId3">
              <a:alphaModFix/>
            </a:blip>
            <a:srcRect b="53421" l="32824" r="14444" t="4814"/>
            <a:stretch/>
          </p:blipFill>
          <p:spPr>
            <a:xfrm>
              <a:off x="7388993" y="1271681"/>
              <a:ext cx="1969056" cy="1848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0443" y="1271681"/>
              <a:ext cx="6554442" cy="18485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276225" y="205725"/>
            <a:ext cx="526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AutoNum type="arabicPeriod"/>
            </a:pPr>
            <a:r>
              <a:rPr b="1" lang="ko-KR" sz="2300">
                <a:solidFill>
                  <a:srgbClr val="222A35"/>
                </a:solidFill>
              </a:rPr>
              <a:t>프로젝트 개요 - </a:t>
            </a:r>
            <a:r>
              <a:rPr b="1" lang="ko-KR" sz="1500">
                <a:solidFill>
                  <a:srgbClr val="222A35"/>
                </a:solidFill>
              </a:rPr>
              <a:t>프로젝트 목표</a:t>
            </a:r>
            <a:endParaRPr b="1"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g6ee7be73198fddf5_202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g6ee7be73198fddf5_202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g6ee7be73198fddf5_202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0" name="Google Shape;120;g6ee7be73198fddf5_202"/>
          <p:cNvGraphicFramePr/>
          <p:nvPr/>
        </p:nvGraphicFramePr>
        <p:xfrm>
          <a:off x="698500" y="1333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{E7989FE5-386F-414B-B6B2-2B5479A359E3}</a:tableStyleId>
              </a:tblPr>
              <a:tblGrid>
                <a:gridCol w="2984500"/>
                <a:gridCol w="7810500"/>
              </a:tblGrid>
              <a:tr h="82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</a:tr>
              <a:tr h="82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남윤종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Yes24 크롤링, 지도시각화, 추천시스템 구현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2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박세연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네이버 E-book 크롤링, </a:t>
                      </a:r>
                      <a:r>
                        <a:rPr lang="ko-KR" sz="2400"/>
                        <a:t>메인 및 </a:t>
                      </a: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요즘 뜨는 도서 </a:t>
                      </a:r>
                      <a:r>
                        <a:rPr lang="ko-KR" sz="2400"/>
                        <a:t>구현,</a:t>
                      </a:r>
                      <a:br>
                        <a:rPr lang="ko-KR" sz="2400"/>
                      </a:br>
                      <a:r>
                        <a:rPr lang="ko-KR" sz="2400"/>
                        <a:t>Django 세팅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2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손혜진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밀리의 서재 크롤링, 사이트별 도서 순위 구현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8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신동후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리디북스 크롤링, 도서 기능 구현, 웹 디자인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8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정수민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교보 eBook 크롤링, 회원 기능 </a:t>
                      </a:r>
                      <a:r>
                        <a:rPr lang="ko-KR" sz="2400"/>
                        <a:t>및 도서 기능 </a:t>
                      </a:r>
                      <a:r>
                        <a:rPr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구현, </a:t>
                      </a:r>
                      <a:r>
                        <a:rPr lang="ko-KR" sz="2400"/>
                        <a:t>추천시스템 서빙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1" name="Google Shape;121;g6ee7be73198fddf5_202"/>
          <p:cNvSpPr txBox="1"/>
          <p:nvPr/>
        </p:nvSpPr>
        <p:spPr>
          <a:xfrm>
            <a:off x="276225" y="205725"/>
            <a:ext cx="526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400"/>
              <a:buAutoNum type="arabicPeriod"/>
            </a:pPr>
            <a:r>
              <a:rPr b="1" lang="ko-KR" sz="2300">
                <a:solidFill>
                  <a:srgbClr val="222A35"/>
                </a:solidFill>
              </a:rPr>
              <a:t>프로젝트 개요 - </a:t>
            </a:r>
            <a:r>
              <a:rPr b="1" lang="ko-KR" sz="1500">
                <a:solidFill>
                  <a:srgbClr val="222A35"/>
                </a:solidFill>
              </a:rPr>
              <a:t>업무 분장</a:t>
            </a:r>
            <a:endParaRPr b="1" sz="600"/>
          </a:p>
        </p:txBody>
      </p:sp>
      <p:sp>
        <p:nvSpPr>
          <p:cNvPr id="122" name="Google Shape;122;g6ee7be73198fddf5_2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g6ee7be73198fddf5_89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g6ee7be73198fddf5_89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g6ee7be73198fddf5_89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g6ee7be73198fddf5_89"/>
          <p:cNvSpPr txBox="1"/>
          <p:nvPr/>
        </p:nvSpPr>
        <p:spPr>
          <a:xfrm>
            <a:off x="207225" y="1227967"/>
            <a:ext cx="39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E-book 통합 관리 기능</a:t>
            </a:r>
            <a:endParaRPr b="1"/>
          </a:p>
        </p:txBody>
      </p:sp>
      <p:sp>
        <p:nvSpPr>
          <p:cNvPr id="131" name="Google Shape;131;g6ee7be73198fddf5_89"/>
          <p:cNvSpPr txBox="1"/>
          <p:nvPr/>
        </p:nvSpPr>
        <p:spPr>
          <a:xfrm>
            <a:off x="5169300" y="1227975"/>
            <a:ext cx="185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추천 기능</a:t>
            </a:r>
            <a:endParaRPr b="1"/>
          </a:p>
        </p:txBody>
      </p:sp>
      <p:sp>
        <p:nvSpPr>
          <p:cNvPr id="132" name="Google Shape;132;g6ee7be73198fddf5_89"/>
          <p:cNvSpPr txBox="1"/>
          <p:nvPr/>
        </p:nvSpPr>
        <p:spPr>
          <a:xfrm>
            <a:off x="9271325" y="1227975"/>
            <a:ext cx="185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회원 기능</a:t>
            </a:r>
            <a:endParaRPr b="1"/>
          </a:p>
        </p:txBody>
      </p:sp>
      <p:sp>
        <p:nvSpPr>
          <p:cNvPr id="133" name="Google Shape;133;g6ee7be73198fddf5_89"/>
          <p:cNvSpPr txBox="1"/>
          <p:nvPr/>
        </p:nvSpPr>
        <p:spPr>
          <a:xfrm>
            <a:off x="275675" y="2266650"/>
            <a:ext cx="36546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상세 정보 제공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사이트 별 도서 가격 비교</a:t>
            </a:r>
            <a:endParaRPr sz="1700"/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신간 도서 업데이트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</a:rPr>
              <a:t>서울시 종이도서관 위치 알리미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34" name="Google Shape;134;g6ee7be73198fddf5_89"/>
          <p:cNvCxnSpPr/>
          <p:nvPr/>
        </p:nvCxnSpPr>
        <p:spPr>
          <a:xfrm flipH="1">
            <a:off x="4026775" y="2072333"/>
            <a:ext cx="3900" cy="23004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g6ee7be73198fddf5_89"/>
          <p:cNvCxnSpPr/>
          <p:nvPr/>
        </p:nvCxnSpPr>
        <p:spPr>
          <a:xfrm flipH="1">
            <a:off x="8137284" y="2072323"/>
            <a:ext cx="300" cy="23214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g6ee7be73198fddf5_89"/>
          <p:cNvCxnSpPr/>
          <p:nvPr/>
        </p:nvCxnSpPr>
        <p:spPr>
          <a:xfrm>
            <a:off x="207217" y="2072323"/>
            <a:ext cx="11853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g6ee7be73198fddf5_89"/>
          <p:cNvSpPr txBox="1"/>
          <p:nvPr/>
        </p:nvSpPr>
        <p:spPr>
          <a:xfrm>
            <a:off x="4137675" y="2327025"/>
            <a:ext cx="39126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사이트 별  </a:t>
            </a:r>
            <a:r>
              <a:rPr lang="ko-KR" sz="1700">
                <a:solidFill>
                  <a:schemeClr val="dk1"/>
                </a:solidFill>
              </a:rPr>
              <a:t>인기 도서 </a:t>
            </a: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순위 확인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요즘 뜨는 도서 추천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</a:rPr>
              <a:t>고객 맞춤 도서</a:t>
            </a: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추천 </a:t>
            </a:r>
            <a:r>
              <a:rPr lang="ko-KR" sz="1700">
                <a:solidFill>
                  <a:schemeClr val="dk1"/>
                </a:solidFill>
              </a:rPr>
              <a:t>서비스 제공</a:t>
            </a:r>
            <a:endParaRPr sz="700"/>
          </a:p>
        </p:txBody>
      </p:sp>
      <p:sp>
        <p:nvSpPr>
          <p:cNvPr id="138" name="Google Shape;138;g6ee7be73198fddf5_89"/>
          <p:cNvSpPr txBox="1"/>
          <p:nvPr/>
        </p:nvSpPr>
        <p:spPr>
          <a:xfrm>
            <a:off x="8237675" y="2327025"/>
            <a:ext cx="38130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마이페이지 기</a:t>
            </a: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능</a:t>
            </a:r>
            <a:r>
              <a:rPr lang="ko-KR" sz="1700">
                <a:solidFill>
                  <a:schemeClr val="dk1"/>
                </a:solidFill>
              </a:rPr>
              <a:t> :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회원가입 / 회원탈퇴 / 정보 수정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로그인 / 로그아웃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9" name="Google Shape;139;g6ee7be73198fddf5_89"/>
          <p:cNvSpPr txBox="1"/>
          <p:nvPr/>
        </p:nvSpPr>
        <p:spPr>
          <a:xfrm>
            <a:off x="276225" y="205725"/>
            <a:ext cx="234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222A35"/>
                </a:solidFill>
              </a:rPr>
              <a:t>2.  </a:t>
            </a:r>
            <a:r>
              <a:rPr b="1" lang="ko-KR" sz="2300">
                <a:solidFill>
                  <a:srgbClr val="222A35"/>
                </a:solidFill>
              </a:rPr>
              <a:t>목표 시스템</a:t>
            </a:r>
            <a:endParaRPr b="1" sz="2300">
              <a:solidFill>
                <a:srgbClr val="222A35"/>
              </a:solidFill>
            </a:endParaRPr>
          </a:p>
        </p:txBody>
      </p:sp>
      <p:sp>
        <p:nvSpPr>
          <p:cNvPr id="140" name="Google Shape;140;g6ee7be73198fddf5_89"/>
          <p:cNvSpPr txBox="1"/>
          <p:nvPr/>
        </p:nvSpPr>
        <p:spPr>
          <a:xfrm>
            <a:off x="5207475" y="4626375"/>
            <a:ext cx="185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</a:rPr>
              <a:t>검색</a:t>
            </a:r>
            <a:r>
              <a:rPr b="1" lang="ko-KR" sz="2800">
                <a:solidFill>
                  <a:schemeClr val="dk1"/>
                </a:solidFill>
              </a:rPr>
              <a:t> 기능</a:t>
            </a:r>
            <a:endParaRPr b="1"/>
          </a:p>
        </p:txBody>
      </p:sp>
      <p:cxnSp>
        <p:nvCxnSpPr>
          <p:cNvPr id="141" name="Google Shape;141;g6ee7be73198fddf5_89"/>
          <p:cNvCxnSpPr/>
          <p:nvPr/>
        </p:nvCxnSpPr>
        <p:spPr>
          <a:xfrm>
            <a:off x="207217" y="4384873"/>
            <a:ext cx="11853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g6ee7be73198fddf5_89"/>
          <p:cNvSpPr txBox="1"/>
          <p:nvPr/>
        </p:nvSpPr>
        <p:spPr>
          <a:xfrm>
            <a:off x="4306875" y="5391075"/>
            <a:ext cx="365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ko-KR" sz="1700">
                <a:solidFill>
                  <a:schemeClr val="dk1"/>
                </a:solidFill>
              </a:rPr>
              <a:t>도서 검색 기능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읽은 책 / 읽고 싶은 책 등록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43" name="Google Shape;143;g6ee7be73198fddf5_89"/>
          <p:cNvCxnSpPr/>
          <p:nvPr/>
        </p:nvCxnSpPr>
        <p:spPr>
          <a:xfrm flipH="1">
            <a:off x="4016225" y="4383250"/>
            <a:ext cx="10500" cy="2433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g6ee7be73198fddf5_89"/>
          <p:cNvCxnSpPr/>
          <p:nvPr/>
        </p:nvCxnSpPr>
        <p:spPr>
          <a:xfrm flipH="1">
            <a:off x="8132175" y="4383250"/>
            <a:ext cx="10500" cy="2433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g6ee7be73198fddf5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4"/>
          <p:cNvCxnSpPr/>
          <p:nvPr/>
        </p:nvCxnSpPr>
        <p:spPr>
          <a:xfrm>
            <a:off x="8961120" y="696814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4"/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4"/>
          <p:cNvCxnSpPr/>
          <p:nvPr/>
        </p:nvCxnSpPr>
        <p:spPr>
          <a:xfrm>
            <a:off x="8961120" y="267285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4"/>
          <p:cNvSpPr txBox="1"/>
          <p:nvPr/>
        </p:nvSpPr>
        <p:spPr>
          <a:xfrm>
            <a:off x="276225" y="205725"/>
            <a:ext cx="217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3.  개발 사항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6077025" y="2330325"/>
            <a:ext cx="5557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ko-KR" sz="2400">
                <a:solidFill>
                  <a:schemeClr val="dk1"/>
                </a:solidFill>
              </a:rPr>
              <a:t>각 Ebook 서비스 사이트에서 도서와 관련된 내용을 크롤링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ko-KR" sz="2400">
                <a:solidFill>
                  <a:schemeClr val="dk1"/>
                </a:solidFill>
              </a:rPr>
              <a:t>중복값과 결측치 전처리 및 통합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ko-KR" sz="2400">
                <a:solidFill>
                  <a:schemeClr val="dk1"/>
                </a:solidFill>
              </a:rPr>
              <a:t>MySQL에 적재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7421327" y="1434085"/>
            <a:ext cx="286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데이터 셋</a:t>
            </a:r>
            <a:endParaRPr/>
          </a:p>
        </p:txBody>
      </p:sp>
      <p:grpSp>
        <p:nvGrpSpPr>
          <p:cNvPr id="157" name="Google Shape;157;p4"/>
          <p:cNvGrpSpPr/>
          <p:nvPr/>
        </p:nvGrpSpPr>
        <p:grpSpPr>
          <a:xfrm>
            <a:off x="577281" y="1211907"/>
            <a:ext cx="4285178" cy="5144443"/>
            <a:chOff x="564867" y="1203304"/>
            <a:chExt cx="4285178" cy="5144443"/>
          </a:xfrm>
        </p:grpSpPr>
        <p:pic>
          <p:nvPicPr>
            <p:cNvPr id="158" name="Google Shape;158;p4"/>
            <p:cNvPicPr preferRelativeResize="0"/>
            <p:nvPr/>
          </p:nvPicPr>
          <p:blipFill rotWithShape="1">
            <a:blip r:embed="rId3">
              <a:alphaModFix/>
            </a:blip>
            <a:srcRect b="53421" l="32824" r="14444" t="4814"/>
            <a:stretch/>
          </p:blipFill>
          <p:spPr>
            <a:xfrm>
              <a:off x="593574" y="3329442"/>
              <a:ext cx="1969056" cy="1794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4"/>
            <p:cNvPicPr preferRelativeResize="0"/>
            <p:nvPr/>
          </p:nvPicPr>
          <p:blipFill rotWithShape="1">
            <a:blip r:embed="rId4">
              <a:alphaModFix/>
            </a:blip>
            <a:srcRect b="12013" l="3244" r="70017" t="0"/>
            <a:stretch/>
          </p:blipFill>
          <p:spPr>
            <a:xfrm>
              <a:off x="564867" y="1246167"/>
              <a:ext cx="1868247" cy="1733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4"/>
            <p:cNvPicPr preferRelativeResize="0"/>
            <p:nvPr/>
          </p:nvPicPr>
          <p:blipFill rotWithShape="1">
            <a:blip r:embed="rId4">
              <a:alphaModFix/>
            </a:blip>
            <a:srcRect b="3689" l="30623" r="37369" t="59160"/>
            <a:stretch/>
          </p:blipFill>
          <p:spPr>
            <a:xfrm>
              <a:off x="1448586" y="5420646"/>
              <a:ext cx="2832101" cy="92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4"/>
            <p:cNvPicPr preferRelativeResize="0"/>
            <p:nvPr/>
          </p:nvPicPr>
          <p:blipFill rotWithShape="1">
            <a:blip r:embed="rId4">
              <a:alphaModFix/>
            </a:blip>
            <a:srcRect b="43384" l="34356" r="43392" t="0"/>
            <a:stretch/>
          </p:blipFill>
          <p:spPr>
            <a:xfrm>
              <a:off x="2880989" y="3429000"/>
              <a:ext cx="1969056" cy="1412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80989" y="1203304"/>
              <a:ext cx="1917701" cy="17286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g6ee7be73198fddf5_384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g6ee7be73198fddf5_384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6ee7be73198fddf5_384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g6ee7be73198fddf5_384"/>
          <p:cNvPicPr preferRelativeResize="0"/>
          <p:nvPr/>
        </p:nvPicPr>
        <p:blipFill rotWithShape="1">
          <a:blip r:embed="rId3">
            <a:alphaModFix/>
          </a:blip>
          <a:srcRect b="12010" l="3243" r="70017" t="0"/>
          <a:stretch/>
        </p:blipFill>
        <p:spPr>
          <a:xfrm>
            <a:off x="1205154" y="1567967"/>
            <a:ext cx="1868247" cy="173376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6ee7be73198fddf5_384"/>
          <p:cNvSpPr txBox="1"/>
          <p:nvPr/>
        </p:nvSpPr>
        <p:spPr>
          <a:xfrm>
            <a:off x="4902200" y="1834550"/>
            <a:ext cx="5972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ISBN, 책 제목, 작가, 가격, 별점, 카테고리,</a:t>
            </a:r>
            <a:r>
              <a:rPr lang="ko-KR" sz="2400"/>
              <a:t> </a:t>
            </a:r>
            <a:endParaRPr sz="2400"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태그, 함께 산 책, </a:t>
            </a:r>
            <a:r>
              <a:rPr lang="ko-KR" sz="2400">
                <a:solidFill>
                  <a:schemeClr val="dk1"/>
                </a:solidFill>
              </a:rPr>
              <a:t>이미지 주소</a:t>
            </a:r>
            <a:endParaRPr sz="2400"/>
          </a:p>
        </p:txBody>
      </p:sp>
      <p:pic>
        <p:nvPicPr>
          <p:cNvPr id="172" name="Google Shape;172;g6ee7be73198fddf5_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700" y="4202305"/>
            <a:ext cx="1917701" cy="172863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6ee7be73198fddf5_384"/>
          <p:cNvSpPr txBox="1"/>
          <p:nvPr/>
        </p:nvSpPr>
        <p:spPr>
          <a:xfrm>
            <a:off x="4902200" y="4466300"/>
            <a:ext cx="701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ISBN, 책 제목, 작가, 가격, 별점, 카테고리, 등급, </a:t>
            </a:r>
            <a:r>
              <a:rPr lang="ko-KR" sz="2400">
                <a:solidFill>
                  <a:schemeClr val="dk1"/>
                </a:solidFill>
              </a:rPr>
              <a:t>이미지 주소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g6ee7be73198fddf5_384"/>
          <p:cNvCxnSpPr/>
          <p:nvPr/>
        </p:nvCxnSpPr>
        <p:spPr>
          <a:xfrm>
            <a:off x="3987800" y="1584357"/>
            <a:ext cx="0" cy="4496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g6ee7be73198fddf5_384"/>
          <p:cNvSpPr txBox="1"/>
          <p:nvPr/>
        </p:nvSpPr>
        <p:spPr>
          <a:xfrm>
            <a:off x="276224" y="205725"/>
            <a:ext cx="20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3.  개발 사항</a:t>
            </a:r>
            <a:endParaRPr/>
          </a:p>
        </p:txBody>
      </p:sp>
      <p:sp>
        <p:nvSpPr>
          <p:cNvPr id="176" name="Google Shape;176;g6ee7be73198fddf5_3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g6ee7be73198fddf5_471"/>
          <p:cNvCxnSpPr/>
          <p:nvPr/>
        </p:nvCxnSpPr>
        <p:spPr>
          <a:xfrm>
            <a:off x="8961120" y="696814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g6ee7be73198fddf5_471"/>
          <p:cNvSpPr txBox="1"/>
          <p:nvPr/>
        </p:nvSpPr>
        <p:spPr>
          <a:xfrm>
            <a:off x="8961120" y="289054"/>
            <a:ext cx="30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g6ee7be73198fddf5_471"/>
          <p:cNvCxnSpPr/>
          <p:nvPr/>
        </p:nvCxnSpPr>
        <p:spPr>
          <a:xfrm>
            <a:off x="8961120" y="267285"/>
            <a:ext cx="2954700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g6ee7be73198fddf5_471"/>
          <p:cNvSpPr txBox="1"/>
          <p:nvPr/>
        </p:nvSpPr>
        <p:spPr>
          <a:xfrm>
            <a:off x="4909550" y="1926050"/>
            <a:ext cx="62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ISBN, 책 제목, 작가, 카테고리, </a:t>
            </a:r>
            <a:r>
              <a:rPr lang="ko-KR" sz="2400">
                <a:solidFill>
                  <a:schemeClr val="dk1"/>
                </a:solidFill>
              </a:rPr>
              <a:t>이미지 주소</a:t>
            </a:r>
            <a:endParaRPr/>
          </a:p>
        </p:txBody>
      </p:sp>
      <p:sp>
        <p:nvSpPr>
          <p:cNvPr id="185" name="Google Shape;185;g6ee7be73198fddf5_471"/>
          <p:cNvSpPr txBox="1"/>
          <p:nvPr/>
        </p:nvSpPr>
        <p:spPr>
          <a:xfrm>
            <a:off x="4941800" y="3134075"/>
            <a:ext cx="5901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ISBN, 책 제목, 작가, 가격, 별점, </a:t>
            </a:r>
            <a:r>
              <a:rPr lang="ko-KR" sz="2400">
                <a:solidFill>
                  <a:schemeClr val="dk1"/>
                </a:solidFill>
              </a:rPr>
              <a:t>카테고리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이미지 주소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6ee7be73198fddf5_471"/>
          <p:cNvPicPr preferRelativeResize="0"/>
          <p:nvPr/>
        </p:nvPicPr>
        <p:blipFill rotWithShape="1">
          <a:blip r:embed="rId3">
            <a:alphaModFix/>
          </a:blip>
          <a:srcRect b="43384" l="34356" r="43391" t="0"/>
          <a:stretch/>
        </p:blipFill>
        <p:spPr>
          <a:xfrm>
            <a:off x="1157552" y="3161485"/>
            <a:ext cx="1596849" cy="114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ee7be73198fddf5_471"/>
          <p:cNvPicPr preferRelativeResize="0"/>
          <p:nvPr/>
        </p:nvPicPr>
        <p:blipFill rotWithShape="1">
          <a:blip r:embed="rId4">
            <a:alphaModFix/>
          </a:blip>
          <a:srcRect b="53418" l="32825" r="14443" t="4815"/>
          <a:stretch/>
        </p:blipFill>
        <p:spPr>
          <a:xfrm>
            <a:off x="1235953" y="1450483"/>
            <a:ext cx="1550688" cy="141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6ee7be73198fddf5_471"/>
          <p:cNvPicPr preferRelativeResize="0"/>
          <p:nvPr/>
        </p:nvPicPr>
        <p:blipFill rotWithShape="1">
          <a:blip r:embed="rId3">
            <a:alphaModFix/>
          </a:blip>
          <a:srcRect b="3689" l="30623" r="37370" t="59159"/>
          <a:stretch/>
        </p:blipFill>
        <p:spPr>
          <a:xfrm>
            <a:off x="742775" y="4911800"/>
            <a:ext cx="2559049" cy="83771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6ee7be73198fddf5_471"/>
          <p:cNvSpPr txBox="1"/>
          <p:nvPr/>
        </p:nvSpPr>
        <p:spPr>
          <a:xfrm>
            <a:off x="4941799" y="4733730"/>
            <a:ext cx="643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ISBN, 책 제목, 작가, 가격, 별점, 카테고리,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함께 구매한 책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sz="2400">
                <a:solidFill>
                  <a:schemeClr val="dk1"/>
                </a:solidFill>
              </a:rPr>
              <a:t>이미지 주소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g6ee7be73198fddf5_471"/>
          <p:cNvCxnSpPr/>
          <p:nvPr/>
        </p:nvCxnSpPr>
        <p:spPr>
          <a:xfrm>
            <a:off x="3848100" y="1450483"/>
            <a:ext cx="0" cy="4496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g6ee7be73198fddf5_471"/>
          <p:cNvSpPr txBox="1"/>
          <p:nvPr/>
        </p:nvSpPr>
        <p:spPr>
          <a:xfrm>
            <a:off x="276224" y="205725"/>
            <a:ext cx="20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3.  개발 사항</a:t>
            </a:r>
            <a:endParaRPr/>
          </a:p>
        </p:txBody>
      </p:sp>
      <p:sp>
        <p:nvSpPr>
          <p:cNvPr id="192" name="Google Shape;192;g6ee7be73198fddf5_4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5"/>
          <p:cNvCxnSpPr/>
          <p:nvPr/>
        </p:nvCxnSpPr>
        <p:spPr>
          <a:xfrm>
            <a:off x="8961120" y="696814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5"/>
          <p:cNvSpPr txBox="1"/>
          <p:nvPr/>
        </p:nvSpPr>
        <p:spPr>
          <a:xfrm>
            <a:off x="8961120" y="289054"/>
            <a:ext cx="30892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E-book 통합 관리 시스템</a:t>
            </a:r>
            <a:endParaRPr sz="20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5"/>
          <p:cNvCxnSpPr/>
          <p:nvPr/>
        </p:nvCxnSpPr>
        <p:spPr>
          <a:xfrm>
            <a:off x="8961120" y="267285"/>
            <a:ext cx="2954657" cy="0"/>
          </a:xfrm>
          <a:prstGeom prst="straightConnector1">
            <a:avLst/>
          </a:prstGeom>
          <a:noFill/>
          <a:ln cap="flat" cmpd="sng" w="349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5"/>
          <p:cNvSpPr txBox="1"/>
          <p:nvPr/>
        </p:nvSpPr>
        <p:spPr>
          <a:xfrm>
            <a:off x="276225" y="205725"/>
            <a:ext cx="19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222A35"/>
                </a:solidFill>
              </a:rPr>
              <a:t>3.  개발 사항</a:t>
            </a:r>
            <a:endParaRPr sz="2400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55" y="986747"/>
            <a:ext cx="11393490" cy="451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"/>
          <p:cNvSpPr txBox="1"/>
          <p:nvPr/>
        </p:nvSpPr>
        <p:spPr>
          <a:xfrm>
            <a:off x="3048150" y="5894650"/>
            <a:ext cx="60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약 </a:t>
            </a:r>
            <a:r>
              <a:rPr lang="ko-KR" sz="2400">
                <a:solidFill>
                  <a:schemeClr val="dk1"/>
                </a:solidFill>
              </a:rPr>
              <a:t>11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 </a:t>
            </a:r>
            <a:r>
              <a:rPr lang="ko-KR" sz="2400">
                <a:solidFill>
                  <a:schemeClr val="dk1"/>
                </a:solidFill>
              </a:rPr>
              <a:t>4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천 여 권의 도서 정보 DB에 저장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2019-11-09T12:13:38Z</dcterms:created>
  <dc:creator>박소희</dc:creator>
</cp:coreProperties>
</file>