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Xtv6G/KF0GG7j1KaBBA3Z0oYs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153648-6958-4AAD-890A-2F3A68946ACD}">
  <a:tblStyle styleId="{EF153648-6958-4AAD-890A-2F3A68946A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35b05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2335b057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e7be73198fddf5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6ee7be73198fddf5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edf12c49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0edf12c49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ec0c9b41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0ec0c9b41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edf12c49f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0edf12c49f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edf12c49f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0edf12c49f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edf12c49f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0edf12c49f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edf12c49f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0edf12c49f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edf12c49f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0edf12c49f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edf12c49f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20edf12c49f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edf12c49f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20edf12c49f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edf12c49f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0edf12c49f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edf12c49f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20edf12c49f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edf12c49f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20edf12c49f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0ec0c9b41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20ec0c9b41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edf12c4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20edf12c4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edf12c49f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20edf12c49f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df12c4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edf12c49f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df12c49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0edf12c49f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7be73198fddf5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6ee7be73198fddf5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7be73198fddf5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6ee7be73198fddf5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655071" y="3012245"/>
            <a:ext cx="4881853" cy="833510"/>
          </a:xfrm>
          <a:prstGeom prst="rect">
            <a:avLst/>
          </a:prstGeom>
          <a:noFill/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074266" y="4248579"/>
            <a:ext cx="4043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4조_발리의 서재</a:t>
            </a:r>
            <a:endParaRPr b="0" i="0" sz="16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정수민, 남윤종, 박세연, 손혜진, 신동후</a:t>
            </a:r>
            <a:endParaRPr b="0" i="0" sz="16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09" name="Google Shape;209;p6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6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6"/>
          <p:cNvSpPr txBox="1"/>
          <p:nvPr/>
        </p:nvSpPr>
        <p:spPr>
          <a:xfrm>
            <a:off x="276224" y="2057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465662"/>
            <a:ext cx="5735400" cy="3926676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000000">
                <a:alpha val="50980"/>
              </a:srgbClr>
            </a:outerShdw>
          </a:effectLst>
        </p:spPr>
      </p:pic>
      <p:sp>
        <p:nvSpPr>
          <p:cNvPr id="214" name="Google Shape;214;p6"/>
          <p:cNvSpPr txBox="1"/>
          <p:nvPr/>
        </p:nvSpPr>
        <p:spPr>
          <a:xfrm>
            <a:off x="3056925" y="5541850"/>
            <a:ext cx="29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출처 : https://lib.seoul.go.kr/slibsrch/main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6420975" y="3182700"/>
            <a:ext cx="549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대표 &amp; 국립 &amp; 공공 도서관 csv 데이터 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335b0573f_0_0"/>
          <p:cNvSpPr/>
          <p:nvPr/>
        </p:nvSpPr>
        <p:spPr>
          <a:xfrm>
            <a:off x="6964540" y="5139267"/>
            <a:ext cx="4943100" cy="4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2335b0573f_0_0"/>
          <p:cNvSpPr txBox="1"/>
          <p:nvPr>
            <p:ph idx="1" type="body"/>
          </p:nvPr>
        </p:nvSpPr>
        <p:spPr>
          <a:xfrm>
            <a:off x="276225" y="1416788"/>
            <a:ext cx="5902800" cy="5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[판매량]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네이버, 밀리의 서재 주간 베스트100 수집</a:t>
            </a:r>
            <a:endParaRPr sz="1400"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1위 100점 -&gt; 100위 1점으로 점수 책정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[언급량]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트위터 점수(100점 만점):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1. 트위터api로 도서명으로 검색하여 최근 7일동안 작성된 트윗 100개 수집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2. 전체 트윗 개수 집계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교보문고 점수(5점 만점):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1. 교보문고에서 해당 도서의 리뷰 중 가장 최근에 작성된 5개 수집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2. 집계일 기준으로 3달 내의 리뷰 개수만 집계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[최종 점수]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판매량(네이버, 밀리), 언급량(트위터,교보) 점수를 각각 Normalize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판매량 소계, 언급량 소계를 구한 후 다시 Normalize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최종 점수는 판매량 소계 정규화값에 weight(0.4) 언급량 소계 정규화 값에 weight(0.6)을 적용해 합산</a:t>
            </a:r>
            <a:endParaRPr sz="14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  <p:pic>
        <p:nvPicPr>
          <p:cNvPr descr="Implementing maximum absolute scaling - Python Feature Engineering Cookbook  [Book]" id="222" name="Google Shape;222;g22335b057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479" y="2248435"/>
            <a:ext cx="2692400" cy="71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2335b0573f_0_0"/>
          <p:cNvSpPr txBox="1"/>
          <p:nvPr/>
        </p:nvSpPr>
        <p:spPr>
          <a:xfrm>
            <a:off x="8573028" y="3003035"/>
            <a:ext cx="33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Normalization: absolute maximum scaling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22335b0573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6792" y="3912728"/>
            <a:ext cx="3909928" cy="2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2335b0573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6586" y="4480604"/>
            <a:ext cx="4062146" cy="28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2335b0573f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8014" y="5224598"/>
            <a:ext cx="4714519" cy="254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2335b0573f_0_0"/>
          <p:cNvCxnSpPr/>
          <p:nvPr/>
        </p:nvCxnSpPr>
        <p:spPr>
          <a:xfrm>
            <a:off x="6773333" y="1312333"/>
            <a:ext cx="0" cy="51123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g22335b0573f_0_0"/>
          <p:cNvSpPr txBox="1"/>
          <p:nvPr/>
        </p:nvSpPr>
        <p:spPr>
          <a:xfrm>
            <a:off x="276227" y="205725"/>
            <a:ext cx="6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 - </a:t>
            </a: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요즘 뜨는 도서 순위 산정 방식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335b0573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35" name="Google Shape;235;p7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7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7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7"/>
          <p:cNvSpPr txBox="1"/>
          <p:nvPr/>
        </p:nvSpPr>
        <p:spPr>
          <a:xfrm>
            <a:off x="276226" y="205725"/>
            <a:ext cx="44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 - </a:t>
            </a: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시스템 알고리즘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276225" y="1098675"/>
            <a:ext cx="584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[잠재 요인 협업 필터링]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사용자-아이템 행렬 데이터만을 이용해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‘잠재요인’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끌어내는 것을 의미.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사용자-아이템 행렬에서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‘사용자-잠재 요인 행렬’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‘잠재 요인-아이템 행렬’(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아이템-잠재 요인 행렬의 전치 행렬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분해.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행렬의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내적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‘새로운 예측 사용자-아이템 행렬’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데이터를 만들어서 사용자가 아직 선택하지 않는 아이템에 대한 선택 여부를 예측하는 방법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 기법으로는 SVD(Singular Vector Decomposition), NMF(Non-Negative Matrix Factorization), SGD(Stochastic Gradient Descent) 등이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276225" y="3950975"/>
            <a:ext cx="584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[확률적 경사하강법(SGD)을 이용한 행렬 분해]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Q를 임의의 값을 가진 행렬로 설정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Q.T 값을 곱해 예측 행렬을 계산하고 예측 R행렬과 실제 R행렬에 해당하는 오류 값을 계산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오류 값을 최소화할 수 있도록 P와 Q행렬을 적절한 값으로 각각 업데이트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만족할 만한 오류 값을 가질 때까지 2,3번 작업을 반복하면서 P와 Q 값을 업데이트해 근사화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 행렬로 계산된 예측 R행렬 값이 실제 R행렬 값과 가장 최소의 오류를 가질 수 있도록 반복적인 비용 함수 최적화를 통해 P와 Q를 유추해내는 기법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875" y="1958314"/>
            <a:ext cx="39338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8875" y="3653764"/>
            <a:ext cx="54768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e7be73198fddf5_5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48" name="Google Shape;248;g6ee7be73198fddf5_579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g6ee7be73198fddf5_579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6ee7be73198fddf5_579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1" name="Google Shape;251;g6ee7be73198fddf5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663" y="911975"/>
            <a:ext cx="8452675" cy="58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ee7be73198fddf5_579"/>
          <p:cNvSpPr txBox="1"/>
          <p:nvPr/>
        </p:nvSpPr>
        <p:spPr>
          <a:xfrm>
            <a:off x="276225" y="205725"/>
            <a:ext cx="43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rgbClr val="222A35"/>
                </a:solidFill>
              </a:rPr>
              <a:t>ERD &amp; skeleton</a:t>
            </a:r>
            <a:endParaRPr sz="15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edf12c49f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58" name="Google Shape;258;g20edf12c49f_0_9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20edf12c49f_0_9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20edf12c49f_0_9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g20edf12c49f_0_9"/>
          <p:cNvSpPr txBox="1"/>
          <p:nvPr/>
        </p:nvSpPr>
        <p:spPr>
          <a:xfrm>
            <a:off x="276225" y="205725"/>
            <a:ext cx="43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rgbClr val="222A35"/>
                </a:solidFill>
              </a:rPr>
              <a:t>ERD &amp; skeleton</a:t>
            </a:r>
            <a:endParaRPr sz="15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20edf12c49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75" y="803900"/>
            <a:ext cx="6761651" cy="5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ec0c9b419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68" name="Google Shape;268;g20ec0c9b419_0_8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g20ec0c9b419_0_8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0ec0c9b419_0_8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g20ec0c9b419_0_8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0ec0c9b419_0_8"/>
          <p:cNvPicPr preferRelativeResize="0"/>
          <p:nvPr/>
        </p:nvPicPr>
        <p:blipFill rotWithShape="1">
          <a:blip r:embed="rId3">
            <a:alphaModFix amt="21000"/>
          </a:blip>
          <a:srcRect b="26564" l="0" r="0" t="23763"/>
          <a:stretch/>
        </p:blipFill>
        <p:spPr>
          <a:xfrm>
            <a:off x="3455261" y="2117256"/>
            <a:ext cx="5281475" cy="2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edf12c49f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78" name="Google Shape;278;g20edf12c49f_0_95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g20edf12c49f_0_95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g20edf12c49f_0_95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g20edf12c49f_0_95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20edf12c49f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900" y="835675"/>
            <a:ext cx="7405900" cy="58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0edf12c49f_0_95"/>
          <p:cNvSpPr txBox="1"/>
          <p:nvPr/>
        </p:nvSpPr>
        <p:spPr>
          <a:xfrm>
            <a:off x="276225" y="1628200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‘실시간 인기도서 : 네이버’ 의 도서를 클릭하면 네이버 시리즈 도서 소개 화면으로 이동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0edf12c49f_0_95"/>
          <p:cNvSpPr txBox="1"/>
          <p:nvPr/>
        </p:nvSpPr>
        <p:spPr>
          <a:xfrm>
            <a:off x="276225" y="3362913"/>
            <a:ext cx="29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‘실시간 인기도서 : Yes24’ 의 도서를 클릭하면 Yes24 도서 소개 페이지로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20edf12c49f_0_95"/>
          <p:cNvSpPr/>
          <p:nvPr/>
        </p:nvSpPr>
        <p:spPr>
          <a:xfrm>
            <a:off x="9722175" y="5068150"/>
            <a:ext cx="855300" cy="191700"/>
          </a:xfrm>
          <a:prstGeom prst="flowChartAlternateProcess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0edf12c49f_0_95"/>
          <p:cNvSpPr txBox="1"/>
          <p:nvPr/>
        </p:nvSpPr>
        <p:spPr>
          <a:xfrm>
            <a:off x="276225" y="5392300"/>
            <a:ext cx="30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‘요즘 뜨는 도서’의 전체보기를 클릭하면 요즘 뜨는 도서 TOP 100 페이지로 이동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edf12c49f_0_1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2" name="Google Shape;292;g20edf12c49f_0_194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g20edf12c49f_0_194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20edf12c49f_0_194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g20edf12c49f_0_194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0edf12c49f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5" y="845442"/>
            <a:ext cx="11058658" cy="536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edf12c49f_0_2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02" name="Google Shape;302;g20edf12c49f_0_202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g20edf12c49f_0_202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g20edf12c49f_0_202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g20edf12c49f_0_202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20edf12c49f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63" y="841654"/>
            <a:ext cx="11082466" cy="536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edf12c49f_0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12" name="Google Shape;312;g20edf12c49f_0_210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g20edf12c49f_0_210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g20edf12c49f_0_210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g20edf12c49f_0_210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20edf12c49f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63" y="1126379"/>
            <a:ext cx="10970675" cy="536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>
            <a:off x="3634154" y="2388064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2"/>
          <p:cNvCxnSpPr/>
          <p:nvPr/>
        </p:nvCxnSpPr>
        <p:spPr>
          <a:xfrm>
            <a:off x="3634204" y="5483078"/>
            <a:ext cx="4923600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5679847" y="1747600"/>
            <a:ext cx="11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28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711700" y="2827375"/>
            <a:ext cx="513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2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목표 시스템</a:t>
            </a:r>
            <a:endParaRPr b="1" i="0" sz="2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개발사항</a:t>
            </a:r>
            <a:endParaRPr b="1" i="0" sz="2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1" i="0" sz="2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기대효과 및 개선방향</a:t>
            </a:r>
            <a:endParaRPr b="1" i="0" sz="23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개발 후기 및 느낀 점</a:t>
            </a:r>
            <a:endParaRPr b="1" sz="2300">
              <a:solidFill>
                <a:srgbClr val="222A3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edf12c49f_0_2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22" name="Google Shape;322;g20edf12c49f_0_218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g20edf12c49f_0_218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20edf12c49f_0_218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g20edf12c49f_0_218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0edf12c49f_0_218"/>
          <p:cNvSpPr txBox="1"/>
          <p:nvPr/>
        </p:nvSpPr>
        <p:spPr>
          <a:xfrm>
            <a:off x="276225" y="1628200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첫 번째 화면 우측 상단의 ‘Sign up’ 버튼을 클릭하면 해당 회원가입 화면으로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7" name="Google Shape;327;g20edf12c49f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79" y="841650"/>
            <a:ext cx="7504219" cy="58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edf12c49f_0_2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33" name="Google Shape;333;g20edf12c49f_0_226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g20edf12c49f_0_226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20edf12c49f_0_226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g20edf12c49f_0_226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0edf12c49f_0_226"/>
          <p:cNvSpPr txBox="1"/>
          <p:nvPr/>
        </p:nvSpPr>
        <p:spPr>
          <a:xfrm>
            <a:off x="276225" y="1749725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첫 번째 화면 우측 상단의 ‘Login’ 버튼을 클릭하면 해당 로그인 화면으로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8" name="Google Shape;338;g20edf12c49f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75" y="3425800"/>
            <a:ext cx="7457249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0edf12c49f_0_226"/>
          <p:cNvSpPr txBox="1"/>
          <p:nvPr/>
        </p:nvSpPr>
        <p:spPr>
          <a:xfrm>
            <a:off x="276225" y="4765825"/>
            <a:ext cx="341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회원가입 된 아이디와 비밀번호를 입력하면 메인 페이지로 이동한다.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‘로그아웃’ 을 클릭하면 다시 첫 번째 화면으로 이동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0" name="Google Shape;340;g20edf12c49f_0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599" y="841650"/>
            <a:ext cx="7457249" cy="2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edf12c49f_0_2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46" name="Google Shape;346;g20edf12c49f_0_234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g20edf12c49f_0_234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g20edf12c49f_0_234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20edf12c49f_0_234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20edf12c49f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150" y="877950"/>
            <a:ext cx="5413700" cy="2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0edf12c49f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150" y="3085625"/>
            <a:ext cx="5413700" cy="17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0edf12c49f_0_234"/>
          <p:cNvSpPr txBox="1"/>
          <p:nvPr/>
        </p:nvSpPr>
        <p:spPr>
          <a:xfrm>
            <a:off x="276225" y="1749725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메인 페이지에서 ‘마이페이지’ 버튼을 클릭하면 다음과 같은 화면으로 이동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0edf12c49f_0_234"/>
          <p:cNvSpPr txBox="1"/>
          <p:nvPr/>
        </p:nvSpPr>
        <p:spPr>
          <a:xfrm>
            <a:off x="276225" y="3661650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마이페이지에서 ‘탈퇴하기’ 버튼을 클릭하고 비밀번호를 입력하면 회원탈퇴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g20edf12c49f_0_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150" y="5034400"/>
            <a:ext cx="5413701" cy="16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0edf12c49f_0_234"/>
          <p:cNvSpPr txBox="1"/>
          <p:nvPr/>
        </p:nvSpPr>
        <p:spPr>
          <a:xfrm>
            <a:off x="276225" y="5573575"/>
            <a:ext cx="341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‘정보 수정’ 버튼을 클릭하면 해당 페이지로 이동. 개인 정보 및 변경하고자 하는 비밀번호를 입력하고 update 버튼을 클릭하면 개인 정보 변경 완료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0edf12c49f_0_2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61" name="Google Shape;361;g20edf12c49f_0_242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g20edf12c49f_0_242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g20edf12c49f_0_242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g20edf12c49f_0_242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20edf12c49f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00" y="905550"/>
            <a:ext cx="7349424" cy="23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0edf12c49f_0_242"/>
          <p:cNvSpPr txBox="1"/>
          <p:nvPr/>
        </p:nvSpPr>
        <p:spPr>
          <a:xfrm>
            <a:off x="276225" y="1755488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하단의 검색란에 도서 키워드 (ex, 주식) 를 입력하고 ‘Search’버튼을 클릭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g20edf12c49f_0_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400" y="3427523"/>
            <a:ext cx="4261599" cy="30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0edf12c49f_0_242"/>
          <p:cNvSpPr txBox="1"/>
          <p:nvPr/>
        </p:nvSpPr>
        <p:spPr>
          <a:xfrm>
            <a:off x="276225" y="4653863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도서 키워드 (ex, 주식) 와 관련된 도서 제목이 나타난다.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edf12c49f_0_2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4" name="Google Shape;374;g20edf12c49f_0_250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g20edf12c49f_0_250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g20edf12c49f_0_250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g20edf12c49f_0_250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20edf12c49f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000" y="1126371"/>
            <a:ext cx="7717826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0edf12c49f_0_250"/>
          <p:cNvSpPr txBox="1"/>
          <p:nvPr/>
        </p:nvSpPr>
        <p:spPr>
          <a:xfrm>
            <a:off x="276225" y="2245413"/>
            <a:ext cx="34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도서 제목 클릭하면 해당 도서의 제목, 작가, 가격, 별점, 카테고리의 도서 상세 페이지가 나타난다.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g20edf12c49f_0_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500" y="2133100"/>
            <a:ext cx="4780076" cy="23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0edf12c49f_0_250"/>
          <p:cNvSpPr/>
          <p:nvPr/>
        </p:nvSpPr>
        <p:spPr>
          <a:xfrm>
            <a:off x="4294775" y="4832175"/>
            <a:ext cx="855300" cy="461700"/>
          </a:xfrm>
          <a:prstGeom prst="flowChartAlternateProcess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g20edf12c49f_0_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138" y="4619925"/>
            <a:ext cx="4676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0edf12c49f_0_250"/>
          <p:cNvSpPr txBox="1"/>
          <p:nvPr/>
        </p:nvSpPr>
        <p:spPr>
          <a:xfrm>
            <a:off x="276225" y="4344588"/>
            <a:ext cx="34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‘읽은 책’, ‘읽고 싶은 책’ 버튼을 클릭하면 해당 알람 표시가 뜬다.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edf12c49f_0_2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89" name="Google Shape;389;g20edf12c49f_0_258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g20edf12c49f_0_258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g20edf12c49f_0_258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g20edf12c49f_0_258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4.  시연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20edf12c49f_0_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50" y="1831113"/>
            <a:ext cx="7399875" cy="29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0edf12c49f_0_258"/>
          <p:cNvSpPr txBox="1"/>
          <p:nvPr/>
        </p:nvSpPr>
        <p:spPr>
          <a:xfrm>
            <a:off x="276225" y="2680763"/>
            <a:ext cx="341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메인 페이지에서 ‘추천 도서’ 버튼을 클릭하면 회원에게 회원이 읽은 책을 기반으로 하여 추천할 만한 도서 10권을 알려준다. 이미 회원이 읽은 도서는 추천하지 않는다.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ec0c9b419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00" name="Google Shape;400;g20ec0c9b419_0_16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g20ec0c9b419_0_16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20ec0c9b419_0_16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g20ec0c9b419_0_16"/>
          <p:cNvSpPr txBox="1"/>
          <p:nvPr/>
        </p:nvSpPr>
        <p:spPr>
          <a:xfrm>
            <a:off x="276223" y="205730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0ec0c9b419_0_16"/>
          <p:cNvSpPr txBox="1"/>
          <p:nvPr/>
        </p:nvSpPr>
        <p:spPr>
          <a:xfrm>
            <a:off x="276225" y="205725"/>
            <a:ext cx="46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5.  기대 효과 및 개선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0ec0c9b419_0_16"/>
          <p:cNvSpPr txBox="1"/>
          <p:nvPr/>
        </p:nvSpPr>
        <p:spPr>
          <a:xfrm>
            <a:off x="776000" y="1132525"/>
            <a:ext cx="66588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다양한 EBOOK 사이트를 하나로 통합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사이트 별 인기 도서를 손쉽게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요즘 뜨는 도서 Top 100 기능을 통해 현재 도서 주제 트렌드를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회원 맞춤형 다양한 도서 추천 서비스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회원의 읽은 책 데이터 기반으로 한 10권의 도서 추천 기능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검색 기능을 통한 도서 상세정보 파악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저자, 가격, 별점 등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서울시 도서관 정보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도서관 주소, 휴관일, open~close 시간을 손쉽게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개선 방향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도서 목차 정보 제공, 성별&amp;연령대 별 추천 도서, 도서관에 해당 도서가 구비되어 있는지 파악하는 기능을 추가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회원의 ‘읽은 책’ 데이터가 충분하지 않을 경우 추천시스템의 정확도는 다소 떨어질 수 있다. 따라서, 서비스 실시 초반에 대량의 신규 고객들을 모집하기 위한 강력한 프로모션, 마케팅 전략이 필요함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edf12c49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11" name="Google Shape;411;g20edf12c49f_0_0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g20edf12c49f_0_0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g20edf12c49f_0_0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g20edf12c49f_0_0"/>
          <p:cNvSpPr txBox="1"/>
          <p:nvPr/>
        </p:nvSpPr>
        <p:spPr>
          <a:xfrm>
            <a:off x="276227" y="205725"/>
            <a:ext cx="45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222A35"/>
                </a:solidFill>
              </a:rPr>
              <a:t>6</a:t>
            </a: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lang="ko-KR" sz="2400">
                <a:solidFill>
                  <a:srgbClr val="222A35"/>
                </a:solidFill>
              </a:rPr>
              <a:t>개발 후기 및 느낀 점 </a:t>
            </a: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0edf12c49f_0_0"/>
          <p:cNvSpPr txBox="1"/>
          <p:nvPr/>
        </p:nvSpPr>
        <p:spPr>
          <a:xfrm>
            <a:off x="467525" y="1955000"/>
            <a:ext cx="1144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이번 프로젝트에서는 제가 선택한 주제를 하나의 완성된 시스템으로 구현해나가는 과정에서 엄청난 성취감을 얻을 수 있었습니다. 생각보다 기간도 짧고 생각했던 것 처럼 진행이 되지 않아 당황하고 어려움에 부딪히기도 했지만 열심히 참여해준 팀원 분들과 상의하면서 막힌 부분을 해결해나가며 더 좋은 방향으로 진행할 수 있어서 분명히 저에게 성장할 수 있는 기회가 되었다고 생각합니다.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정수민</a:t>
            </a:r>
            <a:endParaRPr/>
          </a:p>
        </p:txBody>
      </p:sp>
      <p:sp>
        <p:nvSpPr>
          <p:cNvPr id="416" name="Google Shape;416;g20edf12c49f_0_0"/>
          <p:cNvSpPr txBox="1"/>
          <p:nvPr/>
        </p:nvSpPr>
        <p:spPr>
          <a:xfrm>
            <a:off x="435150" y="3647775"/>
            <a:ext cx="114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20edf12c49f_0_0"/>
          <p:cNvSpPr txBox="1"/>
          <p:nvPr/>
        </p:nvSpPr>
        <p:spPr>
          <a:xfrm>
            <a:off x="467525" y="4047975"/>
            <a:ext cx="114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프로젝트 주제 선정부터 요구사항 정의, 실제 구현 및 merge까지 협업이 순조롭게 진행되어서 만족스러운 프로젝트 경험이 되었습니다. 크롤러 Agent를 개발할 때 베이스 모듈과 main routine을 구조적으로 작성해보면서 모듈을 작성하는 스킬을 향상시키는데 도움이 되었습니다.  프로젝트 진행 중 trouble shooting이나 협업이 필요한 부분에서 서로 배려하며 도움을 주고 받아서 개발자로서 flexible하게 커뮤니케이션하는 방법을 배운 것 같아 좋았습니다.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박세연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edf12c49f_0_3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23" name="Google Shape;423;g20edf12c49f_0_319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4" name="Google Shape;424;g20edf12c49f_0_319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20edf12c49f_0_319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g20edf12c49f_0_319"/>
          <p:cNvSpPr txBox="1"/>
          <p:nvPr/>
        </p:nvSpPr>
        <p:spPr>
          <a:xfrm>
            <a:off x="276227" y="205725"/>
            <a:ext cx="45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222A35"/>
                </a:solidFill>
              </a:rPr>
              <a:t>6</a:t>
            </a: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lang="ko-KR" sz="2400">
                <a:solidFill>
                  <a:srgbClr val="222A35"/>
                </a:solidFill>
              </a:rPr>
              <a:t>개발 후기 및 느낀 점 </a:t>
            </a: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0edf12c49f_0_319"/>
          <p:cNvSpPr txBox="1"/>
          <p:nvPr/>
        </p:nvSpPr>
        <p:spPr>
          <a:xfrm>
            <a:off x="435150" y="1418850"/>
            <a:ext cx="114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기획한 프로젝트를 개발하기 위한 전체적인 흐름을(DB 설계, ERD 부터 협업을 위한 github 사용) 배울 수 있었고 앞으로 새로운 프로젝트를 진행할 때 이 부분들을 상기하여 팀원들과 원활한 소통을 할 수 있게 해야겠습니다.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기능 구현 부분에서 막힌 부분은 팀원의 도움을 받아 완성할 수 있었습니다.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개인적으로 많은 것을 배워가는 프로젝트였습니다.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손혜진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20edf12c49f_0_319"/>
          <p:cNvSpPr txBox="1"/>
          <p:nvPr/>
        </p:nvSpPr>
        <p:spPr>
          <a:xfrm>
            <a:off x="435150" y="3647775"/>
            <a:ext cx="114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20edf12c49f_0_319"/>
          <p:cNvSpPr txBox="1"/>
          <p:nvPr/>
        </p:nvSpPr>
        <p:spPr>
          <a:xfrm>
            <a:off x="435150" y="3216675"/>
            <a:ext cx="1088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전체적으로 트러블 없이 진행 된 느낌이었다. 하지만 초기 설계 그대로 모든 것을 구현하는 것에  시간도 실력도 부족했던 것 같습니다. 다만, 좋은 팀원분들을 만나 배우며 프로젝트를 완성 할 수 있었고, 배운 것들도 많은 만족스러운 프로젝트였습니다.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신동후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20edf12c49f_0_319"/>
          <p:cNvSpPr txBox="1"/>
          <p:nvPr/>
        </p:nvSpPr>
        <p:spPr>
          <a:xfrm>
            <a:off x="435150" y="4663150"/>
            <a:ext cx="1088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이번 프로젝트를 통해서 웹 서비스 개발의 중요성을 절실히 깨닫게 되었습니다. 프로젝트 이전에는 단순히 시각화, 머신러닝&amp;딥러닝을 구현할 수만 있으면 된다고 생각했지만, 이것을 다른 사람들에게도 사용할 수 있도록 개발하고 배포하는 것이 보다 더 중요하고 어렵운 작업이라는 것을 느꼈습니다. 또한, 개발 프로젝트에 있어서 무엇보다 가장 중요한 것은 협업(co-work) 능력이라는 것도 깨달았습니다. 나 혼자만 잘한다고 해서 모든 것이 해결되지 않는다는 것을 알게 되었습니다. 추후에는 Django를 이용한 웹 서비스 개발 공부를 더 해야겠다는 필요성을 갖게 되었습니다.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남윤종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10"/>
          <p:cNvCxnSpPr/>
          <p:nvPr/>
        </p:nvCxnSpPr>
        <p:spPr>
          <a:xfrm>
            <a:off x="3634154" y="2767892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10"/>
          <p:cNvCxnSpPr/>
          <p:nvPr/>
        </p:nvCxnSpPr>
        <p:spPr>
          <a:xfrm>
            <a:off x="3634154" y="3953021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10"/>
          <p:cNvSpPr txBox="1"/>
          <p:nvPr/>
        </p:nvSpPr>
        <p:spPr>
          <a:xfrm>
            <a:off x="4849857" y="3037291"/>
            <a:ext cx="2492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352550" y="3099700"/>
            <a:ext cx="9672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 다른 사이트에서 다양한 형태로 E-book 서비스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사이트에서 각자 E-book을 서비스하는 현 상황으로 인해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구매 또는 대여 시 가격 비교와 책 서비스 여부 등을 비교하는데 긴 시간 소요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3633624" y="5732854"/>
            <a:ext cx="4924746" cy="82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통합 관리 시스템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5400000">
            <a:off x="5732247" y="5140808"/>
            <a:ext cx="727500" cy="4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8" name="Google Shape;108;p3"/>
          <p:cNvGrpSpPr/>
          <p:nvPr/>
        </p:nvGrpSpPr>
        <p:grpSpPr>
          <a:xfrm>
            <a:off x="1882194" y="1119281"/>
            <a:ext cx="8427606" cy="1848508"/>
            <a:chOff x="930443" y="1271681"/>
            <a:chExt cx="8427606" cy="1848508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3">
              <a:alphaModFix/>
            </a:blip>
            <a:srcRect b="53421" l="32824" r="14444" t="4814"/>
            <a:stretch/>
          </p:blipFill>
          <p:spPr>
            <a:xfrm>
              <a:off x="7388993" y="1271681"/>
              <a:ext cx="1969056" cy="1848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0443" y="1271681"/>
              <a:ext cx="6554442" cy="1848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276225" y="205725"/>
            <a:ext cx="5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Font typeface="Arial"/>
              <a:buAutoNum type="arabicPeriod"/>
            </a:pPr>
            <a:r>
              <a:rPr b="1" i="0" lang="ko-KR" sz="23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프로젝트 개요 - </a:t>
            </a:r>
            <a:r>
              <a:rPr b="1" i="0" lang="ko-KR" sz="15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20edf12c49f_0_333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20edf12c49f_0_333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20edf12c49f_0_333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0" name="Google Shape;120;g20edf12c49f_0_333"/>
          <p:cNvGraphicFramePr/>
          <p:nvPr/>
        </p:nvGraphicFramePr>
        <p:xfrm>
          <a:off x="698500" y="1333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{EF153648-6958-4AAD-890A-2F3A68946ACD}</a:tableStyleId>
              </a:tblPr>
              <a:tblGrid>
                <a:gridCol w="2984500"/>
                <a:gridCol w="7810500"/>
              </a:tblGrid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남윤종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Yes24 크롤링, 지도시각화, 추천시스템 구현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박세연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 E-book 크롤링, </a:t>
                      </a:r>
                      <a:r>
                        <a:rPr lang="ko-KR" sz="2400">
                          <a:solidFill>
                            <a:schemeClr val="dk1"/>
                          </a:solidFill>
                        </a:rPr>
                        <a:t>메인 및 요즘 뜨는 도서 구현</a:t>
                      </a:r>
                      <a:r>
                        <a:rPr lang="ko-KR" sz="2400"/>
                        <a:t>,</a:t>
                      </a:r>
                      <a:br>
                        <a:rPr lang="ko-KR" sz="2400"/>
                      </a:br>
                      <a:r>
                        <a:rPr lang="ko-KR" sz="2400">
                          <a:solidFill>
                            <a:schemeClr val="dk1"/>
                          </a:solidFill>
                        </a:rPr>
                        <a:t>Django 세팅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손혜진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밀리의 서재 크롤링, 사이트별 도서 순위 구현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신동후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리디북스 크롤링, 도서 기능 구현, 웹 디자인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정수민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교보 eBook 크롤링, 회원 기능 </a:t>
                      </a:r>
                      <a:r>
                        <a:rPr lang="ko-KR" sz="2400"/>
                        <a:t>및 도서 기능 </a:t>
                      </a: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구현, </a:t>
                      </a:r>
                      <a:r>
                        <a:rPr lang="ko-KR" sz="2400"/>
                        <a:t>추천시스템 서빙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1" name="Google Shape;121;g20edf12c49f_0_333"/>
          <p:cNvSpPr txBox="1"/>
          <p:nvPr/>
        </p:nvSpPr>
        <p:spPr>
          <a:xfrm>
            <a:off x="276225" y="205725"/>
            <a:ext cx="5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프로젝트 개요 - </a:t>
            </a:r>
            <a:r>
              <a:rPr b="1" lang="ko-KR" sz="1500">
                <a:solidFill>
                  <a:srgbClr val="222A35"/>
                </a:solidFill>
              </a:rPr>
              <a:t>업무 분장</a:t>
            </a:r>
            <a:endParaRPr b="1" sz="600"/>
          </a:p>
        </p:txBody>
      </p:sp>
      <p:sp>
        <p:nvSpPr>
          <p:cNvPr id="122" name="Google Shape;122;g20edf12c49f_0_3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20edf12c49f_0_417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g20edf12c49f_0_417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20edf12c49f_0_417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20edf12c49f_0_417"/>
          <p:cNvSpPr txBox="1"/>
          <p:nvPr/>
        </p:nvSpPr>
        <p:spPr>
          <a:xfrm>
            <a:off x="207225" y="1227967"/>
            <a:ext cx="39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E-book 통합 관리 기능</a:t>
            </a:r>
            <a:endParaRPr b="1"/>
          </a:p>
        </p:txBody>
      </p:sp>
      <p:sp>
        <p:nvSpPr>
          <p:cNvPr id="131" name="Google Shape;131;g20edf12c49f_0_417"/>
          <p:cNvSpPr txBox="1"/>
          <p:nvPr/>
        </p:nvSpPr>
        <p:spPr>
          <a:xfrm>
            <a:off x="5169300" y="12279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추천 기능</a:t>
            </a:r>
            <a:endParaRPr b="1"/>
          </a:p>
        </p:txBody>
      </p:sp>
      <p:sp>
        <p:nvSpPr>
          <p:cNvPr id="132" name="Google Shape;132;g20edf12c49f_0_417"/>
          <p:cNvSpPr txBox="1"/>
          <p:nvPr/>
        </p:nvSpPr>
        <p:spPr>
          <a:xfrm>
            <a:off x="9271325" y="12279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회원 기능</a:t>
            </a:r>
            <a:endParaRPr b="1"/>
          </a:p>
        </p:txBody>
      </p:sp>
      <p:sp>
        <p:nvSpPr>
          <p:cNvPr id="133" name="Google Shape;133;g20edf12c49f_0_417"/>
          <p:cNvSpPr txBox="1"/>
          <p:nvPr/>
        </p:nvSpPr>
        <p:spPr>
          <a:xfrm>
            <a:off x="275675" y="2266650"/>
            <a:ext cx="3654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상세 정보 제공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사이트 별 도서 가격 비교</a:t>
            </a:r>
            <a:endParaRPr sz="1700"/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신간 도서 업데이트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서울시 종이도서관 위치 알리미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4" name="Google Shape;134;g20edf12c49f_0_417"/>
          <p:cNvCxnSpPr/>
          <p:nvPr/>
        </p:nvCxnSpPr>
        <p:spPr>
          <a:xfrm flipH="1">
            <a:off x="4026775" y="2072333"/>
            <a:ext cx="3900" cy="2300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g20edf12c49f_0_417"/>
          <p:cNvCxnSpPr/>
          <p:nvPr/>
        </p:nvCxnSpPr>
        <p:spPr>
          <a:xfrm flipH="1">
            <a:off x="8137284" y="2072323"/>
            <a:ext cx="300" cy="2321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20edf12c49f_0_417"/>
          <p:cNvCxnSpPr/>
          <p:nvPr/>
        </p:nvCxnSpPr>
        <p:spPr>
          <a:xfrm>
            <a:off x="207217" y="2072323"/>
            <a:ext cx="11853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20edf12c49f_0_417"/>
          <p:cNvSpPr txBox="1"/>
          <p:nvPr/>
        </p:nvSpPr>
        <p:spPr>
          <a:xfrm>
            <a:off x="4137675" y="2327025"/>
            <a:ext cx="3912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사이트 별  </a:t>
            </a:r>
            <a:r>
              <a:rPr lang="ko-KR" sz="1700">
                <a:solidFill>
                  <a:schemeClr val="dk1"/>
                </a:solidFill>
              </a:rPr>
              <a:t>인기 도서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확인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요즘 뜨는 도서 추천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</a:rPr>
              <a:t>고객 맞춤 도서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추천 </a:t>
            </a:r>
            <a:r>
              <a:rPr lang="ko-KR" sz="1700">
                <a:solidFill>
                  <a:schemeClr val="dk1"/>
                </a:solidFill>
              </a:rPr>
              <a:t>서비스 제공</a:t>
            </a:r>
            <a:endParaRPr sz="700"/>
          </a:p>
        </p:txBody>
      </p:sp>
      <p:sp>
        <p:nvSpPr>
          <p:cNvPr id="138" name="Google Shape;138;g20edf12c49f_0_417"/>
          <p:cNvSpPr txBox="1"/>
          <p:nvPr/>
        </p:nvSpPr>
        <p:spPr>
          <a:xfrm>
            <a:off x="8237675" y="2327025"/>
            <a:ext cx="3813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마이페이지 기능</a:t>
            </a:r>
            <a:r>
              <a:rPr lang="ko-KR" sz="1700">
                <a:solidFill>
                  <a:schemeClr val="dk1"/>
                </a:solidFill>
              </a:rPr>
              <a:t> :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회원가입 / 회원탈퇴 / 정보 수정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로그인 / 로그아웃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9" name="Google Shape;139;g20edf12c49f_0_417"/>
          <p:cNvSpPr txBox="1"/>
          <p:nvPr/>
        </p:nvSpPr>
        <p:spPr>
          <a:xfrm>
            <a:off x="276225" y="205725"/>
            <a:ext cx="23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222A35"/>
                </a:solidFill>
              </a:rPr>
              <a:t>2.  목표 시스템</a:t>
            </a:r>
            <a:endParaRPr b="1" sz="2300">
              <a:solidFill>
                <a:srgbClr val="222A35"/>
              </a:solidFill>
            </a:endParaRPr>
          </a:p>
        </p:txBody>
      </p:sp>
      <p:sp>
        <p:nvSpPr>
          <p:cNvPr id="140" name="Google Shape;140;g20edf12c49f_0_417"/>
          <p:cNvSpPr txBox="1"/>
          <p:nvPr/>
        </p:nvSpPr>
        <p:spPr>
          <a:xfrm>
            <a:off x="5207475" y="46263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검색 기능</a:t>
            </a:r>
            <a:endParaRPr b="1"/>
          </a:p>
        </p:txBody>
      </p:sp>
      <p:cxnSp>
        <p:nvCxnSpPr>
          <p:cNvPr id="141" name="Google Shape;141;g20edf12c49f_0_417"/>
          <p:cNvCxnSpPr/>
          <p:nvPr/>
        </p:nvCxnSpPr>
        <p:spPr>
          <a:xfrm>
            <a:off x="207217" y="4384873"/>
            <a:ext cx="11853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20edf12c49f_0_417"/>
          <p:cNvSpPr txBox="1"/>
          <p:nvPr/>
        </p:nvSpPr>
        <p:spPr>
          <a:xfrm>
            <a:off x="4306875" y="5391075"/>
            <a:ext cx="365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</a:rPr>
              <a:t>도서 검색 기능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읽은 책 / 읽고 싶은 책 등록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3" name="Google Shape;143;g20edf12c49f_0_417"/>
          <p:cNvCxnSpPr/>
          <p:nvPr/>
        </p:nvCxnSpPr>
        <p:spPr>
          <a:xfrm flipH="1">
            <a:off x="4016225" y="4383250"/>
            <a:ext cx="10500" cy="243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g20edf12c49f_0_417"/>
          <p:cNvCxnSpPr/>
          <p:nvPr/>
        </p:nvCxnSpPr>
        <p:spPr>
          <a:xfrm flipH="1">
            <a:off x="8132175" y="4383250"/>
            <a:ext cx="10500" cy="243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g20edf12c49f_0_4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4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4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4"/>
          <p:cNvSpPr txBox="1"/>
          <p:nvPr/>
        </p:nvSpPr>
        <p:spPr>
          <a:xfrm>
            <a:off x="276225" y="205725"/>
            <a:ext cx="21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077025" y="2330325"/>
            <a:ext cx="5557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Ebook 서비스 사이트에서 도서와 관련된 내용을 크롤링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중복값과 결측치 전처리 및 통합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MySQL에 적재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7421327" y="1434085"/>
            <a:ext cx="286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데이터 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577281" y="1211907"/>
            <a:ext cx="4285178" cy="5144443"/>
            <a:chOff x="564867" y="1203304"/>
            <a:chExt cx="4285178" cy="5144443"/>
          </a:xfrm>
        </p:grpSpPr>
        <p:pic>
          <p:nvPicPr>
            <p:cNvPr id="158" name="Google Shape;158;p4"/>
            <p:cNvPicPr preferRelativeResize="0"/>
            <p:nvPr/>
          </p:nvPicPr>
          <p:blipFill rotWithShape="1">
            <a:blip r:embed="rId3">
              <a:alphaModFix/>
            </a:blip>
            <a:srcRect b="53421" l="32824" r="14444" t="4814"/>
            <a:stretch/>
          </p:blipFill>
          <p:spPr>
            <a:xfrm>
              <a:off x="593574" y="3329442"/>
              <a:ext cx="1969056" cy="1794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4"/>
            <p:cNvPicPr preferRelativeResize="0"/>
            <p:nvPr/>
          </p:nvPicPr>
          <p:blipFill rotWithShape="1">
            <a:blip r:embed="rId4">
              <a:alphaModFix/>
            </a:blip>
            <a:srcRect b="12013" l="3244" r="70017" t="0"/>
            <a:stretch/>
          </p:blipFill>
          <p:spPr>
            <a:xfrm>
              <a:off x="564867" y="1246167"/>
              <a:ext cx="1868247" cy="1733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b="3689" l="30622" r="37369" t="59160"/>
            <a:stretch/>
          </p:blipFill>
          <p:spPr>
            <a:xfrm>
              <a:off x="1448586" y="5420646"/>
              <a:ext cx="2832101" cy="92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 b="43384" l="34356" r="43392" t="0"/>
            <a:stretch/>
          </p:blipFill>
          <p:spPr>
            <a:xfrm>
              <a:off x="2880989" y="3429000"/>
              <a:ext cx="1969056" cy="1412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80989" y="1203304"/>
              <a:ext cx="1917701" cy="1728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6ee7be73198fddf5_384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6ee7be73198fddf5_384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6ee7be73198fddf5_384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6ee7be73198fddf5_384"/>
          <p:cNvPicPr preferRelativeResize="0"/>
          <p:nvPr/>
        </p:nvPicPr>
        <p:blipFill rotWithShape="1">
          <a:blip r:embed="rId3">
            <a:alphaModFix/>
          </a:blip>
          <a:srcRect b="12010" l="3243" r="70017" t="0"/>
          <a:stretch/>
        </p:blipFill>
        <p:spPr>
          <a:xfrm>
            <a:off x="1205154" y="1567967"/>
            <a:ext cx="1868247" cy="173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ee7be73198fddf5_384"/>
          <p:cNvSpPr txBox="1"/>
          <p:nvPr/>
        </p:nvSpPr>
        <p:spPr>
          <a:xfrm>
            <a:off x="4902200" y="1834550"/>
            <a:ext cx="597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</a:t>
            </a: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태그, 함께 산 책, 이미지 주소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6ee7be73198fddf5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700" y="4202305"/>
            <a:ext cx="1917701" cy="172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ee7be73198fddf5_384"/>
          <p:cNvSpPr txBox="1"/>
          <p:nvPr/>
        </p:nvSpPr>
        <p:spPr>
          <a:xfrm>
            <a:off x="4902200" y="4466300"/>
            <a:ext cx="701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 등급, 이미지 주소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6ee7be73198fddf5_384"/>
          <p:cNvCxnSpPr/>
          <p:nvPr/>
        </p:nvCxnSpPr>
        <p:spPr>
          <a:xfrm>
            <a:off x="3987800" y="1584357"/>
            <a:ext cx="0" cy="4496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6ee7be73198fddf5_384"/>
          <p:cNvSpPr txBox="1"/>
          <p:nvPr/>
        </p:nvSpPr>
        <p:spPr>
          <a:xfrm>
            <a:off x="276224" y="205725"/>
            <a:ext cx="2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6ee7be73198fddf5_3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6ee7be73198fddf5_471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g6ee7be73198fddf5_471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6ee7be73198fddf5_471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g6ee7be73198fddf5_471"/>
          <p:cNvSpPr txBox="1"/>
          <p:nvPr/>
        </p:nvSpPr>
        <p:spPr>
          <a:xfrm>
            <a:off x="4909550" y="1926050"/>
            <a:ext cx="62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카테고리, </a:t>
            </a:r>
            <a:r>
              <a:rPr lang="ko-KR" sz="2400">
                <a:solidFill>
                  <a:schemeClr val="dk1"/>
                </a:solidFill>
              </a:rPr>
              <a:t>이미지 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ee7be73198fddf5_471"/>
          <p:cNvSpPr txBox="1"/>
          <p:nvPr/>
        </p:nvSpPr>
        <p:spPr>
          <a:xfrm>
            <a:off x="4941800" y="3134075"/>
            <a:ext cx="590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주소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ee7be73198fddf5_471"/>
          <p:cNvPicPr preferRelativeResize="0"/>
          <p:nvPr/>
        </p:nvPicPr>
        <p:blipFill rotWithShape="1">
          <a:blip r:embed="rId3">
            <a:alphaModFix/>
          </a:blip>
          <a:srcRect b="43384" l="34356" r="43391" t="0"/>
          <a:stretch/>
        </p:blipFill>
        <p:spPr>
          <a:xfrm>
            <a:off x="1157552" y="3161485"/>
            <a:ext cx="1596849" cy="11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ee7be73198fddf5_471"/>
          <p:cNvPicPr preferRelativeResize="0"/>
          <p:nvPr/>
        </p:nvPicPr>
        <p:blipFill rotWithShape="1">
          <a:blip r:embed="rId4">
            <a:alphaModFix/>
          </a:blip>
          <a:srcRect b="53418" l="32825" r="14442" t="4815"/>
          <a:stretch/>
        </p:blipFill>
        <p:spPr>
          <a:xfrm>
            <a:off x="1235953" y="1450483"/>
            <a:ext cx="1550688" cy="141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ee7be73198fddf5_471"/>
          <p:cNvPicPr preferRelativeResize="0"/>
          <p:nvPr/>
        </p:nvPicPr>
        <p:blipFill rotWithShape="1">
          <a:blip r:embed="rId3">
            <a:alphaModFix/>
          </a:blip>
          <a:srcRect b="3688" l="30622" r="37370" t="59159"/>
          <a:stretch/>
        </p:blipFill>
        <p:spPr>
          <a:xfrm>
            <a:off x="742775" y="4911800"/>
            <a:ext cx="2559049" cy="83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ee7be73198fddf5_471"/>
          <p:cNvSpPr txBox="1"/>
          <p:nvPr/>
        </p:nvSpPr>
        <p:spPr>
          <a:xfrm>
            <a:off x="4941799" y="4733730"/>
            <a:ext cx="643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함께 구매한 책, 이미지 주소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6ee7be73198fddf5_471"/>
          <p:cNvCxnSpPr/>
          <p:nvPr/>
        </p:nvCxnSpPr>
        <p:spPr>
          <a:xfrm>
            <a:off x="3848100" y="1450483"/>
            <a:ext cx="0" cy="4496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g6ee7be73198fddf5_471"/>
          <p:cNvSpPr txBox="1"/>
          <p:nvPr/>
        </p:nvSpPr>
        <p:spPr>
          <a:xfrm>
            <a:off x="276224" y="205725"/>
            <a:ext cx="2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6ee7be73198fddf5_4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5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5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b="0" i="0" sz="20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5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5"/>
          <p:cNvSpPr txBox="1"/>
          <p:nvPr/>
        </p:nvSpPr>
        <p:spPr>
          <a:xfrm>
            <a:off x="276225" y="205725"/>
            <a:ext cx="19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3.  개발 사항</a:t>
            </a:r>
            <a:endParaRPr b="0" i="0" sz="24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55" y="986747"/>
            <a:ext cx="11393490" cy="451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/>
        </p:nvSpPr>
        <p:spPr>
          <a:xfrm>
            <a:off x="3464275" y="5894675"/>
            <a:ext cx="60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 </a:t>
            </a:r>
            <a:r>
              <a:rPr lang="ko-KR" sz="2400">
                <a:solidFill>
                  <a:schemeClr val="dk1"/>
                </a:solidFill>
              </a:rPr>
              <a:t>11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 4천 여 권의 도서 정보 DB에 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2019-11-09T12:13:38Z</dcterms:created>
  <dc:creator>박소희</dc:creator>
</cp:coreProperties>
</file>