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5962FF-DCA7-4A9F-8090-05693CDE54F3}">
  <a:tblStyle styleId="{FE5962FF-DCA7-4A9F-8090-05693CDE54F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CF28D2-B0B7-45C4-9B4C-AA52183697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2b8ef6d6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2b8ef6d6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be8f7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2be8f7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2b8ef6d6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2b8ef6d6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2b8ef6c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2b8ef6c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b8ef6c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b8ef6c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2be8f7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2be8f7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500" y="0"/>
            <a:ext cx="60215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650" y="974000"/>
            <a:ext cx="3195501" cy="31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679725" y="674275"/>
            <a:ext cx="4117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lt1"/>
                </a:solidFill>
              </a:rPr>
              <a:t>5 G 조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72000" y="1970900"/>
            <a:ext cx="4117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lt1"/>
                </a:solidFill>
              </a:rPr>
              <a:t>개인 맞춤형 </a:t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chemeClr val="lt1"/>
                </a:solidFill>
              </a:rPr>
              <a:t>길찾기 서비스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912" y="0"/>
            <a:ext cx="500308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40250" y="1480150"/>
            <a:ext cx="4766100" cy="30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88075" y="169037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873275" y="2112225"/>
            <a:ext cx="34044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888075" y="2342150"/>
            <a:ext cx="318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. 문제점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솔루션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기대 효과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75" y="932175"/>
            <a:ext cx="3473401" cy="27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0075" y="131075"/>
            <a:ext cx="2689200" cy="544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문   제    점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937400" y="4487025"/>
            <a:ext cx="16245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950" y="932175"/>
            <a:ext cx="3999749" cy="27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57400" y="4061950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 수 없는 교통신호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757200" y="4061950"/>
            <a:ext cx="19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상대적인 속도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01" y="259049"/>
            <a:ext cx="2207875" cy="448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175" y="906450"/>
            <a:ext cx="1911150" cy="38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325" y="1972625"/>
            <a:ext cx="1849525" cy="1620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6"/>
          <p:cNvGraphicFramePr/>
          <p:nvPr/>
        </p:nvGraphicFramePr>
        <p:xfrm>
          <a:off x="4972450" y="212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{FE5962FF-DCA7-4A9F-8090-05693CDE54F3}</a:tableStyleId>
              </a:tblPr>
              <a:tblGrid>
                <a:gridCol w="1331725"/>
                <a:gridCol w="876150"/>
              </a:tblGrid>
              <a:tr h="32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성별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여성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키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148cm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몸무게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30</a:t>
                      </a:r>
                      <a:r>
                        <a:rPr lang="ko" sz="1000"/>
                        <a:t>kg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나이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13세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MBTI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ESTP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4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/>
                        <a:t>기본 걸음속도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측정시작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0325" y="3896525"/>
            <a:ext cx="1267700" cy="78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5113900" y="2116600"/>
            <a:ext cx="19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160075" y="131075"/>
            <a:ext cx="2689200" cy="544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솔 루 션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237596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424988" y="1167650"/>
            <a:ext cx="8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측정중...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465" y="1805953"/>
            <a:ext cx="1845450" cy="184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>
            <a:off x="3657638" y="2340875"/>
            <a:ext cx="182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800" y="152400"/>
            <a:ext cx="237596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660988" y="2491088"/>
            <a:ext cx="8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측정결과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1875" y="861175"/>
            <a:ext cx="2079925" cy="1603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7"/>
          <p:cNvGraphicFramePr/>
          <p:nvPr/>
        </p:nvGraphicFramePr>
        <p:xfrm>
          <a:off x="6069813" y="29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{35CF28D2-B0B7-45C4-9B4C-AA5218369790}</a:tableStyleId>
              </a:tblPr>
              <a:tblGrid>
                <a:gridCol w="1039975"/>
                <a:gridCol w="1039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거리(km)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0.1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시간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01:50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페이스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1’1”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3676675" y="3194175"/>
            <a:ext cx="1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2949" y="1107550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187000" y="4087550"/>
            <a:ext cx="18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측정 완료</a:t>
            </a:r>
            <a:endParaRPr sz="1200"/>
          </a:p>
        </p:txBody>
      </p:sp>
      <p:sp>
        <p:nvSpPr>
          <p:cNvPr id="103" name="Google Shape;103;p17"/>
          <p:cNvSpPr/>
          <p:nvPr/>
        </p:nvSpPr>
        <p:spPr>
          <a:xfrm>
            <a:off x="6583888" y="4143950"/>
            <a:ext cx="1051800" cy="25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측정완료</a:t>
            </a:r>
            <a:endParaRPr sz="1200"/>
          </a:p>
        </p:txBody>
      </p:sp>
      <p:sp>
        <p:nvSpPr>
          <p:cNvPr id="104" name="Google Shape;104;p17"/>
          <p:cNvSpPr txBox="1"/>
          <p:nvPr/>
        </p:nvSpPr>
        <p:spPr>
          <a:xfrm>
            <a:off x="1207352" y="3889500"/>
            <a:ext cx="16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100m를 걸어주세요!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75" y="191125"/>
            <a:ext cx="500074" cy="50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05538" y="643500"/>
            <a:ext cx="137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(AI 알림)</a:t>
            </a:r>
            <a:r>
              <a:rPr lang="ko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지선님,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평소보다 천천히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걷고계시네요.</a:t>
            </a:r>
            <a:endParaRPr sz="10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50" y="17400"/>
            <a:ext cx="2104900" cy="44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6237273" y="3533979"/>
            <a:ext cx="7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10 m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955325" y="3328830"/>
            <a:ext cx="777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예상 신호</a:t>
            </a:r>
            <a:endParaRPr sz="1000"/>
          </a:p>
        </p:txBody>
      </p:sp>
      <p:sp>
        <p:nvSpPr>
          <p:cNvPr id="114" name="Google Shape;114;p18"/>
          <p:cNvSpPr txBox="1"/>
          <p:nvPr/>
        </p:nvSpPr>
        <p:spPr>
          <a:xfrm>
            <a:off x="6955325" y="3556750"/>
            <a:ext cx="77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DC211"/>
                </a:solidFill>
              </a:rPr>
              <a:t>초록 7s</a:t>
            </a:r>
            <a:endParaRPr b="1" sz="800">
              <a:solidFill>
                <a:srgbClr val="4DC211"/>
              </a:solidFill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 rot="10800000">
            <a:off x="7153042" y="559241"/>
            <a:ext cx="0" cy="240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42913" rotWithShape="0" algn="bl" dir="5400000" dist="19050">
              <a:srgbClr val="000000">
                <a:alpha val="0"/>
              </a:srgbClr>
            </a:outerShdw>
          </a:effectLst>
        </p:spPr>
      </p:cxnSp>
      <p:sp>
        <p:nvSpPr>
          <p:cNvPr id="116" name="Google Shape;116;p18"/>
          <p:cNvSpPr txBox="1"/>
          <p:nvPr/>
        </p:nvSpPr>
        <p:spPr>
          <a:xfrm>
            <a:off x="6672092" y="2405744"/>
            <a:ext cx="34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25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658915" y="1468525"/>
            <a:ext cx="34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25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>
            <a:off x="1244475" y="4499758"/>
            <a:ext cx="2619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 txBox="1"/>
          <p:nvPr/>
        </p:nvSpPr>
        <p:spPr>
          <a:xfrm>
            <a:off x="3033535" y="1468426"/>
            <a:ext cx="57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취업</a:t>
            </a:r>
            <a:endParaRPr b="1" sz="800"/>
          </a:p>
        </p:txBody>
      </p:sp>
      <p:sp>
        <p:nvSpPr>
          <p:cNvPr id="120" name="Google Shape;120;p18"/>
          <p:cNvSpPr txBox="1"/>
          <p:nvPr/>
        </p:nvSpPr>
        <p:spPr>
          <a:xfrm>
            <a:off x="1626690" y="324207"/>
            <a:ext cx="6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SSAFY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교육실</a:t>
            </a:r>
            <a:endParaRPr b="1" sz="800"/>
          </a:p>
        </p:txBody>
      </p:sp>
      <p:sp>
        <p:nvSpPr>
          <p:cNvPr id="121" name="Google Shape;121;p18"/>
          <p:cNvSpPr txBox="1"/>
          <p:nvPr/>
        </p:nvSpPr>
        <p:spPr>
          <a:xfrm>
            <a:off x="1780208" y="4533664"/>
            <a:ext cx="1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앱 실행 화면 &gt;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 b="9777" l="3047" r="4041" t="14665"/>
          <a:stretch/>
        </p:blipFill>
        <p:spPr>
          <a:xfrm>
            <a:off x="1178550" y="268475"/>
            <a:ext cx="2693125" cy="4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273486" y="3144081"/>
            <a:ext cx="2552100" cy="13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r>
              <a:rPr lang="ko" sz="1100"/>
              <a:t>분</a:t>
            </a:r>
            <a:r>
              <a:rPr lang="ko"/>
              <a:t> </a:t>
            </a:r>
            <a:r>
              <a:rPr lang="ko" sz="800">
                <a:solidFill>
                  <a:srgbClr val="000000"/>
                </a:solidFill>
              </a:rPr>
              <a:t>오후 12:0</a:t>
            </a:r>
            <a:r>
              <a:rPr lang="ko" sz="800"/>
              <a:t>2</a:t>
            </a:r>
            <a:r>
              <a:rPr lang="ko" sz="800">
                <a:solidFill>
                  <a:srgbClr val="000000"/>
                </a:solidFill>
              </a:rPr>
              <a:t> 도착예정</a:t>
            </a:r>
            <a:r>
              <a:rPr lang="ko" sz="800"/>
              <a:t>  내 평균 속도 66m/min </a:t>
            </a:r>
            <a:br>
              <a:rPr lang="ko" sz="800"/>
            </a:br>
            <a:r>
              <a:rPr lang="ko" sz="800"/>
              <a:t>(현재 12분)	                             현재 5</a:t>
            </a:r>
            <a:r>
              <a:rPr lang="ko" sz="800">
                <a:solidFill>
                  <a:srgbClr val="000000"/>
                </a:solidFill>
              </a:rPr>
              <a:t>6m/min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296321" y="3586372"/>
            <a:ext cx="2552100" cy="846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6697" y="3604182"/>
            <a:ext cx="282190" cy="2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1204443" y="3604602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Am 11:50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 10분</a:t>
            </a:r>
            <a:endParaRPr b="1" sz="800"/>
          </a:p>
        </p:txBody>
      </p:sp>
      <p:sp>
        <p:nvSpPr>
          <p:cNvPr id="127" name="Google Shape;127;p18"/>
          <p:cNvSpPr txBox="1"/>
          <p:nvPr/>
        </p:nvSpPr>
        <p:spPr>
          <a:xfrm>
            <a:off x="2011227" y="3586372"/>
            <a:ext cx="1811100" cy="338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서울시 xx구 xx동</a:t>
            </a:r>
            <a:endParaRPr sz="1000"/>
          </a:p>
        </p:txBody>
      </p:sp>
      <p:sp>
        <p:nvSpPr>
          <p:cNvPr id="128" name="Google Shape;128;p18"/>
          <p:cNvSpPr/>
          <p:nvPr/>
        </p:nvSpPr>
        <p:spPr>
          <a:xfrm>
            <a:off x="2705975" y="3278275"/>
            <a:ext cx="1123500" cy="30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365175" y="3443675"/>
            <a:ext cx="523200" cy="16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439077" y="3795625"/>
            <a:ext cx="360900" cy="64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.</a:t>
            </a:r>
            <a:endParaRPr sz="1000"/>
          </a:p>
        </p:txBody>
      </p:sp>
      <p:sp>
        <p:nvSpPr>
          <p:cNvPr id="131" name="Google Shape;131;p18"/>
          <p:cNvSpPr txBox="1"/>
          <p:nvPr/>
        </p:nvSpPr>
        <p:spPr>
          <a:xfrm>
            <a:off x="6095808" y="4533664"/>
            <a:ext cx="1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확대 화면 &gt;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05550" y="2343675"/>
            <a:ext cx="11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(경고 </a:t>
            </a:r>
            <a:r>
              <a:rPr b="1" lang="ko" sz="1000">
                <a:solidFill>
                  <a:srgbClr val="000000"/>
                </a:solidFill>
              </a:rPr>
              <a:t>알림</a:t>
            </a:r>
            <a:r>
              <a:rPr b="1" lang="ko" sz="1000"/>
              <a:t>)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지선님, 이 앞은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차가 많으니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조심하세요!</a:t>
            </a:r>
            <a:endParaRPr sz="1000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575" y="1783303"/>
            <a:ext cx="523200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1975850" y="1174450"/>
            <a:ext cx="28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0000"/>
                </a:solidFill>
              </a:rPr>
              <a:t>!</a:t>
            </a:r>
            <a:endParaRPr b="1" sz="1500">
              <a:solidFill>
                <a:srgbClr val="FF0000"/>
              </a:solidFill>
            </a:endParaRPr>
          </a:p>
        </p:txBody>
      </p:sp>
      <p:cxnSp>
        <p:nvCxnSpPr>
          <p:cNvPr id="135" name="Google Shape;135;p18"/>
          <p:cNvCxnSpPr>
            <a:endCxn id="133" idx="3"/>
          </p:cNvCxnSpPr>
          <p:nvPr/>
        </p:nvCxnSpPr>
        <p:spPr>
          <a:xfrm flipH="1">
            <a:off x="790775" y="1475503"/>
            <a:ext cx="1239000" cy="56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2705975" y="205250"/>
            <a:ext cx="128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오후 12:00 도착</a:t>
            </a:r>
            <a:r>
              <a:rPr b="1" lang="ko" sz="1100">
                <a:solidFill>
                  <a:srgbClr val="000000"/>
                </a:solidFill>
              </a:rPr>
              <a:t> </a:t>
            </a:r>
            <a:endParaRPr b="1" sz="1700"/>
          </a:p>
        </p:txBody>
      </p:sp>
      <p:cxnSp>
        <p:nvCxnSpPr>
          <p:cNvPr id="137" name="Google Shape;137;p18"/>
          <p:cNvCxnSpPr>
            <a:stCxn id="138" idx="0"/>
          </p:cNvCxnSpPr>
          <p:nvPr/>
        </p:nvCxnSpPr>
        <p:spPr>
          <a:xfrm flipH="1" rot="10800000">
            <a:off x="2813350" y="510525"/>
            <a:ext cx="3062700" cy="85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8" idx="4"/>
          </p:cNvCxnSpPr>
          <p:nvPr/>
        </p:nvCxnSpPr>
        <p:spPr>
          <a:xfrm>
            <a:off x="2813350" y="1723125"/>
            <a:ext cx="3015300" cy="2340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1246775" y="249000"/>
            <a:ext cx="2605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/>
          <p:nvPr/>
        </p:nvSpPr>
        <p:spPr>
          <a:xfrm>
            <a:off x="2642050" y="1369125"/>
            <a:ext cx="342600" cy="3540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1222363" y="4499750"/>
            <a:ext cx="2605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31213" y="1226830"/>
            <a:ext cx="282175" cy="24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15475" y="268475"/>
            <a:ext cx="160500" cy="1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9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정확한 도착시간 계산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최적의 루트 검색 가능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ko" sz="2000"/>
              <a:t>도보의 안정성 향상</a:t>
            </a:r>
            <a:endParaRPr sz="2000"/>
          </a:p>
        </p:txBody>
      </p:sp>
      <p:sp>
        <p:nvSpPr>
          <p:cNvPr id="149" name="Google Shape;149;p19"/>
          <p:cNvSpPr txBox="1"/>
          <p:nvPr/>
        </p:nvSpPr>
        <p:spPr>
          <a:xfrm>
            <a:off x="160075" y="131075"/>
            <a:ext cx="2689200" cy="544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기대 효과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162825" y="932500"/>
            <a:ext cx="464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425" y="1349281"/>
            <a:ext cx="3119075" cy="324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 b="0" l="0" r="3502" t="0"/>
          <a:stretch/>
        </p:blipFill>
        <p:spPr>
          <a:xfrm>
            <a:off x="5080550" y="829500"/>
            <a:ext cx="38694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