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92" r:id="rId7"/>
    <p:sldId id="291" r:id="rId8"/>
    <p:sldId id="284" r:id="rId9"/>
    <p:sldId id="285" r:id="rId10"/>
    <p:sldId id="287" r:id="rId11"/>
    <p:sldId id="286" r:id="rId12"/>
    <p:sldId id="288" r:id="rId13"/>
    <p:sldId id="289" r:id="rId14"/>
    <p:sldId id="283" r:id="rId15"/>
    <p:sldId id="290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71"/>
            <p14:sldId id="292"/>
            <p14:sldId id="291"/>
            <p14:sldId id="284"/>
            <p14:sldId id="285"/>
            <p14:sldId id="287"/>
            <p14:sldId id="286"/>
            <p14:sldId id="288"/>
            <p14:sldId id="289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42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1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22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39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95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93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9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9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프랑크푸르트 한국학교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>
                <a:solidFill>
                  <a:schemeClr val="bg1"/>
                </a:solidFill>
              </a:rPr>
              <a:t>학사관리 시스템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서버 정상 실행 결과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Listening on port 5000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문자열이 명령 프롬프트에 보인다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003EC9-8483-43A4-8F12-2A5353A9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87" y="2275836"/>
            <a:ext cx="886901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클라이언트 종료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클라이언트를 실행시킬 때 열린 명령 프롬프트 창을 닫는다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E0D1B3-EC10-4383-A597-84C73F8B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66" y="2228204"/>
            <a:ext cx="884043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 </a:t>
            </a:r>
            <a:r>
              <a:rPr lang="en-US" altLang="ko-KR" dirty="0">
                <a:cs typeface="Segoe UI Light" panose="020B0502040204020203" pitchFamily="34" charset="0"/>
              </a:rPr>
              <a:t>–</a:t>
            </a:r>
            <a:r>
              <a:rPr lang="ko-KR" altLang="en-US" dirty="0">
                <a:cs typeface="Segoe UI Light" panose="020B0502040204020203" pitchFamily="34" charset="0"/>
              </a:rPr>
              <a:t>서버  종료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서버를 실행시킬 때 열린 명령 프롬프트 창을 닫는다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6D6E9-80C8-4C48-9303-C6AFFAED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87" y="2275836"/>
            <a:ext cx="886901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목차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5333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및 종료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 및 로그인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학급관리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및 문서관리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01.</a:t>
            </a:r>
            <a:r>
              <a:rPr lang="ko-KR" altLang="en-US" sz="4800">
                <a:solidFill>
                  <a:schemeClr val="bg1"/>
                </a:solidFill>
              </a:rPr>
              <a:t>실행 및 종료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운영 설치 폴더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0663D0-3671-43E7-A35C-A07646A0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86" y="3621940"/>
            <a:ext cx="6730314" cy="3236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98E28-9D49-462A-ACAE-EA7666294C51}"/>
              </a:ext>
            </a:extLst>
          </p:cNvPr>
          <p:cNvSpPr txBox="1"/>
          <p:nvPr/>
        </p:nvSpPr>
        <p:spPr>
          <a:xfrm>
            <a:off x="403654" y="1326292"/>
            <a:ext cx="76859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school-</a:t>
            </a:r>
            <a:r>
              <a:rPr lang="en-US" altLang="ko-KR" sz="1200" dirty="0" err="1"/>
              <a:t>management_client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ko-KR" altLang="en-US" sz="1200" dirty="0" err="1"/>
              <a:t>라우저</a:t>
            </a:r>
            <a:r>
              <a:rPr lang="ko-KR" altLang="en-US" sz="1200" dirty="0"/>
              <a:t> 상에 화면을 표시해 주는 역할을 담당한다</a:t>
            </a:r>
            <a:r>
              <a:rPr lang="en-US" altLang="ko-KR" sz="1200" dirty="0"/>
              <a:t>.(</a:t>
            </a:r>
            <a:r>
              <a:rPr lang="ko-KR" altLang="en-US" sz="1200" b="1" dirty="0">
                <a:solidFill>
                  <a:srgbClr val="FF0000"/>
                </a:solidFill>
              </a:rPr>
              <a:t>중요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school-management-server</a:t>
            </a:r>
            <a:br>
              <a:rPr lang="en-US" altLang="ko-KR" sz="1200" dirty="0"/>
            </a:br>
            <a:r>
              <a:rPr lang="ko-KR" altLang="en-US" sz="1200" dirty="0"/>
              <a:t>화면에서 전달된 요청을 처리해주고 데이터베이스와의 통신을 담당한다</a:t>
            </a:r>
            <a:r>
              <a:rPr lang="en-US" altLang="ko-KR" sz="1200" dirty="0"/>
              <a:t>.(</a:t>
            </a:r>
            <a:r>
              <a:rPr lang="ko-KR" altLang="en-US" sz="1200" b="1" dirty="0">
                <a:solidFill>
                  <a:srgbClr val="FF0000"/>
                </a:solidFill>
              </a:rPr>
              <a:t>중요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Mysql</a:t>
            </a:r>
            <a:br>
              <a:rPr lang="en-US" altLang="ko-KR" sz="1200" dirty="0"/>
            </a:br>
            <a:r>
              <a:rPr lang="ko-KR" altLang="en-US" sz="1200" dirty="0"/>
              <a:t>데이터베이스가 설치되어 있다</a:t>
            </a:r>
            <a:r>
              <a:rPr lang="en-US" altLang="ko-KR" sz="1200" dirty="0"/>
              <a:t>.(</a:t>
            </a:r>
            <a:r>
              <a:rPr lang="ko-KR" altLang="en-US" sz="1200" b="1" dirty="0">
                <a:solidFill>
                  <a:srgbClr val="FF0000"/>
                </a:solidFill>
              </a:rPr>
              <a:t>가장 중요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NodeJS</a:t>
            </a:r>
            <a:br>
              <a:rPr lang="en-US" altLang="ko-KR" sz="1200" dirty="0"/>
            </a:br>
            <a:r>
              <a:rPr lang="en-US" altLang="ko-KR" sz="1200" dirty="0"/>
              <a:t>node.js</a:t>
            </a:r>
            <a:r>
              <a:rPr lang="ko-KR" altLang="en-US" sz="1200" dirty="0"/>
              <a:t>가 설치되어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Toad</a:t>
            </a:r>
            <a:br>
              <a:rPr lang="en-US" altLang="ko-KR" sz="1200" dirty="0"/>
            </a:br>
            <a:r>
              <a:rPr lang="en-US" altLang="ko-KR" sz="1200" dirty="0" err="1"/>
              <a:t>mysql</a:t>
            </a:r>
            <a:r>
              <a:rPr lang="ko-KR" altLang="en-US" sz="1200" dirty="0"/>
              <a:t>을 쉽게 사용할 수 있는 도구인 </a:t>
            </a:r>
            <a:r>
              <a:rPr lang="en-US" altLang="ko-KR" sz="1200" dirty="0"/>
              <a:t>toad</a:t>
            </a:r>
            <a:r>
              <a:rPr lang="ko-KR" altLang="en-US" sz="1200" dirty="0"/>
              <a:t>가 설치되어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데이터베이스</a:t>
            </a:r>
            <a:r>
              <a:rPr lang="en-US" altLang="ko-KR" sz="1200" dirty="0"/>
              <a:t>_</a:t>
            </a:r>
            <a:r>
              <a:rPr lang="ko-KR" altLang="en-US" sz="1200" dirty="0"/>
              <a:t>백업</a:t>
            </a:r>
            <a:br>
              <a:rPr lang="en-US" altLang="ko-KR" sz="1200" dirty="0"/>
            </a:br>
            <a:r>
              <a:rPr lang="ko-KR" altLang="en-US" sz="1200" dirty="0"/>
              <a:t>운영 반영 전후로 백업한 파일들이 임시 저장 되어 있다</a:t>
            </a:r>
            <a:r>
              <a:rPr lang="en-US" altLang="ko-KR" sz="1200" dirty="0"/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반드시 추후에 다른 저장 매체에 옮겨야 한다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설치파일</a:t>
            </a:r>
            <a:br>
              <a:rPr lang="en-US" altLang="ko-KR" sz="1200" dirty="0"/>
            </a:b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등을 설치할 때 사용한 파일이 저장되어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logs</a:t>
            </a:r>
            <a:br>
              <a:rPr lang="en-US" altLang="ko-KR" sz="1200" dirty="0"/>
            </a:br>
            <a:r>
              <a:rPr lang="ko-KR" altLang="en-US" sz="1200" dirty="0" err="1"/>
              <a:t>운영중에</a:t>
            </a:r>
            <a:r>
              <a:rPr lang="ko-KR" altLang="en-US" sz="1200" dirty="0"/>
              <a:t> 발생한 로그파일이 저장되어 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8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클라이언트를 명령 프롬프트에서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클라이언트의 실행을 위해 명령 프롬프트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(CMD)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창을 열고 다음의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D:\FrankfurtSchoolManagement\school-management-client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다음의 명령을 실행한다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yarn start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07F7C-3865-401F-94E7-8E0E12C9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97" y="2306596"/>
            <a:ext cx="8746203" cy="4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클라이언트를 바로가기로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클라이언트의 실행을 위해 탐색기에서 다음의 파일을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D:\FrankfurtSchoolManagement\client_run.bat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마우스 오른쪽 버튼을 클릭한 후 권리의 권한으로 실행을 선택한다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계정 컨트롤 창에서 예를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F562D3-96C0-4045-A444-DAA70A29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60" y="1914969"/>
            <a:ext cx="4563112" cy="4782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A3DA2C-7BA3-4310-957B-AEC3F6E6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0" y="3637474"/>
            <a:ext cx="420111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클라이언트 정상 실행 결과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브라우저가 열리며 로그인 화면을 불러온다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B3668-A8A1-4141-8532-A1D09902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35" y="2190708"/>
            <a:ext cx="8767665" cy="4667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335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서버를 명령 프롬프트에서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클라이언트의 실행을 위해 명령 프롬프트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(CMD)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창을 열고 다음의 경로로 이동한다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D:\FrankfurtSchoolManagement\school-management-server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다음의 명령을 실행한다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yarn server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FD70A-7DF1-474F-855F-9F0AC3C3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14" y="2218678"/>
            <a:ext cx="885948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실행 및 종료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서버를 바로가기로 실행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10950" y="1417616"/>
            <a:ext cx="6905395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클라이언트의 실행을 위해 탐색기에서 다음의 파일을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D:\FrankfurtSchoolManagement\server_run.bat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마우스 오른쪽 버튼을 클릭한 후 권리의 권한으로 실행을 선택한다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계정 컨트롤 창에서 예를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A3DA2C-7BA3-4310-957B-AEC3F6E6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0" y="3637474"/>
            <a:ext cx="4201111" cy="286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C61F14-2357-40B8-B506-7E6F0EFC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128" y="1828098"/>
            <a:ext cx="4753638" cy="5029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82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357</Words>
  <Application>Microsoft Office PowerPoint</Application>
  <PresentationFormat>와이드스크린</PresentationFormat>
  <Paragraphs>56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Segoe UI</vt:lpstr>
      <vt:lpstr>Segoe UI Light</vt:lpstr>
      <vt:lpstr>WelcomeDoc</vt:lpstr>
      <vt:lpstr>프랑크푸르트 한국학교</vt:lpstr>
      <vt:lpstr>목차</vt:lpstr>
      <vt:lpstr>01.실행 및 종료</vt:lpstr>
      <vt:lpstr>운영 설치 폴더 구조</vt:lpstr>
      <vt:lpstr>실행 및 종료-클라이언트를 명령 프롬프트에서 실행</vt:lpstr>
      <vt:lpstr>실행 및 종료-클라이언트를 바로가기로 실행</vt:lpstr>
      <vt:lpstr>실행 및 종료-클라이언트 정상 실행 결과</vt:lpstr>
      <vt:lpstr>실행 및 종료-서버를 명령 프롬프트에서 실행</vt:lpstr>
      <vt:lpstr>실행 및 종료-서버를 바로가기로 실행</vt:lpstr>
      <vt:lpstr>실행 및 종료-서버 정상 실행 결과</vt:lpstr>
      <vt:lpstr>실행 및 종료 –클라이언트 종료</vt:lpstr>
      <vt:lpstr>실행 및 종료 –서버 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2020-06-30T11:51:39Z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