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56" r:id="rId5"/>
    <p:sldId id="288" r:id="rId6"/>
    <p:sldId id="320" r:id="rId7"/>
    <p:sldId id="321" r:id="rId8"/>
    <p:sldId id="289" r:id="rId9"/>
    <p:sldId id="323" r:id="rId10"/>
    <p:sldId id="292" r:id="rId11"/>
    <p:sldId id="324" r:id="rId12"/>
    <p:sldId id="293" r:id="rId13"/>
    <p:sldId id="294" r:id="rId14"/>
    <p:sldId id="295" r:id="rId15"/>
    <p:sldId id="325" r:id="rId16"/>
    <p:sldId id="326" r:id="rId17"/>
    <p:sldId id="327" r:id="rId18"/>
    <p:sldId id="329" r:id="rId19"/>
    <p:sldId id="330" r:id="rId20"/>
    <p:sldId id="331" r:id="rId21"/>
    <p:sldId id="328" r:id="rId22"/>
    <p:sldId id="302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  <p14:sldId id="288"/>
            <p14:sldId id="320"/>
            <p14:sldId id="321"/>
            <p14:sldId id="289"/>
            <p14:sldId id="323"/>
            <p14:sldId id="292"/>
            <p14:sldId id="324"/>
            <p14:sldId id="293"/>
            <p14:sldId id="294"/>
            <p14:sldId id="295"/>
            <p14:sldId id="325"/>
            <p14:sldId id="326"/>
            <p14:sldId id="327"/>
            <p14:sldId id="329"/>
            <p14:sldId id="330"/>
            <p14:sldId id="331"/>
            <p14:sldId id="328"/>
            <p14:sldId id="302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2020-06-30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2020-06-30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561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709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4147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362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973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926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634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649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288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445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543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030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003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1073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057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244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2465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195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292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1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00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050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210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906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194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36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2020-06-30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2020-06-30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927" y="2235200"/>
            <a:ext cx="11672595" cy="2387600"/>
          </a:xfrm>
        </p:spPr>
        <p:txBody>
          <a:bodyPr rtlCol="0" anchor="ctr" anchorCtr="0">
            <a:norm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03. </a:t>
            </a:r>
            <a:r>
              <a:rPr lang="ko-KR" altLang="en-US" sz="4800">
                <a:solidFill>
                  <a:schemeClr val="bg1"/>
                </a:solidFill>
              </a:rPr>
              <a:t>학생관리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학생 상세보기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학생가족정보 수정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524707"/>
            <a:ext cx="5868522" cy="5040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원하는 정보를 수정 후에 저장 버튼을 클릭하여 저장한다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수정을 취소하려면 닫기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부모의 한글 및 영문성명은 납입증명서 등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문서발급할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때 사용하므로 정확한 입력이 필요하다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학급대표여부가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Y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 경우에만 학부모 대표 출력할 때 포함된다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8C56E8-C4E2-4777-834B-C8014670B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680" y="1287624"/>
            <a:ext cx="5349701" cy="55703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8526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학생 상세보기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수강이력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8" y="1524707"/>
            <a:ext cx="10972367" cy="2263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수강이력은 정규수업의 수강이력이다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시작일자는 학생의 수강 시작일이며 보통은 학기 시작일과 동일하다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만일 반 이동이나 전학을 온 경우라면 학기 시작일과 다를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종료일자는 수강 종료일이며 보통은 학기 종료일과 동일하다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만일 반 이동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휴학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기타 사유로 인한 수강중단을 한 경우 해당 처리일이 표시되며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중단사유에 도 표시된다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수료여부와 수업료 감면사유는 학급관리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운영학급관리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학생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재배정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및 관리에서 학생별로 입력한 값이 표시된다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2429D-0FFD-487B-975C-CF896FE29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4" y="3979258"/>
            <a:ext cx="11915192" cy="25547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3455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학생 상세보기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특별활동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8" y="1524707"/>
            <a:ext cx="10972367" cy="2263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특별활동은 비정규수업의 수강이력이다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시작일자는 학생의 수강 시작일이며 보통은 학기 시작일과 동일하다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만일 반 이동이나 전학을 온 경우라면 학기 시작일과 다를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종료일자는 수강 종료일이며 보통은 학기 종료일과 동일하다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만일 반 이동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휴학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기타 사유로 인한 수강중단을 한 경우 해당 처리일이 표시되며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중단사유에 도 표시된다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수료여부와 수업료 감면사유는 학급관리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운영학급관리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학생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재배정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및 관리에서 학생별로 입력한 값이 표시된다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6C3DC2-3907-402B-89DC-4E1F91E78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1" y="4178771"/>
            <a:ext cx="12008498" cy="23090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3512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학생 상세보기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문서발급이력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8" y="1524707"/>
            <a:ext cx="10972367" cy="2263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문서발급이력은 수업료 및 문서관리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 납부현황에서 납입증명서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기부금영수증을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 및 문서관리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휴복학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처리 및 증명서 발급에서 입학통지서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개근상장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정근상장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재학증명서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졸업장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상장을 발급한 이력이다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342983-0DAA-451A-A8A1-202E429C2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4" y="4534826"/>
            <a:ext cx="12052041" cy="19915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5716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학생 상세보기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메모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8" y="1524707"/>
            <a:ext cx="10972367" cy="2263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메모는 학생별로 메모를  생성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삭제할 수 있는 기능이다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해당 화면은 학생상세정보의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메모탭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또는 학급관리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운영 학급 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학생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재배정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및 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메모 버튼을 클릭하여 작성 및 관리할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1382AE-842A-43E3-8E7B-8FB296C93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914" y="2520131"/>
            <a:ext cx="8385110" cy="42520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7071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003485-9122-43C5-8935-84E644940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894" y="1968758"/>
            <a:ext cx="9819816" cy="48892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학생 상세보기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메모 생성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609816" y="1319434"/>
            <a:ext cx="10972367" cy="2263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메모 추가 버튼을 클릭하여 호출한 신규 메모 생성 창에 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최데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200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자까지 입력할 수 있으며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저정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버튼을 클릭하여 저장하거나 닫기 버튼을 클릭하여 취소할 수 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6D8D2F1-23E4-40E0-A8D2-FE6AB0ABC397}"/>
              </a:ext>
            </a:extLst>
          </p:cNvPr>
          <p:cNvCxnSpPr/>
          <p:nvPr/>
        </p:nvCxnSpPr>
        <p:spPr>
          <a:xfrm flipH="1">
            <a:off x="9470571" y="3429000"/>
            <a:ext cx="1931437" cy="138559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1C144A-B819-4212-BD49-A6283D986A1D}"/>
              </a:ext>
            </a:extLst>
          </p:cNvPr>
          <p:cNvSpPr txBox="1"/>
          <p:nvPr/>
        </p:nvSpPr>
        <p:spPr>
          <a:xfrm>
            <a:off x="10624457" y="2965839"/>
            <a:ext cx="1567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1. </a:t>
            </a:r>
            <a:r>
              <a:rPr lang="ko-KR" altLang="en-US" sz="1200" dirty="0">
                <a:solidFill>
                  <a:srgbClr val="FF0000"/>
                </a:solidFill>
              </a:rPr>
              <a:t>메모 추가 클릭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3B9711-6932-4DCF-AAC7-71C0BE9A0F81}"/>
              </a:ext>
            </a:extLst>
          </p:cNvPr>
          <p:cNvSpPr txBox="1"/>
          <p:nvPr/>
        </p:nvSpPr>
        <p:spPr>
          <a:xfrm>
            <a:off x="4828163" y="4274878"/>
            <a:ext cx="1567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2. </a:t>
            </a:r>
            <a:r>
              <a:rPr lang="ko-KR" altLang="en-US" sz="1200" dirty="0">
                <a:solidFill>
                  <a:srgbClr val="FF0000"/>
                </a:solidFill>
              </a:rPr>
              <a:t>내용 입력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A9F46B-7F34-45D3-AAD1-736736E28DF5}"/>
              </a:ext>
            </a:extLst>
          </p:cNvPr>
          <p:cNvSpPr txBox="1"/>
          <p:nvPr/>
        </p:nvSpPr>
        <p:spPr>
          <a:xfrm>
            <a:off x="6638345" y="6132945"/>
            <a:ext cx="1880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취소를 원하면 닫기 클릭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B06888-0915-4D48-BD24-57AE30BA27E7}"/>
              </a:ext>
            </a:extLst>
          </p:cNvPr>
          <p:cNvSpPr txBox="1"/>
          <p:nvPr/>
        </p:nvSpPr>
        <p:spPr>
          <a:xfrm>
            <a:off x="8564384" y="5855946"/>
            <a:ext cx="1567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3. </a:t>
            </a:r>
            <a:r>
              <a:rPr lang="ko-KR" altLang="en-US" sz="1200" dirty="0">
                <a:solidFill>
                  <a:srgbClr val="FF0000"/>
                </a:solidFill>
              </a:rPr>
              <a:t>저장 클릭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8C347-3594-4DAC-8084-02509C8E1602}"/>
              </a:ext>
            </a:extLst>
          </p:cNvPr>
          <p:cNvSpPr txBox="1"/>
          <p:nvPr/>
        </p:nvSpPr>
        <p:spPr>
          <a:xfrm>
            <a:off x="6011054" y="2312694"/>
            <a:ext cx="1567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4. </a:t>
            </a:r>
            <a:r>
              <a:rPr lang="ko-KR" altLang="en-US" sz="1200" dirty="0">
                <a:solidFill>
                  <a:srgbClr val="FF0000"/>
                </a:solidFill>
              </a:rPr>
              <a:t>저장 확인</a:t>
            </a:r>
          </a:p>
        </p:txBody>
      </p:sp>
    </p:spTree>
    <p:extLst>
      <p:ext uri="{BB962C8B-B14F-4D97-AF65-F5344CB8AC3E}">
        <p14:creationId xmlns:p14="http://schemas.microsoft.com/office/powerpoint/2010/main" val="296575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학생 상세보기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메모 확인 및 수정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21206" y="1384748"/>
            <a:ext cx="10972367" cy="2263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수정 버튼을 클릭하면 작성한 메모를 볼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이때 내용 수정 후 저장을 클릭하면 수정된 내용으로 저장되며 수정을 원하지 않으면 닫기를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73FD31-DCF4-4554-93BD-97F2842B8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840" y="1967879"/>
            <a:ext cx="10419184" cy="48901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089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학생 상세보기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메모 삭제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21206" y="1384748"/>
            <a:ext cx="10972367" cy="2263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삭제 버튼을 클릭하면 선택한 메모를 삭제할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A71CD6-D9B9-4DB4-905A-A6A83E044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90" y="2874314"/>
            <a:ext cx="10898155" cy="37998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0686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학생 상세보기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 err="1">
                <a:cs typeface="Segoe UI Light" panose="020B0502040204020203" pitchFamily="34" charset="0"/>
              </a:rPr>
              <a:t>휴복학</a:t>
            </a:r>
            <a:r>
              <a:rPr lang="ko-KR" altLang="en-US" dirty="0">
                <a:cs typeface="Segoe UI Light" panose="020B0502040204020203" pitchFamily="34" charset="0"/>
              </a:rPr>
              <a:t> 이력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8" y="1524707"/>
            <a:ext cx="10972367" cy="2263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휴복학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이력은 수업료 및 문서관리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휴복학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처리 및 증명서 발급에서 휴학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복학 처리한 이력이다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입학할 경우 최초 입학 및 재학 이력이 남는다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이후 휴학 또는 복학하는 경우 그 순서대로 표시된다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재학생 관리에서는 입학 후 계속 재학 중인 학생 또는 복학한 학생들의 이력만 볼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CA6EE8-41E6-4436-BB98-4D896D721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04" y="3788228"/>
            <a:ext cx="11650392" cy="26923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3712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학생 신규 추가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345666" y="2531441"/>
            <a:ext cx="2378873" cy="3225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학생 추가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14A672-D6A8-4B40-B3A0-EE3196BB2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865" y="2423477"/>
            <a:ext cx="8481526" cy="42874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D4AC4A7-CF1F-4152-8B8C-8B649B228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993" y="1328764"/>
            <a:ext cx="9579428" cy="9620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7993D8D-2361-45DB-91F0-B36818E3CC73}"/>
              </a:ext>
            </a:extLst>
          </p:cNvPr>
          <p:cNvCxnSpPr>
            <a:endCxn id="2" idx="0"/>
          </p:cNvCxnSpPr>
          <p:nvPr/>
        </p:nvCxnSpPr>
        <p:spPr>
          <a:xfrm flipH="1">
            <a:off x="7409628" y="1809788"/>
            <a:ext cx="2135588" cy="61368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81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학생관리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목차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524707"/>
            <a:ext cx="4326380" cy="5040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+mj-lt"/>
              <a:buAutoNum type="arabicPeriod"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재학생 관리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buFont typeface="+mj-lt"/>
              <a:buAutoNum type="arabicPeriod"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휴학생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졸업생 관리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buFont typeface="+mj-lt"/>
              <a:buAutoNum type="arabicPeriod"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학생 엑셀 업로드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Paradox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학생정보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4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414A672-D6A8-4B40-B3A0-EE3196BB2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939" y="1897525"/>
            <a:ext cx="9233399" cy="46674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학생 신규 추가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1" y="1278295"/>
            <a:ext cx="2892490" cy="5365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학번과 한글성명은 필수입력이다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-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연도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-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최초 입력 부서를 선택하면 선택 가능한 일련번호 목록에 순서대로 표시되고 이중 선택할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학번은 입학연도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2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자리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+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최초 입학부서의 숫자코드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자리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+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순번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3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자리로 구성되어 있다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가족정보 중 부모의 한글 및 영문성명은 납입증명서 등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문서발급할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때 사용하므로 정확한 입력이 필요하다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학급대표여부가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Y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 경우에만 학부모 대표 출력할 때 포함된다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저장을 원하는 경우 저장 버튼을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취소를 원하는 경우 닫기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 버튼을 클릭하면 학생 목록으로 이동하며 해당 학생이 목록에 표시된다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090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7">
            <a:extLst>
              <a:ext uri="{FF2B5EF4-FFF2-40B4-BE49-F238E27FC236}">
                <a16:creationId xmlns:a16="http://schemas.microsoft.com/office/drawing/2014/main" id="{D01EF39E-55D7-4421-A865-E724B936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휴학생</a:t>
            </a:r>
            <a:r>
              <a:rPr lang="en-US" altLang="ko-KR" dirty="0">
                <a:cs typeface="Segoe UI Light" panose="020B0502040204020203" pitchFamily="34" charset="0"/>
              </a:rPr>
              <a:t>, </a:t>
            </a:r>
            <a:r>
              <a:rPr lang="ko-KR" altLang="en-US" dirty="0">
                <a:cs typeface="Segoe UI Light" panose="020B0502040204020203" pitchFamily="34" charset="0"/>
              </a:rPr>
              <a:t>졸업생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목록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3C08E2-3622-4E7F-980B-1637CBA3F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240716"/>
            <a:ext cx="9924660" cy="55273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4D8807-D1DE-4DD3-835D-A9E2CD88EB1B}"/>
              </a:ext>
            </a:extLst>
          </p:cNvPr>
          <p:cNvSpPr txBox="1"/>
          <p:nvPr/>
        </p:nvSpPr>
        <p:spPr>
          <a:xfrm>
            <a:off x="4761952" y="1318515"/>
            <a:ext cx="2390668" cy="32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검색</a:t>
            </a:r>
            <a:r>
              <a:rPr lang="en-US" altLang="ko-KR" sz="1000" dirty="0">
                <a:solidFill>
                  <a:srgbClr val="FF0000"/>
                </a:solidFill>
              </a:rPr>
              <a:t>: </a:t>
            </a:r>
            <a:r>
              <a:rPr lang="ko-KR" altLang="en-US" sz="1000" dirty="0">
                <a:solidFill>
                  <a:srgbClr val="FF0000"/>
                </a:solidFill>
              </a:rPr>
              <a:t>학번을 입력 후 </a:t>
            </a:r>
            <a:r>
              <a:rPr lang="ko-KR" altLang="en-US" sz="1000" dirty="0" err="1">
                <a:solidFill>
                  <a:srgbClr val="FF0000"/>
                </a:solidFill>
              </a:rPr>
              <a:t>엔터키를</a:t>
            </a:r>
            <a:r>
              <a:rPr lang="ko-KR" altLang="en-US" sz="1000" dirty="0">
                <a:solidFill>
                  <a:srgbClr val="FF0000"/>
                </a:solidFill>
              </a:rPr>
              <a:t> 치거나 검색 버튼을 클릭한다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49F0210-0CCD-4D4B-8E75-CF5529B61FBE}"/>
              </a:ext>
            </a:extLst>
          </p:cNvPr>
          <p:cNvCxnSpPr>
            <a:cxnSpLocks/>
          </p:cNvCxnSpPr>
          <p:nvPr/>
        </p:nvCxnSpPr>
        <p:spPr>
          <a:xfrm flipH="1">
            <a:off x="3510463" y="1483423"/>
            <a:ext cx="1251489" cy="311955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39EF8F-F54F-4A4F-999B-37403FB55F23}"/>
              </a:ext>
            </a:extLst>
          </p:cNvPr>
          <p:cNvSpPr txBox="1"/>
          <p:nvPr/>
        </p:nvSpPr>
        <p:spPr>
          <a:xfrm>
            <a:off x="3082442" y="2120949"/>
            <a:ext cx="2390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검색</a:t>
            </a:r>
            <a:r>
              <a:rPr lang="en-US" altLang="ko-KR" sz="1000" dirty="0">
                <a:solidFill>
                  <a:srgbClr val="FF0000"/>
                </a:solidFill>
              </a:rPr>
              <a:t>: </a:t>
            </a:r>
            <a:r>
              <a:rPr lang="ko-KR" altLang="en-US" sz="1000" dirty="0">
                <a:solidFill>
                  <a:srgbClr val="FF0000"/>
                </a:solidFill>
              </a:rPr>
              <a:t>학번을 입력 후 </a:t>
            </a:r>
            <a:r>
              <a:rPr lang="ko-KR" altLang="en-US" sz="1000" dirty="0" err="1">
                <a:solidFill>
                  <a:srgbClr val="FF0000"/>
                </a:solidFill>
              </a:rPr>
              <a:t>엔터키를</a:t>
            </a:r>
            <a:r>
              <a:rPr lang="ko-KR" altLang="en-US" sz="1000" dirty="0">
                <a:solidFill>
                  <a:srgbClr val="FF0000"/>
                </a:solidFill>
              </a:rPr>
              <a:t> 치거나 검색 버튼을 클릭한다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69CC15F-7BB7-4FEF-87AA-F35E874C9EBC}"/>
              </a:ext>
            </a:extLst>
          </p:cNvPr>
          <p:cNvCxnSpPr>
            <a:cxnSpLocks/>
          </p:cNvCxnSpPr>
          <p:nvPr/>
        </p:nvCxnSpPr>
        <p:spPr>
          <a:xfrm flipH="1">
            <a:off x="2220686" y="2285857"/>
            <a:ext cx="861757" cy="74659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A798324-FB69-47C1-A889-A2A67484C4B4}"/>
              </a:ext>
            </a:extLst>
          </p:cNvPr>
          <p:cNvSpPr txBox="1"/>
          <p:nvPr/>
        </p:nvSpPr>
        <p:spPr>
          <a:xfrm>
            <a:off x="7430050" y="1584878"/>
            <a:ext cx="2422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추가 검색 조건 선택을 위해 클릭한다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9CE5584-019D-426B-8CE8-2FAD3EE9A0C8}"/>
              </a:ext>
            </a:extLst>
          </p:cNvPr>
          <p:cNvCxnSpPr>
            <a:cxnSpLocks/>
          </p:cNvCxnSpPr>
          <p:nvPr/>
        </p:nvCxnSpPr>
        <p:spPr>
          <a:xfrm>
            <a:off x="9745478" y="1702387"/>
            <a:ext cx="1217991" cy="9299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21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7">
            <a:extLst>
              <a:ext uri="{FF2B5EF4-FFF2-40B4-BE49-F238E27FC236}">
                <a16:creationId xmlns:a16="http://schemas.microsoft.com/office/drawing/2014/main" id="{D01EF39E-55D7-4421-A865-E724B936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휴학생</a:t>
            </a:r>
            <a:r>
              <a:rPr lang="en-US" altLang="ko-KR" dirty="0">
                <a:cs typeface="Segoe UI Light" panose="020B0502040204020203" pitchFamily="34" charset="0"/>
              </a:rPr>
              <a:t>, </a:t>
            </a:r>
            <a:r>
              <a:rPr lang="ko-KR" altLang="en-US" dirty="0">
                <a:cs typeface="Segoe UI Light" panose="020B0502040204020203" pitchFamily="34" charset="0"/>
              </a:rPr>
              <a:t>졸업생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상세보기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0BE6F3-54D3-4E9A-A372-84A8C8316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623" y="1358724"/>
            <a:ext cx="7528387" cy="54088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30A1A2-CD33-449C-8B5D-840F56268204}"/>
              </a:ext>
            </a:extLst>
          </p:cNvPr>
          <p:cNvSpPr txBox="1"/>
          <p:nvPr/>
        </p:nvSpPr>
        <p:spPr>
          <a:xfrm>
            <a:off x="418570" y="1358724"/>
            <a:ext cx="3929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재학생 관리의 상세보기와 달리 상세정보는 열람만 가능하다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나머지 수강이력</a:t>
            </a:r>
            <a:r>
              <a:rPr lang="en-US" altLang="ko-KR" sz="1200" dirty="0"/>
              <a:t>, </a:t>
            </a:r>
            <a:r>
              <a:rPr lang="ko-KR" altLang="en-US" sz="1200" dirty="0"/>
              <a:t>특별활동</a:t>
            </a:r>
            <a:r>
              <a:rPr lang="en-US" altLang="ko-KR" sz="1200" dirty="0"/>
              <a:t>, </a:t>
            </a:r>
            <a:r>
              <a:rPr lang="ko-KR" altLang="en-US" sz="1200" dirty="0"/>
              <a:t>문서발급이력</a:t>
            </a:r>
            <a:r>
              <a:rPr lang="en-US" altLang="ko-KR" sz="1200" dirty="0"/>
              <a:t>, </a:t>
            </a:r>
            <a:r>
              <a:rPr lang="ko-KR" altLang="en-US" sz="1200" dirty="0"/>
              <a:t>메모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휴복학</a:t>
            </a:r>
            <a:r>
              <a:rPr lang="ko-KR" altLang="en-US" sz="1200" dirty="0"/>
              <a:t> 기능은 재학생과 동일하다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0854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122434-5580-4E98-A809-9682DF6F3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25" y="2369976"/>
            <a:ext cx="11089929" cy="44058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3" name="제목 7">
            <a:extLst>
              <a:ext uri="{FF2B5EF4-FFF2-40B4-BE49-F238E27FC236}">
                <a16:creationId xmlns:a16="http://schemas.microsoft.com/office/drawing/2014/main" id="{D01EF39E-55D7-4421-A865-E724B936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학생 엑셀 업로드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샘플 다운로드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0A1A2-CD33-449C-8B5D-840F56268204}"/>
              </a:ext>
            </a:extLst>
          </p:cNvPr>
          <p:cNvSpPr txBox="1"/>
          <p:nvPr/>
        </p:nvSpPr>
        <p:spPr>
          <a:xfrm>
            <a:off x="418570" y="1358724"/>
            <a:ext cx="221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엑셀 업로드 샘플을 클릭하면 샘플 파일을 다운로드 받을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225F8E2-EFEB-484F-8C17-7011BC5D5BC9}"/>
              </a:ext>
            </a:extLst>
          </p:cNvPr>
          <p:cNvCxnSpPr/>
          <p:nvPr/>
        </p:nvCxnSpPr>
        <p:spPr>
          <a:xfrm>
            <a:off x="1847461" y="2855167"/>
            <a:ext cx="4432041" cy="93306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5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82FF2EB-BB93-4632-B095-6AFC3DE46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142" y="1715222"/>
            <a:ext cx="9252857" cy="50231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3" name="제목 7">
            <a:extLst>
              <a:ext uri="{FF2B5EF4-FFF2-40B4-BE49-F238E27FC236}">
                <a16:creationId xmlns:a16="http://schemas.microsoft.com/office/drawing/2014/main" id="{D01EF39E-55D7-4421-A865-E724B936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학생 엑셀 업로드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샘플 작성 후 업로드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0A1A2-CD33-449C-8B5D-840F56268204}"/>
              </a:ext>
            </a:extLst>
          </p:cNvPr>
          <p:cNvSpPr txBox="1"/>
          <p:nvPr/>
        </p:nvSpPr>
        <p:spPr>
          <a:xfrm>
            <a:off x="418570" y="1358724"/>
            <a:ext cx="2212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엑셀 파일을 예시에 맞게 작성 후 엑셀 파일 찾기 버튼을 클릭하여 파일을 검색 및 선택하고 열기를 클릭한다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A93962E-CDCF-4AC0-8932-A3D6B64DC5B3}"/>
              </a:ext>
            </a:extLst>
          </p:cNvPr>
          <p:cNvCxnSpPr>
            <a:cxnSpLocks/>
          </p:cNvCxnSpPr>
          <p:nvPr/>
        </p:nvCxnSpPr>
        <p:spPr>
          <a:xfrm>
            <a:off x="3879979" y="2388636"/>
            <a:ext cx="1858348" cy="46653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6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8AB1887-C8C5-4A50-8950-0E5D09A80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70" y="3591884"/>
            <a:ext cx="11454882" cy="28914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3" name="제목 7">
            <a:extLst>
              <a:ext uri="{FF2B5EF4-FFF2-40B4-BE49-F238E27FC236}">
                <a16:creationId xmlns:a16="http://schemas.microsoft.com/office/drawing/2014/main" id="{D01EF39E-55D7-4421-A865-E724B936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학생 엑셀 업로드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샘플 작성 후 업로드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0A1A2-CD33-449C-8B5D-840F56268204}"/>
              </a:ext>
            </a:extLst>
          </p:cNvPr>
          <p:cNvSpPr txBox="1"/>
          <p:nvPr/>
        </p:nvSpPr>
        <p:spPr>
          <a:xfrm>
            <a:off x="418570" y="1358724"/>
            <a:ext cx="7157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업로드한 학생 정보가 화면에 표시되며 저장 버튼을 클릭하여 일괄등록을 처리한다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A93962E-CDCF-4AC0-8932-A3D6B64DC5B3}"/>
              </a:ext>
            </a:extLst>
          </p:cNvPr>
          <p:cNvCxnSpPr>
            <a:cxnSpLocks/>
          </p:cNvCxnSpPr>
          <p:nvPr/>
        </p:nvCxnSpPr>
        <p:spPr>
          <a:xfrm flipH="1">
            <a:off x="3135086" y="1595535"/>
            <a:ext cx="279918" cy="246328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42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545467-D9DA-4927-BA22-0AB253BF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649" y="1966162"/>
            <a:ext cx="8935616" cy="46589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3" name="제목 7">
            <a:extLst>
              <a:ext uri="{FF2B5EF4-FFF2-40B4-BE49-F238E27FC236}">
                <a16:creationId xmlns:a16="http://schemas.microsoft.com/office/drawing/2014/main" id="{D01EF39E-55D7-4421-A865-E724B936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Paradox </a:t>
            </a:r>
            <a:r>
              <a:rPr lang="ko-KR" altLang="en-US" dirty="0">
                <a:cs typeface="Segoe UI Light" panose="020B0502040204020203" pitchFamily="34" charset="0"/>
              </a:rPr>
              <a:t>학생정보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목록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0A1A2-CD33-449C-8B5D-840F56268204}"/>
              </a:ext>
            </a:extLst>
          </p:cNvPr>
          <p:cNvSpPr txBox="1"/>
          <p:nvPr/>
        </p:nvSpPr>
        <p:spPr>
          <a:xfrm>
            <a:off x="418570" y="1358724"/>
            <a:ext cx="715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과거 시스템의 학생정보를 열람할 수 있도록 구축한 화면이며 학번</a:t>
            </a:r>
            <a:r>
              <a:rPr lang="en-US" altLang="ko-KR" sz="1200" dirty="0"/>
              <a:t>, </a:t>
            </a:r>
            <a:r>
              <a:rPr lang="ko-KR" altLang="en-US" sz="1200" dirty="0"/>
              <a:t>한글성명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vorname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nachname</a:t>
            </a:r>
            <a:r>
              <a:rPr lang="ko-KR" altLang="en-US" sz="1200" dirty="0"/>
              <a:t>로 검색할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상세보기 버튼을 클릭하면 상세보기 화면으로 이동한다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6336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7">
            <a:extLst>
              <a:ext uri="{FF2B5EF4-FFF2-40B4-BE49-F238E27FC236}">
                <a16:creationId xmlns:a16="http://schemas.microsoft.com/office/drawing/2014/main" id="{D01EF39E-55D7-4421-A865-E724B936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Paradox </a:t>
            </a:r>
            <a:r>
              <a:rPr lang="ko-KR" altLang="en-US" dirty="0">
                <a:cs typeface="Segoe UI Light" panose="020B0502040204020203" pitchFamily="34" charset="0"/>
              </a:rPr>
              <a:t>학생정보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상세정보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0A1A2-CD33-449C-8B5D-840F56268204}"/>
              </a:ext>
            </a:extLst>
          </p:cNvPr>
          <p:cNvSpPr txBox="1"/>
          <p:nvPr/>
        </p:nvSpPr>
        <p:spPr>
          <a:xfrm>
            <a:off x="418571" y="1358724"/>
            <a:ext cx="1960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과거 시스템의 정보를 열람만 할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77E90D-0459-46EE-8DC5-41CB3AA4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560" y="1265418"/>
            <a:ext cx="8966899" cy="55805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7208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37BB74BF-71B2-42D8-92A2-8E6936AD3CA1}"/>
              </a:ext>
            </a:extLst>
          </p:cNvPr>
          <p:cNvGrpSpPr/>
          <p:nvPr/>
        </p:nvGrpSpPr>
        <p:grpSpPr>
          <a:xfrm>
            <a:off x="1810139" y="1278293"/>
            <a:ext cx="10241901" cy="5466515"/>
            <a:chOff x="139959" y="113190"/>
            <a:chExt cx="11912082" cy="663161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C9B7521-BC1C-4240-87CB-12D95BAD3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959" y="113190"/>
              <a:ext cx="11912082" cy="66316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CAB8CD-1B32-4358-BBF7-B3BBE6966792}"/>
                </a:ext>
              </a:extLst>
            </p:cNvPr>
            <p:cNvSpPr txBox="1"/>
            <p:nvPr/>
          </p:nvSpPr>
          <p:spPr>
            <a:xfrm>
              <a:off x="2911151" y="195943"/>
              <a:ext cx="2780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</a:rPr>
                <a:t>검색</a:t>
              </a:r>
              <a:r>
                <a:rPr lang="en-US" altLang="ko-KR" sz="1000" dirty="0">
                  <a:solidFill>
                    <a:srgbClr val="FF0000"/>
                  </a:solidFill>
                </a:rPr>
                <a:t>: </a:t>
              </a:r>
              <a:r>
                <a:rPr lang="ko-KR" altLang="en-US" sz="1000" dirty="0">
                  <a:solidFill>
                    <a:srgbClr val="FF0000"/>
                  </a:solidFill>
                </a:rPr>
                <a:t>학번을 입력 후 </a:t>
              </a:r>
              <a:r>
                <a:rPr lang="ko-KR" altLang="en-US" sz="1000" dirty="0" err="1">
                  <a:solidFill>
                    <a:srgbClr val="FF0000"/>
                  </a:solidFill>
                </a:rPr>
                <a:t>엔터키를</a:t>
              </a:r>
              <a:r>
                <a:rPr lang="ko-KR" altLang="en-US" sz="1000" dirty="0">
                  <a:solidFill>
                    <a:srgbClr val="FF0000"/>
                  </a:solidFill>
                </a:rPr>
                <a:t> 치거나 검색 버튼을 클릭한다</a:t>
              </a:r>
              <a:r>
                <a:rPr lang="en-US" altLang="ko-KR" sz="1000" dirty="0">
                  <a:solidFill>
                    <a:srgbClr val="FF0000"/>
                  </a:solidFill>
                </a:rPr>
                <a:t>.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10BBAB76-9C55-4F18-9C87-FBEF2AE4DC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5577" y="395998"/>
              <a:ext cx="1455574" cy="37844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910226-4859-49E9-AC8A-E712600FA109}"/>
                </a:ext>
              </a:extLst>
            </p:cNvPr>
            <p:cNvSpPr txBox="1"/>
            <p:nvPr/>
          </p:nvSpPr>
          <p:spPr>
            <a:xfrm>
              <a:off x="1455574" y="1337388"/>
              <a:ext cx="27805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</a:rPr>
                <a:t>상세보기 </a:t>
              </a:r>
              <a:r>
                <a:rPr lang="en-US" altLang="ko-KR" sz="1000" dirty="0">
                  <a:solidFill>
                    <a:srgbClr val="FF0000"/>
                  </a:solidFill>
                </a:rPr>
                <a:t>: </a:t>
              </a:r>
              <a:r>
                <a:rPr lang="ko-KR" altLang="en-US" sz="1000" dirty="0">
                  <a:solidFill>
                    <a:srgbClr val="FF0000"/>
                  </a:solidFill>
                </a:rPr>
                <a:t>학번을 클릭한다</a:t>
              </a:r>
              <a:r>
                <a:rPr lang="en-US" altLang="ko-KR" sz="1000" dirty="0">
                  <a:solidFill>
                    <a:srgbClr val="FF0000"/>
                  </a:solidFill>
                </a:rPr>
                <a:t>.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D0FD5440-277F-429B-A130-C061AE650E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118" y="1537443"/>
              <a:ext cx="718456" cy="813871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EB9DE7-5316-4A46-B038-89D628BFBCC4}"/>
                </a:ext>
              </a:extLst>
            </p:cNvPr>
            <p:cNvSpPr txBox="1"/>
            <p:nvPr/>
          </p:nvSpPr>
          <p:spPr>
            <a:xfrm>
              <a:off x="8587272" y="1583609"/>
              <a:ext cx="23342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</a:rPr>
                <a:t>추가 검색 조건 선택을 위해 클릭한다</a:t>
              </a:r>
              <a:r>
                <a:rPr lang="en-US" altLang="ko-KR" sz="1000" dirty="0">
                  <a:solidFill>
                    <a:srgbClr val="FF0000"/>
                  </a:solidFill>
                </a:rPr>
                <a:t>..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17C2ED2-2413-4B19-8B21-5022E4C889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97074" y="1017442"/>
              <a:ext cx="718456" cy="708721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D46D5E-9DDC-4640-AA93-553173C53BB4}"/>
                </a:ext>
              </a:extLst>
            </p:cNvPr>
            <p:cNvSpPr txBox="1"/>
            <p:nvPr/>
          </p:nvSpPr>
          <p:spPr>
            <a:xfrm>
              <a:off x="5682343" y="155942"/>
              <a:ext cx="23342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</a:rPr>
                <a:t>신규 학생 추가 창을 호출한다</a:t>
              </a:r>
              <a:r>
                <a:rPr lang="en-US" altLang="ko-KR" sz="1000" dirty="0">
                  <a:solidFill>
                    <a:srgbClr val="FF0000"/>
                  </a:solidFill>
                </a:rPr>
                <a:t>..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DD9DBE9-45C9-4292-B811-FF82026DDE87}"/>
                </a:ext>
              </a:extLst>
            </p:cNvPr>
            <p:cNvCxnSpPr>
              <a:cxnSpLocks/>
            </p:cNvCxnSpPr>
            <p:nvPr/>
          </p:nvCxnSpPr>
          <p:spPr>
            <a:xfrm>
              <a:off x="7892145" y="298497"/>
              <a:ext cx="943945" cy="195542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E34559-3233-4058-9554-FD215854B16C}"/>
                </a:ext>
              </a:extLst>
            </p:cNvPr>
            <p:cNvSpPr txBox="1"/>
            <p:nvPr/>
          </p:nvSpPr>
          <p:spPr>
            <a:xfrm>
              <a:off x="5691673" y="819880"/>
              <a:ext cx="3020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</a:rPr>
                <a:t>학부모 대표를 엑셀로 출력한다</a:t>
              </a:r>
              <a:r>
                <a:rPr lang="en-US" altLang="ko-KR" sz="1000" dirty="0">
                  <a:solidFill>
                    <a:srgbClr val="FF0000"/>
                  </a:solidFill>
                </a:rPr>
                <a:t>.</a:t>
              </a:r>
            </a:p>
            <a:p>
              <a:r>
                <a:rPr lang="ko-KR" altLang="en-US" sz="1000" dirty="0">
                  <a:solidFill>
                    <a:srgbClr val="FF0000"/>
                  </a:solidFill>
                </a:rPr>
                <a:t>단</a:t>
              </a:r>
              <a:r>
                <a:rPr lang="en-US" altLang="ko-KR" sz="1000" dirty="0">
                  <a:solidFill>
                    <a:srgbClr val="FF0000"/>
                  </a:solidFill>
                </a:rPr>
                <a:t>, </a:t>
              </a:r>
              <a:r>
                <a:rPr lang="ko-KR" altLang="en-US" sz="1000" dirty="0">
                  <a:solidFill>
                    <a:srgbClr val="FF0000"/>
                  </a:solidFill>
                </a:rPr>
                <a:t>학부모대표여부가 </a:t>
              </a:r>
              <a:r>
                <a:rPr lang="en-US" altLang="ko-KR" sz="1000" dirty="0">
                  <a:solidFill>
                    <a:srgbClr val="FF0000"/>
                  </a:solidFill>
                </a:rPr>
                <a:t>Y</a:t>
              </a:r>
              <a:r>
                <a:rPr lang="ko-KR" altLang="en-US" sz="1000" dirty="0">
                  <a:solidFill>
                    <a:srgbClr val="FF0000"/>
                  </a:solidFill>
                </a:rPr>
                <a:t>인 학부모가 있어야 한다</a:t>
              </a:r>
              <a:r>
                <a:rPr lang="en-US" altLang="ko-KR" sz="1000" dirty="0">
                  <a:solidFill>
                    <a:srgbClr val="FF0000"/>
                  </a:solidFill>
                </a:rPr>
                <a:t>.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7625EAA-50AD-4BA4-8599-F137D21D42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2865" y="630467"/>
              <a:ext cx="1229308" cy="40010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7F229E-5B9B-4946-9CCA-B642501ADF1D}"/>
                </a:ext>
              </a:extLst>
            </p:cNvPr>
            <p:cNvSpPr txBox="1"/>
            <p:nvPr/>
          </p:nvSpPr>
          <p:spPr>
            <a:xfrm>
              <a:off x="8186055" y="1215155"/>
              <a:ext cx="27805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</a:rPr>
                <a:t>등록된 전체 재학생 정보를 엑셀로 변환한다</a:t>
              </a:r>
              <a:r>
                <a:rPr lang="en-US" altLang="ko-KR" sz="1000" dirty="0">
                  <a:solidFill>
                    <a:srgbClr val="FF0000"/>
                  </a:solidFill>
                </a:rPr>
                <a:t>..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5BC17232-6C9B-4203-B24D-47280EDB2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6579" y="494041"/>
              <a:ext cx="1249527" cy="736108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제목 7">
            <a:extLst>
              <a:ext uri="{FF2B5EF4-FFF2-40B4-BE49-F238E27FC236}">
                <a16:creationId xmlns:a16="http://schemas.microsoft.com/office/drawing/2014/main" id="{D01EF39E-55D7-4421-A865-E724B936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학생관리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284263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ABF9FB-3051-41B5-9A24-FCBD381EF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520" y="1306286"/>
            <a:ext cx="2237257" cy="52401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EB9DE7-5316-4A46-B038-89D628BFBCC4}"/>
              </a:ext>
            </a:extLst>
          </p:cNvPr>
          <p:cNvSpPr txBox="1"/>
          <p:nvPr/>
        </p:nvSpPr>
        <p:spPr>
          <a:xfrm>
            <a:off x="4648703" y="1817656"/>
            <a:ext cx="4455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한글성명</a:t>
            </a:r>
            <a:r>
              <a:rPr lang="en-US" altLang="ko-KR" sz="1000" dirty="0"/>
              <a:t>, </a:t>
            </a:r>
            <a:r>
              <a:rPr lang="ko-KR" altLang="en-US" sz="1000" dirty="0"/>
              <a:t>독어성명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핸도폰</a:t>
            </a:r>
            <a:r>
              <a:rPr lang="en-US" altLang="ko-KR" sz="1000" dirty="0"/>
              <a:t>, </a:t>
            </a:r>
            <a:r>
              <a:rPr lang="ko-KR" altLang="en-US" sz="1000" dirty="0"/>
              <a:t>이메일</a:t>
            </a:r>
            <a:r>
              <a:rPr lang="en-US" altLang="ko-KR" sz="1000" dirty="0"/>
              <a:t>, </a:t>
            </a:r>
            <a:r>
              <a:rPr lang="ko-KR" altLang="en-US" sz="1000" dirty="0"/>
              <a:t>부모성명 중 검색조건을 선택한다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7C2ED2-2413-4B19-8B21-5022E4C8894A}"/>
              </a:ext>
            </a:extLst>
          </p:cNvPr>
          <p:cNvCxnSpPr>
            <a:cxnSpLocks/>
          </p:cNvCxnSpPr>
          <p:nvPr/>
        </p:nvCxnSpPr>
        <p:spPr>
          <a:xfrm>
            <a:off x="3476669" y="1940767"/>
            <a:ext cx="1092215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7">
            <a:extLst>
              <a:ext uri="{FF2B5EF4-FFF2-40B4-BE49-F238E27FC236}">
                <a16:creationId xmlns:a16="http://schemas.microsoft.com/office/drawing/2014/main" id="{AD8AB0B0-0CAE-491E-BEE7-F80145D8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학생관리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목록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86E030-8ED1-4EDE-9E1D-AC18C37485CC}"/>
              </a:ext>
            </a:extLst>
          </p:cNvPr>
          <p:cNvSpPr txBox="1"/>
          <p:nvPr/>
        </p:nvSpPr>
        <p:spPr>
          <a:xfrm>
            <a:off x="4648703" y="2212652"/>
            <a:ext cx="4455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앞서 선택한 검색조건에 해당하는 값을 입력 후 </a:t>
            </a:r>
            <a:r>
              <a:rPr lang="ko-KR" altLang="en-US" sz="1000" dirty="0" err="1"/>
              <a:t>엔터를</a:t>
            </a:r>
            <a:r>
              <a:rPr lang="ko-KR" altLang="en-US" sz="1000" dirty="0"/>
              <a:t> 클릭한다</a:t>
            </a:r>
            <a:r>
              <a:rPr lang="en-US" altLang="ko-KR" sz="1000" dirty="0"/>
              <a:t>..</a:t>
            </a:r>
            <a:endParaRPr lang="ko-KR" altLang="en-US" sz="10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0D4A782-66B7-4EB4-927C-C3447A6459D5}"/>
              </a:ext>
            </a:extLst>
          </p:cNvPr>
          <p:cNvCxnSpPr>
            <a:cxnSpLocks/>
          </p:cNvCxnSpPr>
          <p:nvPr/>
        </p:nvCxnSpPr>
        <p:spPr>
          <a:xfrm>
            <a:off x="3476669" y="2335763"/>
            <a:ext cx="1092215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6BAE5C-B634-4825-BC9A-BF556C9921A8}"/>
              </a:ext>
            </a:extLst>
          </p:cNvPr>
          <p:cNvSpPr txBox="1"/>
          <p:nvPr/>
        </p:nvSpPr>
        <p:spPr>
          <a:xfrm>
            <a:off x="4648703" y="2551664"/>
            <a:ext cx="4455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성별을 선택한다</a:t>
            </a:r>
            <a:r>
              <a:rPr lang="en-US" altLang="ko-KR" sz="1000" dirty="0"/>
              <a:t>. </a:t>
            </a:r>
            <a:r>
              <a:rPr lang="ko-KR" altLang="en-US" sz="1000" dirty="0"/>
              <a:t>성별은 공통코드에서 </a:t>
            </a:r>
            <a:r>
              <a:rPr lang="en-US" altLang="ko-KR" sz="1000" dirty="0"/>
              <a:t>GENDER </a:t>
            </a:r>
            <a:r>
              <a:rPr lang="ko-KR" altLang="en-US" sz="1000" dirty="0"/>
              <a:t>성별로 관리한다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6DE48CF-27DB-4FB0-B52F-D55B93B4633E}"/>
              </a:ext>
            </a:extLst>
          </p:cNvPr>
          <p:cNvCxnSpPr>
            <a:cxnSpLocks/>
          </p:cNvCxnSpPr>
          <p:nvPr/>
        </p:nvCxnSpPr>
        <p:spPr>
          <a:xfrm>
            <a:off x="3476669" y="2674775"/>
            <a:ext cx="1092215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1D4BB68-0C9B-4F60-8CB4-899FCB16F643}"/>
              </a:ext>
            </a:extLst>
          </p:cNvPr>
          <p:cNvSpPr txBox="1"/>
          <p:nvPr/>
        </p:nvSpPr>
        <p:spPr>
          <a:xfrm>
            <a:off x="4648703" y="2937325"/>
            <a:ext cx="4455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담임을 선택한다</a:t>
            </a:r>
            <a:r>
              <a:rPr lang="en-US" altLang="ko-KR" sz="1000" dirty="0"/>
              <a:t>. </a:t>
            </a:r>
            <a:r>
              <a:rPr lang="ko-KR" altLang="en-US" sz="1000" dirty="0"/>
              <a:t>담임은 교사관리에서 직무가 교사인 교직원만 출력된다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0D22D31-086E-469B-9C7C-FFB431C72954}"/>
              </a:ext>
            </a:extLst>
          </p:cNvPr>
          <p:cNvCxnSpPr>
            <a:cxnSpLocks/>
          </p:cNvCxnSpPr>
          <p:nvPr/>
        </p:nvCxnSpPr>
        <p:spPr>
          <a:xfrm>
            <a:off x="3476669" y="3060436"/>
            <a:ext cx="1092215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7F2139E-36CD-45B9-8CD4-3A80B5BAA3D3}"/>
              </a:ext>
            </a:extLst>
          </p:cNvPr>
          <p:cNvSpPr txBox="1"/>
          <p:nvPr/>
        </p:nvSpPr>
        <p:spPr>
          <a:xfrm>
            <a:off x="4648703" y="3322994"/>
            <a:ext cx="5086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부서를 선택한다</a:t>
            </a:r>
            <a:r>
              <a:rPr lang="en-US" altLang="ko-KR" sz="1000" dirty="0"/>
              <a:t>.  </a:t>
            </a:r>
            <a:r>
              <a:rPr lang="ko-KR" altLang="en-US" sz="1000" dirty="0"/>
              <a:t>부서는 공통코드에서 </a:t>
            </a:r>
            <a:r>
              <a:rPr lang="en-US" altLang="ko-KR" sz="1000" dirty="0"/>
              <a:t>DEPARTMENT </a:t>
            </a:r>
            <a:r>
              <a:rPr lang="ko-KR" altLang="en-US" sz="1000" dirty="0"/>
              <a:t>학번의 입학부서로 관리한다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735B9C0-8830-408E-9938-DBC1A127390C}"/>
              </a:ext>
            </a:extLst>
          </p:cNvPr>
          <p:cNvCxnSpPr>
            <a:cxnSpLocks/>
          </p:cNvCxnSpPr>
          <p:nvPr/>
        </p:nvCxnSpPr>
        <p:spPr>
          <a:xfrm>
            <a:off x="3476669" y="3446105"/>
            <a:ext cx="1092215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EE7BEC4-680D-45D0-9178-A33744442651}"/>
              </a:ext>
            </a:extLst>
          </p:cNvPr>
          <p:cNvSpPr txBox="1"/>
          <p:nvPr/>
        </p:nvSpPr>
        <p:spPr>
          <a:xfrm>
            <a:off x="4648703" y="3708661"/>
            <a:ext cx="5086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학년을 선택한다</a:t>
            </a:r>
            <a:r>
              <a:rPr lang="en-US" altLang="ko-KR" sz="1000" dirty="0"/>
              <a:t>.  </a:t>
            </a:r>
            <a:r>
              <a:rPr lang="ko-KR" altLang="en-US" sz="1000" dirty="0"/>
              <a:t>학년은 공통코드에서 </a:t>
            </a:r>
            <a:r>
              <a:rPr lang="en-US" altLang="ko-KR" sz="1000" dirty="0"/>
              <a:t>GRADE </a:t>
            </a:r>
            <a:r>
              <a:rPr lang="ko-KR" altLang="en-US" sz="1000" dirty="0"/>
              <a:t>학년으로 관리한다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DC6DBED-D523-4F6D-94ED-548CCE375C50}"/>
              </a:ext>
            </a:extLst>
          </p:cNvPr>
          <p:cNvCxnSpPr>
            <a:cxnSpLocks/>
          </p:cNvCxnSpPr>
          <p:nvPr/>
        </p:nvCxnSpPr>
        <p:spPr>
          <a:xfrm>
            <a:off x="3476669" y="3831772"/>
            <a:ext cx="1092215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336E6E-49C6-4D99-9EB3-BBB2DFBF556C}"/>
              </a:ext>
            </a:extLst>
          </p:cNvPr>
          <p:cNvSpPr txBox="1"/>
          <p:nvPr/>
        </p:nvSpPr>
        <p:spPr>
          <a:xfrm>
            <a:off x="4648703" y="4047679"/>
            <a:ext cx="5086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반을 선택한다</a:t>
            </a:r>
            <a:r>
              <a:rPr lang="en-US" altLang="ko-KR" sz="1000" dirty="0"/>
              <a:t>.  </a:t>
            </a:r>
            <a:r>
              <a:rPr lang="ko-KR" altLang="en-US" sz="1000" dirty="0"/>
              <a:t>반은 공통코드에서 </a:t>
            </a:r>
            <a:r>
              <a:rPr lang="en-US" altLang="ko-KR" sz="1000" dirty="0"/>
              <a:t>CLASS_NO </a:t>
            </a:r>
            <a:r>
              <a:rPr lang="ko-KR" altLang="en-US" sz="1000" dirty="0"/>
              <a:t>반번호로 관리한다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00E7C00-06FD-497F-92B8-7E6D14DD9586}"/>
              </a:ext>
            </a:extLst>
          </p:cNvPr>
          <p:cNvCxnSpPr>
            <a:cxnSpLocks/>
          </p:cNvCxnSpPr>
          <p:nvPr/>
        </p:nvCxnSpPr>
        <p:spPr>
          <a:xfrm>
            <a:off x="3476669" y="4170790"/>
            <a:ext cx="1092215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1C0F1F-EA15-4E20-86D8-E7E7E669E5E5}"/>
              </a:ext>
            </a:extLst>
          </p:cNvPr>
          <p:cNvSpPr txBox="1"/>
          <p:nvPr/>
        </p:nvSpPr>
        <p:spPr>
          <a:xfrm>
            <a:off x="4648703" y="4424017"/>
            <a:ext cx="6182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수업시간구분을 선택한다</a:t>
            </a:r>
            <a:r>
              <a:rPr lang="en-US" altLang="ko-KR" sz="1000" dirty="0"/>
              <a:t>.  </a:t>
            </a:r>
            <a:r>
              <a:rPr lang="ko-KR" altLang="en-US" sz="1000" dirty="0"/>
              <a:t>수업시간구분은 공통코드에서</a:t>
            </a:r>
            <a:r>
              <a:rPr lang="en-US" altLang="ko-KR" sz="1000" dirty="0"/>
              <a:t> CLS_TM_CD </a:t>
            </a:r>
            <a:r>
              <a:rPr lang="ko-KR" altLang="en-US" sz="1000" dirty="0"/>
              <a:t>수업시간으로 관리한다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482FDE7-274A-4B63-A582-6482883CFB16}"/>
              </a:ext>
            </a:extLst>
          </p:cNvPr>
          <p:cNvCxnSpPr>
            <a:cxnSpLocks/>
          </p:cNvCxnSpPr>
          <p:nvPr/>
        </p:nvCxnSpPr>
        <p:spPr>
          <a:xfrm>
            <a:off x="3476669" y="4547128"/>
            <a:ext cx="1092215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3BBD514-45A0-4A98-A8A5-4476B2FF5F95}"/>
              </a:ext>
            </a:extLst>
          </p:cNvPr>
          <p:cNvSpPr txBox="1"/>
          <p:nvPr/>
        </p:nvSpPr>
        <p:spPr>
          <a:xfrm>
            <a:off x="4648703" y="4833177"/>
            <a:ext cx="6182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날짜종류를 선택한다</a:t>
            </a:r>
            <a:r>
              <a:rPr lang="en-US" altLang="ko-KR" sz="1000" dirty="0"/>
              <a:t>.  </a:t>
            </a:r>
            <a:r>
              <a:rPr lang="ko-KR" altLang="en-US" sz="1000" dirty="0"/>
              <a:t>날짜종류는 공통코드에서</a:t>
            </a:r>
            <a:r>
              <a:rPr lang="en-US" altLang="ko-KR" sz="1000" dirty="0"/>
              <a:t> STUDENT_DATE </a:t>
            </a:r>
            <a:r>
              <a:rPr lang="ko-KR" altLang="en-US" sz="1000" dirty="0"/>
              <a:t>날짜종류로 관리한다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84F2926-3DA1-451F-A90B-3DA0EC65D206}"/>
              </a:ext>
            </a:extLst>
          </p:cNvPr>
          <p:cNvCxnSpPr>
            <a:cxnSpLocks/>
          </p:cNvCxnSpPr>
          <p:nvPr/>
        </p:nvCxnSpPr>
        <p:spPr>
          <a:xfrm>
            <a:off x="3476669" y="4956288"/>
            <a:ext cx="1092215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3457994-06C9-40E5-8B3E-4861BA92E802}"/>
              </a:ext>
            </a:extLst>
          </p:cNvPr>
          <p:cNvSpPr txBox="1"/>
          <p:nvPr/>
        </p:nvSpPr>
        <p:spPr>
          <a:xfrm>
            <a:off x="4648703" y="5237502"/>
            <a:ext cx="6182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앞서 선택한 날짜종류에 따른 기간을 입력한다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0A13E3A-B46A-460E-B67D-C007395A189E}"/>
              </a:ext>
            </a:extLst>
          </p:cNvPr>
          <p:cNvCxnSpPr>
            <a:cxnSpLocks/>
          </p:cNvCxnSpPr>
          <p:nvPr/>
        </p:nvCxnSpPr>
        <p:spPr>
          <a:xfrm>
            <a:off x="3476669" y="5360613"/>
            <a:ext cx="1092215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D939E43-6045-4B83-A3D5-CDF1AD286CB3}"/>
              </a:ext>
            </a:extLst>
          </p:cNvPr>
          <p:cNvSpPr txBox="1"/>
          <p:nvPr/>
        </p:nvSpPr>
        <p:spPr>
          <a:xfrm>
            <a:off x="4648703" y="5945165"/>
            <a:ext cx="6182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검색조건을 초기화한다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BAE0E0E-E6A9-468F-85A1-4EBFA6EDBFA9}"/>
              </a:ext>
            </a:extLst>
          </p:cNvPr>
          <p:cNvCxnSpPr>
            <a:cxnSpLocks/>
          </p:cNvCxnSpPr>
          <p:nvPr/>
        </p:nvCxnSpPr>
        <p:spPr>
          <a:xfrm>
            <a:off x="3476669" y="6068276"/>
            <a:ext cx="1092215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52EF5A5-10B3-419B-B737-041E34C5FCD3}"/>
              </a:ext>
            </a:extLst>
          </p:cNvPr>
          <p:cNvSpPr txBox="1"/>
          <p:nvPr/>
        </p:nvSpPr>
        <p:spPr>
          <a:xfrm>
            <a:off x="4648703" y="6226379"/>
            <a:ext cx="6182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선택 및 입력한 검색조건으로 검색한다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A0512BE-6CD9-4EAA-97E9-AE4880DAD47D}"/>
              </a:ext>
            </a:extLst>
          </p:cNvPr>
          <p:cNvCxnSpPr>
            <a:cxnSpLocks/>
          </p:cNvCxnSpPr>
          <p:nvPr/>
        </p:nvCxnSpPr>
        <p:spPr>
          <a:xfrm>
            <a:off x="3476669" y="6349490"/>
            <a:ext cx="1092215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89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학생관리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학부모 대표 엑셀변환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BD74F0-FFA1-459A-B913-6D0A5A3E2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910" y="2791198"/>
            <a:ext cx="4267796" cy="16194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65AB5C-9FED-4484-A813-180CFF023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272" y="4908484"/>
            <a:ext cx="7316221" cy="157184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B3F765F-16A8-4AF8-B6A0-210C4416F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69" y="1387180"/>
            <a:ext cx="9974424" cy="9062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A958D79-955E-4EC3-9D21-9AF88B0ED055}"/>
              </a:ext>
            </a:extLst>
          </p:cNvPr>
          <p:cNvCxnSpPr>
            <a:endCxn id="3" idx="0"/>
          </p:cNvCxnSpPr>
          <p:nvPr/>
        </p:nvCxnSpPr>
        <p:spPr>
          <a:xfrm flipH="1">
            <a:off x="4902808" y="1840284"/>
            <a:ext cx="3849306" cy="95091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159441E-9C04-41E1-B719-8C94F7A5DC8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409259" y="3429000"/>
            <a:ext cx="3768124" cy="1479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6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F07820-587E-4421-B09B-04635439B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339" y="2337003"/>
            <a:ext cx="4229690" cy="16194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학생관리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재학생 전체 학생 엑셀변환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3F765F-16A8-4AF8-B6A0-210C4416F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69" y="1387180"/>
            <a:ext cx="9974424" cy="9062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A958D79-955E-4EC3-9D21-9AF88B0ED05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768184" y="1840284"/>
            <a:ext cx="4983930" cy="49671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159441E-9C04-41E1-B719-8C94F7A5DC8C}"/>
              </a:ext>
            </a:extLst>
          </p:cNvPr>
          <p:cNvCxnSpPr>
            <a:cxnSpLocks/>
          </p:cNvCxnSpPr>
          <p:nvPr/>
        </p:nvCxnSpPr>
        <p:spPr>
          <a:xfrm>
            <a:off x="3228392" y="2956347"/>
            <a:ext cx="167951" cy="8832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D49B5DD-BC36-432D-AA87-C6F49E2F8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52" y="3883195"/>
            <a:ext cx="11604695" cy="287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3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745F27-306B-418E-9D0D-53BEC128B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21" y="1427583"/>
            <a:ext cx="11102259" cy="22052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학생 상세보기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E4D952-E743-4777-BC70-87D19DED3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342" y="1932398"/>
            <a:ext cx="6754093" cy="44775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ABED718-FAE0-45B2-B2A4-B935A9D4056D}"/>
              </a:ext>
            </a:extLst>
          </p:cNvPr>
          <p:cNvCxnSpPr>
            <a:endCxn id="3" idx="1"/>
          </p:cNvCxnSpPr>
          <p:nvPr/>
        </p:nvCxnSpPr>
        <p:spPr>
          <a:xfrm>
            <a:off x="1250302" y="3429000"/>
            <a:ext cx="2962040" cy="74217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96ADA6-3F50-4327-8CF2-244EA51E4111}"/>
              </a:ext>
            </a:extLst>
          </p:cNvPr>
          <p:cNvSpPr txBox="1"/>
          <p:nvPr/>
        </p:nvSpPr>
        <p:spPr>
          <a:xfrm>
            <a:off x="352621" y="3894172"/>
            <a:ext cx="3526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학번을 클릭하면 상세보기 화면으로 이동한다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9507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94956E8-6F35-45BD-9D06-F7965661A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253" y="1196117"/>
            <a:ext cx="7430862" cy="53750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학생 상세보기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6ADA6-3F50-4327-8CF2-244EA51E4111}"/>
              </a:ext>
            </a:extLst>
          </p:cNvPr>
          <p:cNvSpPr txBox="1"/>
          <p:nvPr/>
        </p:nvSpPr>
        <p:spPr>
          <a:xfrm>
            <a:off x="195944" y="1251274"/>
            <a:ext cx="3433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기본정보</a:t>
            </a:r>
            <a:r>
              <a:rPr lang="en-US" altLang="ko-KR" sz="1200" dirty="0"/>
              <a:t>, </a:t>
            </a:r>
            <a:r>
              <a:rPr lang="ko-KR" altLang="en-US" sz="1200" dirty="0"/>
              <a:t>수강이력</a:t>
            </a:r>
            <a:r>
              <a:rPr lang="en-US" altLang="ko-KR" sz="1200" dirty="0"/>
              <a:t>, </a:t>
            </a:r>
            <a:r>
              <a:rPr lang="ko-KR" altLang="en-US" sz="1200" dirty="0"/>
              <a:t>특별활동</a:t>
            </a:r>
            <a:r>
              <a:rPr lang="en-US" altLang="ko-KR" sz="1200" dirty="0"/>
              <a:t>, </a:t>
            </a:r>
            <a:r>
              <a:rPr lang="ko-KR" altLang="en-US" sz="1200" dirty="0"/>
              <a:t>문서발급이력</a:t>
            </a:r>
            <a:r>
              <a:rPr lang="en-US" altLang="ko-KR" sz="1200" dirty="0"/>
              <a:t>, </a:t>
            </a:r>
            <a:r>
              <a:rPr lang="ko-KR" altLang="en-US" sz="1200" dirty="0"/>
              <a:t>메모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휴●복학</a:t>
            </a:r>
            <a:r>
              <a:rPr lang="ko-KR" altLang="en-US" sz="1200" dirty="0"/>
              <a:t>  탭으로 구성되어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기본정보는 다시 학생기본정보와 학생가족정보로 구성되어 있으며 각각 수정 기능이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7406BFB-802E-4835-9B68-40DEE3E76C89}"/>
              </a:ext>
            </a:extLst>
          </p:cNvPr>
          <p:cNvSpPr/>
          <p:nvPr/>
        </p:nvSpPr>
        <p:spPr>
          <a:xfrm>
            <a:off x="3685592" y="1357114"/>
            <a:ext cx="5859625" cy="531844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3E1EF0-97DE-42D5-93DF-81CE8D1A2A02}"/>
              </a:ext>
            </a:extLst>
          </p:cNvPr>
          <p:cNvSpPr txBox="1"/>
          <p:nvPr/>
        </p:nvSpPr>
        <p:spPr>
          <a:xfrm>
            <a:off x="9750489" y="1512529"/>
            <a:ext cx="802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상단 탭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F0FDE08-E95B-4E80-BB5C-66D8AD469C40}"/>
              </a:ext>
            </a:extLst>
          </p:cNvPr>
          <p:cNvSpPr/>
          <p:nvPr/>
        </p:nvSpPr>
        <p:spPr>
          <a:xfrm>
            <a:off x="3760234" y="6003619"/>
            <a:ext cx="2500606" cy="531844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1B3035E-EB57-4A65-8DD5-8F918331A794}"/>
              </a:ext>
            </a:extLst>
          </p:cNvPr>
          <p:cNvSpPr/>
          <p:nvPr/>
        </p:nvSpPr>
        <p:spPr>
          <a:xfrm>
            <a:off x="6169381" y="4798375"/>
            <a:ext cx="2500606" cy="531844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E884D-4ABF-44DB-AFBA-16D6DC779096}"/>
              </a:ext>
            </a:extLst>
          </p:cNvPr>
          <p:cNvSpPr txBox="1"/>
          <p:nvPr/>
        </p:nvSpPr>
        <p:spPr>
          <a:xfrm>
            <a:off x="6391470" y="6131041"/>
            <a:ext cx="1105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수정 버튼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1725D8-3F63-47BD-86C3-C3125D79DDA0}"/>
              </a:ext>
            </a:extLst>
          </p:cNvPr>
          <p:cNvSpPr txBox="1"/>
          <p:nvPr/>
        </p:nvSpPr>
        <p:spPr>
          <a:xfrm>
            <a:off x="8781954" y="4925797"/>
            <a:ext cx="1105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수정 버튼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59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학생 상세보기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학생기본정보 수정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8" y="1524707"/>
            <a:ext cx="6708277" cy="5040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학번 포함 원하는 정보를 수정 후에 저장 버튼을 클릭하여 저장한다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수정을 취소하려면 닫기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학번은 입학연도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2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자리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+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최초 입학부서의 숫자코드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자리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+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순번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3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자리로 구성되어 있다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B17629-D264-4508-8559-D541B11C8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507" y="1299067"/>
            <a:ext cx="4702418" cy="54749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553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www.w3.org/XML/1998/namespace"/>
    <ds:schemaRef ds:uri="16c05727-aa75-4e4a-9b5f-8a80a1165891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1000</Words>
  <Application>Microsoft Office PowerPoint</Application>
  <PresentationFormat>와이드스크린</PresentationFormat>
  <Paragraphs>127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Segoe UI</vt:lpstr>
      <vt:lpstr>Segoe UI Light</vt:lpstr>
      <vt:lpstr>WelcomeDoc</vt:lpstr>
      <vt:lpstr>03. 학생관리</vt:lpstr>
      <vt:lpstr>학생관리-목차</vt:lpstr>
      <vt:lpstr>학생관리-목록</vt:lpstr>
      <vt:lpstr>학생관리-목록</vt:lpstr>
      <vt:lpstr>학생관리-학부모 대표 엑셀변환</vt:lpstr>
      <vt:lpstr>학생관리-재학생 전체 학생 엑셀변환</vt:lpstr>
      <vt:lpstr>학생 상세보기</vt:lpstr>
      <vt:lpstr>학생 상세보기-구조</vt:lpstr>
      <vt:lpstr>학생 상세보기-학생기본정보 수정</vt:lpstr>
      <vt:lpstr>학생 상세보기-학생가족정보 수정</vt:lpstr>
      <vt:lpstr>학생 상세보기-수강이력</vt:lpstr>
      <vt:lpstr>학생 상세보기-특별활동</vt:lpstr>
      <vt:lpstr>학생 상세보기-문서발급이력</vt:lpstr>
      <vt:lpstr>학생 상세보기-메모</vt:lpstr>
      <vt:lpstr>학생 상세보기-메모 생성</vt:lpstr>
      <vt:lpstr>학생 상세보기-메모 확인 및 수정</vt:lpstr>
      <vt:lpstr>학생 상세보기-메모 삭제</vt:lpstr>
      <vt:lpstr>학생 상세보기-휴복학 이력</vt:lpstr>
      <vt:lpstr>학생 신규 추가</vt:lpstr>
      <vt:lpstr>학생 신규 추가</vt:lpstr>
      <vt:lpstr>휴학생, 졸업생 관리-목록</vt:lpstr>
      <vt:lpstr>휴학생, 졸업생 관리-상세보기</vt:lpstr>
      <vt:lpstr>학생 엑셀 업로드-샘플 다운로드</vt:lpstr>
      <vt:lpstr>학생 엑셀 업로드-샘플 작성 후 업로드</vt:lpstr>
      <vt:lpstr>학생 엑셀 업로드-샘플 작성 후 업로드</vt:lpstr>
      <vt:lpstr>Paradox 학생정보-목록</vt:lpstr>
      <vt:lpstr>Paradox 학생정보-상세정보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2020-05-28T15:36:58Z</dcterms:created>
  <dcterms:modified xsi:type="dcterms:W3CDTF">2020-06-30T11:48:22Z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