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4" r:id="rId6"/>
    <p:sldId id="287" r:id="rId7"/>
    <p:sldId id="288" r:id="rId8"/>
    <p:sldId id="289" r:id="rId9"/>
    <p:sldId id="294" r:id="rId10"/>
    <p:sldId id="295" r:id="rId11"/>
    <p:sldId id="290" r:id="rId12"/>
    <p:sldId id="297" r:id="rId13"/>
    <p:sldId id="298" r:id="rId14"/>
    <p:sldId id="299" r:id="rId15"/>
    <p:sldId id="300" r:id="rId16"/>
    <p:sldId id="301" r:id="rId17"/>
    <p:sldId id="302" r:id="rId18"/>
    <p:sldId id="296" r:id="rId19"/>
    <p:sldId id="291" r:id="rId20"/>
    <p:sldId id="292" r:id="rId21"/>
    <p:sldId id="293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4"/>
            <p14:sldId id="287"/>
            <p14:sldId id="288"/>
            <p14:sldId id="289"/>
            <p14:sldId id="294"/>
            <p14:sldId id="295"/>
            <p14:sldId id="290"/>
            <p14:sldId id="297"/>
            <p14:sldId id="298"/>
            <p14:sldId id="299"/>
            <p14:sldId id="300"/>
            <p14:sldId id="301"/>
            <p14:sldId id="302"/>
            <p14:sldId id="296"/>
            <p14:sldId id="291"/>
            <p14:sldId id="292"/>
            <p14:sldId id="293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57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58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74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6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0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77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53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95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365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57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745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702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9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85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92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1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09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28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54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42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06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46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</a:rPr>
              <a:t>04.</a:t>
            </a:r>
            <a:r>
              <a:rPr lang="ko-KR" altLang="en-US" sz="4800" dirty="0">
                <a:solidFill>
                  <a:schemeClr val="bg1"/>
                </a:solidFill>
              </a:rPr>
              <a:t>교사관리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 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),</a:t>
            </a:r>
            <a:r>
              <a:rPr lang="ko-KR" altLang="en-US" dirty="0">
                <a:cs typeface="Segoe UI Light" panose="020B0502040204020203" pitchFamily="34" charset="0"/>
              </a:rPr>
              <a:t>계약목록 없음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0795520" y="1978085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7C31B-0E40-49F8-9051-3A0C24AD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783" y="118600"/>
            <a:ext cx="4420217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E6DDC7-6E01-4C1F-8A6A-F631B8ED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8312"/>
            <a:ext cx="12192000" cy="3395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),</a:t>
            </a:r>
            <a:r>
              <a:rPr lang="ko-KR" altLang="en-US" dirty="0">
                <a:cs typeface="Segoe UI Light" panose="020B0502040204020203" pitchFamily="34" charset="0"/>
              </a:rPr>
              <a:t>퇴사자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250648"/>
            <a:ext cx="6092455" cy="2124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임용일자와 퇴사일자가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이때 해다 교사의 재직상태는 퇴사로 되어 있고 퇴직일자로 입력되어 있어야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급여와 종료일자 입력에 따라 내용은 자동 완성된다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 변환을 원하면 출력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버튼을 클릭한 경우 안내한 경로로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5234472" y="5159658"/>
            <a:ext cx="606491" cy="1682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7FE2FB-71F9-4A24-9431-98369CAF8725}"/>
              </a:ext>
            </a:extLst>
          </p:cNvPr>
          <p:cNvSpPr/>
          <p:nvPr/>
        </p:nvSpPr>
        <p:spPr>
          <a:xfrm>
            <a:off x="1850572" y="5397069"/>
            <a:ext cx="556727" cy="1682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E5AFBE-3802-4322-9DB7-C64149D9757F}"/>
              </a:ext>
            </a:extLst>
          </p:cNvPr>
          <p:cNvSpPr/>
          <p:nvPr/>
        </p:nvSpPr>
        <p:spPr>
          <a:xfrm>
            <a:off x="1116560" y="5029203"/>
            <a:ext cx="1626640" cy="21460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9477AA-FE4A-4253-8343-D4978E8EE8DB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5840964" y="4241517"/>
            <a:ext cx="1455575" cy="100228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A9EC28B-A013-4360-8E5F-238DBA1B70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7300" y="4308261"/>
            <a:ext cx="8686803" cy="1257101"/>
          </a:xfrm>
          <a:prstGeom prst="curvedConnector3">
            <a:avLst>
              <a:gd name="adj1" fmla="val -660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1A71E9F-66FB-4FAE-B800-53F4089B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43" y="1372376"/>
            <a:ext cx="4267796" cy="16290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911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 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),</a:t>
            </a:r>
            <a:r>
              <a:rPr lang="ko-KR" altLang="en-US" dirty="0">
                <a:cs typeface="Segoe UI Light" panose="020B0502040204020203" pitchFamily="34" charset="0"/>
              </a:rPr>
              <a:t>퇴사자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0795520" y="1978085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37B52-3D3D-4AB9-A97F-27BE2FE0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10" y="-290"/>
            <a:ext cx="4568890" cy="68582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77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08BA3E-F9A4-4B92-BE40-C0B7D5CF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16" y="2832300"/>
            <a:ext cx="8133184" cy="40256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한글</a:t>
            </a:r>
            <a:r>
              <a:rPr lang="en-US" altLang="ko-KR" dirty="0">
                <a:cs typeface="Segoe UI Light" panose="020B0502040204020203" pitchFamily="34" charset="0"/>
              </a:rPr>
              <a:t>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250648"/>
            <a:ext cx="6092455" cy="2124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임용일자와 증명서 발행일까지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 변환을 원하면 출력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버튼을 클릭한 경우 안내한 경로로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79416-8CF2-4C52-ACF6-5C69EF83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6" y="1274698"/>
            <a:ext cx="3937425" cy="14809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7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 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한글</a:t>
            </a:r>
            <a:r>
              <a:rPr lang="en-US" altLang="ko-KR" dirty="0">
                <a:cs typeface="Segoe UI Light" panose="020B0502040204020203" pitchFamily="34" charset="0"/>
              </a:rPr>
              <a:t>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0795520" y="1978085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0CDB1B-3608-40FF-929D-3EDC68E2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55" y="0"/>
            <a:ext cx="6555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신규 등록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29200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 추가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87893-CEBB-4D4D-9776-46D47E47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89" y="1955300"/>
            <a:ext cx="8832980" cy="4876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0795520" y="1978085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신규 등록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8014561" cy="13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 번호 생성을 위해 입사연도와 일련번호를 선택해야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입사연도를 선택하면 그에 따른 사용가능한 일련번호 목록이 조회되어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57AC05-7537-4CB1-853E-AE18F3EF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560" y="2978423"/>
            <a:ext cx="1781424" cy="3610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A7F83A-4D17-4803-8598-80E09AA0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557" y="2949844"/>
            <a:ext cx="181952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DFE947-D702-47B5-99AF-DF9905FC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67" y="3348662"/>
            <a:ext cx="9669531" cy="3509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신규 등록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8014561" cy="1935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입사연도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일련번호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성명은 필수 입력이다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임용일자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근무상태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영문명은 재직증명서 발행에서 중요하므로 반드시 입력한다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퇴사한 교직원의 재직증명서 발행을 위해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퇴사일자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는 차후 반드시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직무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교사로 선택한 교직원만 학급관리에서 담임으로 선택할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확인 버튼을 클릭하면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목록으로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74E7F9-BCCF-4FEF-BD20-616AF2343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232" y="1345633"/>
            <a:ext cx="4277322" cy="12003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82D39F-F95F-47DB-8AA6-9760AD461782}"/>
              </a:ext>
            </a:extLst>
          </p:cNvPr>
          <p:cNvSpPr/>
          <p:nvPr/>
        </p:nvSpPr>
        <p:spPr>
          <a:xfrm>
            <a:off x="11559906" y="3442994"/>
            <a:ext cx="620770" cy="2135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C4FB44-9522-488E-BBCE-9D419BBF5236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9495893" y="2545951"/>
            <a:ext cx="2036744" cy="8830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55D6E2-1AAC-46AF-AF38-629D94F2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0" y="2292166"/>
            <a:ext cx="9269525" cy="4565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신규 등록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8014561" cy="1935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목록에 방금 추가한 교직원이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82D39F-F95F-47DB-8AA6-9760AD461782}"/>
              </a:ext>
            </a:extLst>
          </p:cNvPr>
          <p:cNvSpPr/>
          <p:nvPr/>
        </p:nvSpPr>
        <p:spPr>
          <a:xfrm>
            <a:off x="3023118" y="3657600"/>
            <a:ext cx="9041363" cy="39085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F8E277-E5C6-42C5-9205-AA5C76CE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0" y="3592397"/>
            <a:ext cx="12036490" cy="32656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상세보기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교직원을 검색 후 교직원 번호를 클릭하여 상세화면으로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364330" y="5396751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29200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교사명으로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이름 입력 없이 클릭하면 전체 검색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87893-CEBB-4D4D-9776-46D47E47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89" y="1955300"/>
            <a:ext cx="8832980" cy="4876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3349689" y="2258008"/>
            <a:ext cx="1698172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1F656C-12E7-4090-BF4A-7CE0CCE3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4" y="2750311"/>
            <a:ext cx="11814232" cy="41076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상세보기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기본정보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개의 탭이 존재하며 각각 기본정보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근로계약관리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담임이력이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기본정보의 수정을 원할 경우 교직원 기본정보 수정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662910" y="6124538"/>
            <a:ext cx="1651082" cy="42555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B60AC0-D5FD-4574-BF0D-4EC677AF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4" y="2598954"/>
            <a:ext cx="10895045" cy="4259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상세보기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기본정보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 번호부터 주소 까지 원하는 정보를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 클릭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근로계약관리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27924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재직증명서 발행 시 근로 기간을 여러 개 표시하기 위해 계약기간들을 입력할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계약기간 추가를 원하면 계약추가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64480-5008-41FC-8E00-37A44B29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07" y="2107492"/>
            <a:ext cx="9461241" cy="4750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67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근로계약관리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27924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계약시작일자와 계약종료일자는 계약서 상의 날짜이다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실제종료일자는 계약기간 중 퇴사할 수도 있기 때문에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계약이 정상 종료된다면 계약종료일자와 실제종료일자는 같은 날짜를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C173B7-908E-4B3B-B96A-1AA4B177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939" y="3613527"/>
            <a:ext cx="8526065" cy="20195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8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근로계약관리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27924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계약의 수정을 원하면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특히 실제종료일을 입력할 경우 수정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삭제를 원하면 삭제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2C98C-86CA-4A69-9E76-01B4BF4A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4" y="3744132"/>
            <a:ext cx="11670794" cy="26658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16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담임이력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27924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직무가 교사이고 담임을 한 이력이 있다면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시작일자와 종료일자는 학기관리에서 등록한 시작일자와 종료일자이다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6C6C20-C9CE-4751-A83F-476ADAD4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740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8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 문구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27924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재직증명서를 선택하여 원하는 문구를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38CFA-A3D5-48F8-B02D-F4CFCD62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4" y="1892568"/>
            <a:ext cx="11370906" cy="49654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08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한글</a:t>
            </a:r>
            <a:r>
              <a:rPr lang="en-US" altLang="ko-KR" dirty="0">
                <a:cs typeface="Segoe UI Light" panose="020B0502040204020203" pitchFamily="34" charset="0"/>
              </a:rPr>
              <a:t>)</a:t>
            </a:r>
            <a:r>
              <a:rPr lang="ko-KR" altLang="en-US" dirty="0">
                <a:cs typeface="Segoe UI Light" panose="020B0502040204020203" pitchFamily="34" charset="0"/>
              </a:rPr>
              <a:t> 문구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27924"/>
            <a:ext cx="6363043" cy="139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문서관리에서 재직증명서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한글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선택하여 원하는 문구를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14EAC-C19D-4776-BCDE-F6C8828E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5923"/>
            <a:ext cx="12192000" cy="31220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58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조회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29200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검색조건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전화번호로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재직여부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근무중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퇴사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수업시간구분으로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수업유형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직무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생년월일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임용일자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퇴직일자로 기간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87893-CEBB-4D4D-9776-46D47E47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89" y="1955300"/>
            <a:ext cx="8832980" cy="4876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1476653" y="2276667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637476-0F22-48AF-8612-70384C6E8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16" y="766888"/>
            <a:ext cx="2336477" cy="60648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341C32-0CAA-44C4-9252-99150AB17707}"/>
              </a:ext>
            </a:extLst>
          </p:cNvPr>
          <p:cNvCxnSpPr/>
          <p:nvPr/>
        </p:nvCxnSpPr>
        <p:spPr>
          <a:xfrm flipH="1">
            <a:off x="8742784" y="2458614"/>
            <a:ext cx="2733869" cy="13109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교사비상연락망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29200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교사비상연락망 버튼 클릭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안내한 경로로 이동하여 엑셀 파일을 확인한다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87893-CEBB-4D4D-9776-46D47E47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89" y="1955300"/>
            <a:ext cx="8832980" cy="4876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1476653" y="1978085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71B03-89C9-4FE9-8E78-84F0BE643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01" y="1014200"/>
            <a:ext cx="4125788" cy="15911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68A9685-7CF0-4C70-82B1-783D555E557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9414589" y="1809756"/>
            <a:ext cx="2062064" cy="37360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교사비상연락망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47488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교사정보 중 교직원번호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핸드폰 번호가 출력된다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상단 제목은 변환한 시각의 연도에 따라 생성된다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3079F2-6C02-4B90-B8D9-5917F68B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6" y="1309396"/>
            <a:ext cx="5548604" cy="55486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38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1"/>
            <a:ext cx="292004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재직증명서에서 독어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87893-CEBB-4D4D-9776-46D47E47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89" y="1955300"/>
            <a:ext cx="8832980" cy="4876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1112758" y="3247052"/>
            <a:ext cx="556727" cy="336835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6799AC-F9DE-4DEB-B285-072AFCD5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7006"/>
            <a:ext cx="12192000" cy="3420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), </a:t>
            </a:r>
            <a:r>
              <a:rPr lang="ko-KR" altLang="en-US" dirty="0">
                <a:cs typeface="Segoe UI Light" panose="020B0502040204020203" pitchFamily="34" charset="0"/>
              </a:rPr>
              <a:t>계약목록 있음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493242"/>
            <a:ext cx="6092455" cy="189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급여와 종료일자를 입력하면 내용은 자동 완성된다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계약목록은 근로계약관리에 입력한 목록이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 변환을 원하면 출력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버튼을 클릭한 경우 안내한 경로로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2593909" y="5364759"/>
            <a:ext cx="606491" cy="1682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7FE2FB-71F9-4A24-9431-98369CAF8725}"/>
              </a:ext>
            </a:extLst>
          </p:cNvPr>
          <p:cNvSpPr/>
          <p:nvPr/>
        </p:nvSpPr>
        <p:spPr>
          <a:xfrm>
            <a:off x="1757264" y="5703771"/>
            <a:ext cx="606491" cy="1682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E5AFBE-3802-4322-9DB7-C64149D9757F}"/>
              </a:ext>
            </a:extLst>
          </p:cNvPr>
          <p:cNvSpPr/>
          <p:nvPr/>
        </p:nvSpPr>
        <p:spPr>
          <a:xfrm>
            <a:off x="1116561" y="5029203"/>
            <a:ext cx="5265578" cy="26776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9477AA-FE4A-4253-8343-D4978E8EE8DB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200400" y="4376056"/>
            <a:ext cx="5243804" cy="1072850"/>
          </a:xfrm>
          <a:prstGeom prst="curvedConnector3">
            <a:avLst>
              <a:gd name="adj1" fmla="val -8719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A9EC28B-A013-4360-8E5F-238DBA1B70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756" y="4308263"/>
            <a:ext cx="8730345" cy="1563802"/>
          </a:xfrm>
          <a:prstGeom prst="curvedConnector3">
            <a:avLst>
              <a:gd name="adj1" fmla="val 11632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F655ED-6490-49AA-A660-8F753ACB0A04}"/>
              </a:ext>
            </a:extLst>
          </p:cNvPr>
          <p:cNvCxnSpPr/>
          <p:nvPr/>
        </p:nvCxnSpPr>
        <p:spPr>
          <a:xfrm>
            <a:off x="1539551" y="4721290"/>
            <a:ext cx="0" cy="3079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1A71E9F-66FB-4FAE-B800-53F4089B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43" y="1372376"/>
            <a:ext cx="4267796" cy="16290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076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 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),</a:t>
            </a:r>
            <a:r>
              <a:rPr lang="ko-KR" altLang="en-US" dirty="0">
                <a:cs typeface="Segoe UI Light" panose="020B0502040204020203" pitchFamily="34" charset="0"/>
              </a:rPr>
              <a:t>계약목록 있음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10795520" y="1978085"/>
            <a:ext cx="706016" cy="3638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454109-3081-45B5-B860-7408ABA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89" y="50121"/>
            <a:ext cx="4522236" cy="6807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98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740042-2766-44E6-9724-0245C9AD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612"/>
            <a:ext cx="12192000" cy="3398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교사관리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재직증명서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ko-KR" altLang="en-US" dirty="0">
                <a:cs typeface="Segoe UI Light" panose="020B0502040204020203" pitchFamily="34" charset="0"/>
              </a:rPr>
              <a:t>독어</a:t>
            </a:r>
            <a:r>
              <a:rPr lang="en-US" altLang="ko-KR" dirty="0">
                <a:cs typeface="Segoe UI Light" panose="020B0502040204020203" pitchFamily="34" charset="0"/>
              </a:rPr>
              <a:t>),</a:t>
            </a:r>
            <a:r>
              <a:rPr lang="ko-KR" altLang="en-US" dirty="0">
                <a:cs typeface="Segoe UI Light" panose="020B0502040204020203" pitchFamily="34" charset="0"/>
              </a:rPr>
              <a:t>계약목록 없음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89684" y="1250648"/>
            <a:ext cx="6092455" cy="2124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계약 목록을 입력 안 한 교직원의 경우 다음과 같이 계약목록이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등록된 계약이 없습니다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라고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임용일자와 종료일자가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급여와 종료일자 입력에 따라 내용은 자동 완성된다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엑셀 변환을 원하면 출력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취소는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버튼을 클릭한 경우 안내한 경로로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55A39-A394-4F24-BABE-55049E821681}"/>
              </a:ext>
            </a:extLst>
          </p:cNvPr>
          <p:cNvSpPr/>
          <p:nvPr/>
        </p:nvSpPr>
        <p:spPr>
          <a:xfrm>
            <a:off x="4907901" y="5196463"/>
            <a:ext cx="606491" cy="1682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7FE2FB-71F9-4A24-9431-98369CAF8725}"/>
              </a:ext>
            </a:extLst>
          </p:cNvPr>
          <p:cNvSpPr/>
          <p:nvPr/>
        </p:nvSpPr>
        <p:spPr>
          <a:xfrm>
            <a:off x="1757265" y="5533053"/>
            <a:ext cx="556727" cy="1682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E5AFBE-3802-4322-9DB7-C64149D9757F}"/>
              </a:ext>
            </a:extLst>
          </p:cNvPr>
          <p:cNvSpPr/>
          <p:nvPr/>
        </p:nvSpPr>
        <p:spPr>
          <a:xfrm>
            <a:off x="1116561" y="5029202"/>
            <a:ext cx="1477348" cy="33555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9477AA-FE4A-4253-8343-D4978E8EE8DB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5514393" y="4278322"/>
            <a:ext cx="1455575" cy="100228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A9EC28B-A013-4360-8E5F-238DBA1B70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9306" y="4308263"/>
            <a:ext cx="8714796" cy="1393084"/>
          </a:xfrm>
          <a:prstGeom prst="curvedConnector3">
            <a:avLst>
              <a:gd name="adj1" fmla="val -7388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1A71E9F-66FB-4FAE-B800-53F4089B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43" y="1372376"/>
            <a:ext cx="4267796" cy="16290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121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662</Words>
  <Application>Microsoft Office PowerPoint</Application>
  <PresentationFormat>와이드스크린</PresentationFormat>
  <Paragraphs>110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Segoe UI</vt:lpstr>
      <vt:lpstr>Segoe UI Light</vt:lpstr>
      <vt:lpstr>WelcomeDoc</vt:lpstr>
      <vt:lpstr>04.교사관리</vt:lpstr>
      <vt:lpstr>교사관리-조회</vt:lpstr>
      <vt:lpstr>교사관리-조회</vt:lpstr>
      <vt:lpstr>교사관리-교사비상연락망</vt:lpstr>
      <vt:lpstr>교사관리-교사비상연락망</vt:lpstr>
      <vt:lpstr>교사관리-재직증명서(독어)</vt:lpstr>
      <vt:lpstr>교사관리-재직증명서(독어), 계약목록 있음</vt:lpstr>
      <vt:lpstr>교사관리- 재직증명서(독어),계약목록 있음</vt:lpstr>
      <vt:lpstr>교사관리-재직증명서(독어),계약목록 없음</vt:lpstr>
      <vt:lpstr>교사관리- 재직증명서(독어),계약목록 없음</vt:lpstr>
      <vt:lpstr>교사관리-재직증명서(독어),퇴사자</vt:lpstr>
      <vt:lpstr>교사관리- 재직증명서(독어),퇴사자</vt:lpstr>
      <vt:lpstr>교사관리-재직증명서(한글)</vt:lpstr>
      <vt:lpstr>교사관리- 재직증명서(한글)</vt:lpstr>
      <vt:lpstr>교사관리-신규 등록</vt:lpstr>
      <vt:lpstr>교사관리-신규 등록</vt:lpstr>
      <vt:lpstr>교사관리-신규 등록</vt:lpstr>
      <vt:lpstr>교사관리-신규 등록</vt:lpstr>
      <vt:lpstr>교사관리-상세보기</vt:lpstr>
      <vt:lpstr>교사관리-상세보기, 기본정보</vt:lpstr>
      <vt:lpstr>교사관리-상세보기, 기본정보 수정</vt:lpstr>
      <vt:lpstr>교사관리-근로계약관리</vt:lpstr>
      <vt:lpstr>교사관리-근로계약관리</vt:lpstr>
      <vt:lpstr>교사관리-근로계약관리</vt:lpstr>
      <vt:lpstr>교사관리-담임이력</vt:lpstr>
      <vt:lpstr>교사관리-재직증명서 문구 수정</vt:lpstr>
      <vt:lpstr>교사관리-재직증명서(한글) 문구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2020-06-30T11:53:24Z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