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71" r:id="rId6"/>
    <p:sldId id="284" r:id="rId7"/>
    <p:sldId id="283" r:id="rId8"/>
    <p:sldId id="320" r:id="rId9"/>
    <p:sldId id="321" r:id="rId10"/>
    <p:sldId id="285" r:id="rId11"/>
    <p:sldId id="322" r:id="rId12"/>
    <p:sldId id="323" r:id="rId13"/>
    <p:sldId id="324" r:id="rId14"/>
    <p:sldId id="286" r:id="rId15"/>
    <p:sldId id="335" r:id="rId16"/>
    <p:sldId id="325" r:id="rId17"/>
    <p:sldId id="326" r:id="rId18"/>
    <p:sldId id="327" r:id="rId19"/>
    <p:sldId id="328" r:id="rId20"/>
    <p:sldId id="333" r:id="rId21"/>
    <p:sldId id="329" r:id="rId22"/>
    <p:sldId id="330" r:id="rId23"/>
    <p:sldId id="331" r:id="rId24"/>
    <p:sldId id="332" r:id="rId25"/>
    <p:sldId id="334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71"/>
            <p14:sldId id="284"/>
            <p14:sldId id="283"/>
            <p14:sldId id="320"/>
            <p14:sldId id="321"/>
            <p14:sldId id="285"/>
            <p14:sldId id="322"/>
            <p14:sldId id="323"/>
            <p14:sldId id="324"/>
            <p14:sldId id="286"/>
            <p14:sldId id="335"/>
            <p14:sldId id="325"/>
            <p14:sldId id="326"/>
            <p14:sldId id="327"/>
            <p14:sldId id="328"/>
            <p14:sldId id="333"/>
            <p14:sldId id="329"/>
            <p14:sldId id="330"/>
            <p14:sldId id="331"/>
            <p14:sldId id="332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0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5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44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8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3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322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5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32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4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59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27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465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39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4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04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49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810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04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225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5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50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1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5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628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74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74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50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4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1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5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7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702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5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05.</a:t>
            </a:r>
            <a:r>
              <a:rPr lang="ko-KR" altLang="en-US" sz="4800">
                <a:solidFill>
                  <a:schemeClr val="bg1"/>
                </a:solidFill>
              </a:rPr>
              <a:t>학급관리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교실관리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465250"/>
            <a:ext cx="9722064" cy="17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삭제 버튼을 클릭했을 때 호출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확인 버튼을 클릭하면 삭제된다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취소를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E0251-8E7C-4CE7-B906-1F5F6A0C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72992"/>
            <a:ext cx="10916816" cy="3143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7FDB40-D9C7-47D4-B589-3854CC34FBE7}"/>
              </a:ext>
            </a:extLst>
          </p:cNvPr>
          <p:cNvCxnSpPr/>
          <p:nvPr/>
        </p:nvCxnSpPr>
        <p:spPr>
          <a:xfrm flipH="1" flipV="1">
            <a:off x="5980922" y="4310743"/>
            <a:ext cx="4721290" cy="14275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시간구분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및 학생배정상태에 따라서 학급을 선택하여 검색 버튼을 클릭해서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 학급의 학급정보를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 학급을 생성하기 위한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 후 아직 배정된 학생이 없은 학급을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상 배정된 학생이 있는 학급을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배정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생성된 학급에 학생 배정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반확정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학급의 상태를 운영으로 변경하고 해당 학급은 운영학급관리에서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344257-4959-4478-AA03-D2E604A8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92" y="4194693"/>
            <a:ext cx="9965094" cy="25698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28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시간구분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및 학생배정상태에 따라서 학급을 선택하여 검색 버튼을 클릭해서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 학급의 학급정보를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 학급을 생성하기 위한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 후 아직 배정된 학생이 없은 학급을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상 배정된 학생이 있는 학급을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배정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생성된 학급에 학생 배정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반확정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학급의 상태를 운영으로 변경하고 해당 학급은 운영학급관리에서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344257-4959-4478-AA03-D2E604A8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92" y="4194693"/>
            <a:ext cx="9965094" cy="25698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52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학급 생성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정원을 제외한 모든 값이 필수 입력이다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유형은 소속 학생들의 수업료 계산과 직접 관련이 있으므로 가장 중요하다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수업료는 시스템 관리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관리에서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버튼을 클릭하여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EF9C24-3971-4B26-9317-2817A6EA4165}"/>
              </a:ext>
            </a:extLst>
          </p:cNvPr>
          <p:cNvGrpSpPr/>
          <p:nvPr/>
        </p:nvGrpSpPr>
        <p:grpSpPr>
          <a:xfrm>
            <a:off x="2855167" y="3032443"/>
            <a:ext cx="9215534" cy="3783569"/>
            <a:chOff x="2855167" y="3032443"/>
            <a:chExt cx="9215534" cy="37835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C2E3C3-C089-441A-9A48-B00435BD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5167" y="3032443"/>
              <a:ext cx="9215534" cy="37835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6E8445F-C264-4F13-95B9-FB39CDC674AC}"/>
                </a:ext>
              </a:extLst>
            </p:cNvPr>
            <p:cNvCxnSpPr/>
            <p:nvPr/>
          </p:nvCxnSpPr>
          <p:spPr>
            <a:xfrm flipH="1">
              <a:off x="10067731" y="3429000"/>
              <a:ext cx="1483567" cy="133894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5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기존 학급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수정 버튼을 클릭할 때 호출된다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유형은 소속 학생들의 수업료 계산과 직접 관련이 있으므로 가장 중요하다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수업료는 시스템 관리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관리에서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버튼을 클릭하여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D1202-FC01-4110-B3A7-AF293F94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5" y="3714311"/>
            <a:ext cx="11364911" cy="314368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891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학급 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삭제 버튼을 클릭할 때 호출된다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확인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학급이 삭제된다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삭제가 취소된다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41D8E6-C27D-4DC4-8886-50382E36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0" y="3796217"/>
            <a:ext cx="11066106" cy="28803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C7BB5D-DB7E-4697-9DE4-87F1E0E16019}"/>
              </a:ext>
            </a:extLst>
          </p:cNvPr>
          <p:cNvCxnSpPr/>
          <p:nvPr/>
        </p:nvCxnSpPr>
        <p:spPr>
          <a:xfrm flipH="1" flipV="1">
            <a:off x="6096000" y="4646645"/>
            <a:ext cx="3039121" cy="15675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폐강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폐강 버튼을 클릭할 때 호출된다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배정된 학생이 없는 경우 다음과 같은 메시지가 나온다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확인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B7C6C2-FE53-46A3-A777-9DFD4FF68225}"/>
              </a:ext>
            </a:extLst>
          </p:cNvPr>
          <p:cNvGrpSpPr/>
          <p:nvPr/>
        </p:nvGrpSpPr>
        <p:grpSpPr>
          <a:xfrm>
            <a:off x="1436913" y="4124131"/>
            <a:ext cx="10615127" cy="2550388"/>
            <a:chOff x="-139959" y="3635806"/>
            <a:chExt cx="12192000" cy="30387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D0BA7A-F442-4371-BD4E-BEC3C299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9959" y="3635806"/>
              <a:ext cx="12192000" cy="303871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6C7BB5D-DB7E-4697-9DE4-87F1E0E160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0429" y="4618653"/>
              <a:ext cx="3517877" cy="160486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6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폐강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배정된 학생이 있는 학급의 경우 폐강사유를 묻는 팝업이 호출된다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폐강사유는 공통코드 관리에서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CANCEL_REASON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폐강사유로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학급은 폐강되고 신규학급 생성 및 관리에서 사라진다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닫기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팝업을 닫는다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42A648-4E5C-4CDB-BC0E-6BA66A152D6E}"/>
              </a:ext>
            </a:extLst>
          </p:cNvPr>
          <p:cNvGrpSpPr/>
          <p:nvPr/>
        </p:nvGrpSpPr>
        <p:grpSpPr>
          <a:xfrm>
            <a:off x="1362269" y="3170438"/>
            <a:ext cx="10664890" cy="3555233"/>
            <a:chOff x="1138335" y="2820398"/>
            <a:chExt cx="10888824" cy="39052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E488816-922C-45F3-9C69-ED45969C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335" y="2820398"/>
              <a:ext cx="10888824" cy="39052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813A2AE-D4D5-4110-8893-1B784BA035DC}"/>
                </a:ext>
              </a:extLst>
            </p:cNvPr>
            <p:cNvCxnSpPr/>
            <p:nvPr/>
          </p:nvCxnSpPr>
          <p:spPr>
            <a:xfrm flipH="1">
              <a:off x="7081935" y="4907902"/>
              <a:ext cx="2575249" cy="64932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4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배정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학생 배정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 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시간구분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 또는 성명으로 배정 후보 학생을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닫기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창을 닫는다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배정된 학생을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0CF50E-BA4A-4E65-B606-E538D39E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64" y="2929681"/>
            <a:ext cx="8518849" cy="37240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17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배정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조건에 맞는 학생들을 배정 후보 학생으로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학생을 선택하여 이동 버튼을 이용해 오른쪽 배정된 학생으로 이동시킨다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반대로 배정된 학생에서 이동 버튼을 이용해 학생을 제외할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C7043-890B-4041-8133-A5DE219D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6" y="2673920"/>
            <a:ext cx="9542106" cy="417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BA04A0-C27A-4B4A-95F6-A1E08D97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44" y="2840041"/>
            <a:ext cx="1006455" cy="3654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231A3-E4EA-4442-878A-7A5F6E0E5992}"/>
              </a:ext>
            </a:extLst>
          </p:cNvPr>
          <p:cNvSpPr txBox="1"/>
          <p:nvPr/>
        </p:nvSpPr>
        <p:spPr>
          <a:xfrm>
            <a:off x="889789" y="3653976"/>
            <a:ext cx="150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오른쪽으로 전체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26C5A-C63A-4100-B059-4F745A9DAE78}"/>
              </a:ext>
            </a:extLst>
          </p:cNvPr>
          <p:cNvSpPr txBox="1"/>
          <p:nvPr/>
        </p:nvSpPr>
        <p:spPr>
          <a:xfrm>
            <a:off x="889789" y="4671654"/>
            <a:ext cx="150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왼쪽으로 전체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39B90-CE58-408E-A212-2746AD23161A}"/>
              </a:ext>
            </a:extLst>
          </p:cNvPr>
          <p:cNvSpPr txBox="1"/>
          <p:nvPr/>
        </p:nvSpPr>
        <p:spPr>
          <a:xfrm>
            <a:off x="889789" y="4011862"/>
            <a:ext cx="2352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선택한 학생만 오른쪽으로 전체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D6514-B5D5-4DF2-9C7B-7C76F2030FC4}"/>
              </a:ext>
            </a:extLst>
          </p:cNvPr>
          <p:cNvSpPr txBox="1"/>
          <p:nvPr/>
        </p:nvSpPr>
        <p:spPr>
          <a:xfrm>
            <a:off x="889789" y="4369751"/>
            <a:ext cx="2221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선택한 학생만 왼쪽으로 전체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C1897D-8AC8-4191-BF5E-E418A68A2157}"/>
              </a:ext>
            </a:extLst>
          </p:cNvPr>
          <p:cNvCxnSpPr/>
          <p:nvPr/>
        </p:nvCxnSpPr>
        <p:spPr>
          <a:xfrm flipH="1" flipV="1">
            <a:off x="1145099" y="2957804"/>
            <a:ext cx="6132779" cy="20900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13C66D-C4EC-4CE6-B0BF-3D60C329C98D}"/>
              </a:ext>
            </a:extLst>
          </p:cNvPr>
          <p:cNvSpPr txBox="1"/>
          <p:nvPr/>
        </p:nvSpPr>
        <p:spPr>
          <a:xfrm>
            <a:off x="199950" y="2535201"/>
            <a:ext cx="88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</a:rPr>
              <a:t>이동 버튼</a:t>
            </a:r>
          </a:p>
        </p:txBody>
      </p:sp>
    </p:spTree>
    <p:extLst>
      <p:ext uri="{BB962C8B-B14F-4D97-AF65-F5344CB8AC3E}">
        <p14:creationId xmlns:p14="http://schemas.microsoft.com/office/powerpoint/2010/main" val="341478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학급관리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학급상태로 보는 학급 생명주기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B3D7D3-339A-4C6B-8858-7D9C6C9D7010}"/>
              </a:ext>
            </a:extLst>
          </p:cNvPr>
          <p:cNvGrpSpPr/>
          <p:nvPr/>
        </p:nvGrpSpPr>
        <p:grpSpPr>
          <a:xfrm>
            <a:off x="2652584" y="1639330"/>
            <a:ext cx="9082493" cy="4253548"/>
            <a:chOff x="223471" y="193431"/>
            <a:chExt cx="11413880" cy="606083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CA2236-BA0A-4C84-B131-D8B56192EBAA}"/>
                </a:ext>
              </a:extLst>
            </p:cNvPr>
            <p:cNvGrpSpPr/>
            <p:nvPr/>
          </p:nvGrpSpPr>
          <p:grpSpPr>
            <a:xfrm>
              <a:off x="835269" y="2238373"/>
              <a:ext cx="9733082" cy="2447928"/>
              <a:chOff x="835269" y="1657348"/>
              <a:chExt cx="9733082" cy="244792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8E5F375-2B46-455E-80C6-9B73F0B98BA0}"/>
                  </a:ext>
                </a:extLst>
              </p:cNvPr>
              <p:cNvSpPr/>
              <p:nvPr/>
            </p:nvSpPr>
            <p:spPr>
              <a:xfrm>
                <a:off x="835269" y="1657348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학생 미배정</a:t>
                </a: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408BE70-E706-4E65-BDD0-304D2CB0DBD7}"/>
                  </a:ext>
                </a:extLst>
              </p:cNvPr>
              <p:cNvSpPr/>
              <p:nvPr/>
            </p:nvSpPr>
            <p:spPr>
              <a:xfrm>
                <a:off x="3487615" y="1657348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배정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A093A96-011C-481B-93B6-ADAF841EB6D3}"/>
                  </a:ext>
                </a:extLst>
              </p:cNvPr>
              <p:cNvSpPr/>
              <p:nvPr/>
            </p:nvSpPr>
            <p:spPr>
              <a:xfrm>
                <a:off x="6139961" y="1657348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운영</a:t>
                </a: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BBE7DC-DBC8-41D7-BED3-C2102A678E03}"/>
                  </a:ext>
                </a:extLst>
              </p:cNvPr>
              <p:cNvSpPr/>
              <p:nvPr/>
            </p:nvSpPr>
            <p:spPr>
              <a:xfrm>
                <a:off x="8792305" y="1657348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종강</a:t>
                </a:r>
              </a:p>
            </p:txBody>
          </p:sp>
          <p:sp>
            <p:nvSpPr>
              <p:cNvPr id="40" name="화살표: 오른쪽 39">
                <a:extLst>
                  <a:ext uri="{FF2B5EF4-FFF2-40B4-BE49-F238E27FC236}">
                    <a16:creationId xmlns:a16="http://schemas.microsoft.com/office/drawing/2014/main" id="{ADD2EDB5-5CA1-4833-BA5C-E13894D50528}"/>
                  </a:ext>
                </a:extLst>
              </p:cNvPr>
              <p:cNvSpPr/>
              <p:nvPr/>
            </p:nvSpPr>
            <p:spPr>
              <a:xfrm>
                <a:off x="2728546" y="1877156"/>
                <a:ext cx="641838" cy="29893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id="{04F22811-31E0-4998-BBF4-2D6289ECA311}"/>
                  </a:ext>
                </a:extLst>
              </p:cNvPr>
              <p:cNvSpPr/>
              <p:nvPr/>
            </p:nvSpPr>
            <p:spPr>
              <a:xfrm>
                <a:off x="5380892" y="1877156"/>
                <a:ext cx="641838" cy="29893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화살표: 오른쪽 41">
                <a:extLst>
                  <a:ext uri="{FF2B5EF4-FFF2-40B4-BE49-F238E27FC236}">
                    <a16:creationId xmlns:a16="http://schemas.microsoft.com/office/drawing/2014/main" id="{21A6387E-B71C-422F-973E-6CD4C37C11E5}"/>
                  </a:ext>
                </a:extLst>
              </p:cNvPr>
              <p:cNvSpPr/>
              <p:nvPr/>
            </p:nvSpPr>
            <p:spPr>
              <a:xfrm>
                <a:off x="8033238" y="1877156"/>
                <a:ext cx="641838" cy="29893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D8D6E01-672D-4BDA-A4D0-E80A35E6AE19}"/>
                  </a:ext>
                </a:extLst>
              </p:cNvPr>
              <p:cNvSpPr/>
              <p:nvPr/>
            </p:nvSpPr>
            <p:spPr>
              <a:xfrm>
                <a:off x="3487615" y="3366722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폐강</a:t>
                </a: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BA737F5-7692-41A3-83A5-5F7A105907DC}"/>
                  </a:ext>
                </a:extLst>
              </p:cNvPr>
              <p:cNvSpPr/>
              <p:nvPr/>
            </p:nvSpPr>
            <p:spPr>
              <a:xfrm>
                <a:off x="835269" y="3366722"/>
                <a:ext cx="1776046" cy="73855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삭제</a:t>
                </a:r>
              </a:p>
            </p:txBody>
          </p:sp>
          <p:sp>
            <p:nvSpPr>
              <p:cNvPr id="46" name="화살표: 아래쪽 45">
                <a:extLst>
                  <a:ext uri="{FF2B5EF4-FFF2-40B4-BE49-F238E27FC236}">
                    <a16:creationId xmlns:a16="http://schemas.microsoft.com/office/drawing/2014/main" id="{09AD35EB-B852-440B-9F6A-B8AC8575B165}"/>
                  </a:ext>
                </a:extLst>
              </p:cNvPr>
              <p:cNvSpPr/>
              <p:nvPr/>
            </p:nvSpPr>
            <p:spPr>
              <a:xfrm>
                <a:off x="1608991" y="2437666"/>
                <a:ext cx="263037" cy="829409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781D1762-EC53-441D-8FA2-9852C30C3744}"/>
                  </a:ext>
                </a:extLst>
              </p:cNvPr>
              <p:cNvSpPr/>
              <p:nvPr/>
            </p:nvSpPr>
            <p:spPr>
              <a:xfrm>
                <a:off x="4261337" y="2437666"/>
                <a:ext cx="263037" cy="829409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10D1EFBD-266C-430E-A31C-4956448F34ED}"/>
                </a:ext>
              </a:extLst>
            </p:cNvPr>
            <p:cNvSpPr/>
            <p:nvPr/>
          </p:nvSpPr>
          <p:spPr>
            <a:xfrm>
              <a:off x="653562" y="782488"/>
              <a:ext cx="2025161" cy="1191022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/>
                <a:t>학기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학년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반 등 기본정보만 저장된 상태</a:t>
              </a:r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4535C61D-4499-42D3-8E7E-1BC42CEC0A51}"/>
                </a:ext>
              </a:extLst>
            </p:cNvPr>
            <p:cNvSpPr/>
            <p:nvPr/>
          </p:nvSpPr>
          <p:spPr>
            <a:xfrm>
              <a:off x="3069433" y="193431"/>
              <a:ext cx="2443343" cy="1709739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최초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명 이상의 학생이 배정된 상태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신규학급 생성 및 관리에서 관리</a:t>
              </a:r>
            </a:p>
          </p:txBody>
        </p:sp>
        <p:sp>
          <p:nvSpPr>
            <p:cNvPr id="30" name="말풍선: 모서리가 둥근 사각형 29">
              <a:extLst>
                <a:ext uri="{FF2B5EF4-FFF2-40B4-BE49-F238E27FC236}">
                  <a16:creationId xmlns:a16="http://schemas.microsoft.com/office/drawing/2014/main" id="{CB8D18F2-0F59-4881-BA29-F05639140B46}"/>
                </a:ext>
              </a:extLst>
            </p:cNvPr>
            <p:cNvSpPr/>
            <p:nvPr/>
          </p:nvSpPr>
          <p:spPr>
            <a:xfrm>
              <a:off x="5762624" y="193431"/>
              <a:ext cx="2790825" cy="1709739"/>
            </a:xfrm>
            <a:prstGeom prst="wedgeRoundRectCallout">
              <a:avLst>
                <a:gd name="adj1" fmla="val -19809"/>
                <a:gd name="adj2" fmla="val 7092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운영 버튼 클릭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출석부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주소록 출력 가능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학생 추가배정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수강중단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휴학 처리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운영학급 관리에서 관리</a:t>
              </a:r>
            </a:p>
          </p:txBody>
        </p:sp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3871D56-8140-46A1-8AAD-268ED4C70368}"/>
                </a:ext>
              </a:extLst>
            </p:cNvPr>
            <p:cNvSpPr/>
            <p:nvPr/>
          </p:nvSpPr>
          <p:spPr>
            <a:xfrm>
              <a:off x="8683866" y="782487"/>
              <a:ext cx="2953485" cy="1191022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종강 버튼 클릭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종강 학급 관리에서 관리</a:t>
              </a:r>
              <a:endParaRPr lang="en-US" altLang="ko-KR" sz="1200" dirty="0"/>
            </a:p>
          </p:txBody>
        </p:sp>
        <p:sp>
          <p:nvSpPr>
            <p:cNvPr id="32" name="말풍선: 사각형 31">
              <a:extLst>
                <a:ext uri="{FF2B5EF4-FFF2-40B4-BE49-F238E27FC236}">
                  <a16:creationId xmlns:a16="http://schemas.microsoft.com/office/drawing/2014/main" id="{7349C038-E6E9-4A37-AC91-6E2790F0717D}"/>
                </a:ext>
              </a:extLst>
            </p:cNvPr>
            <p:cNvSpPr/>
            <p:nvPr/>
          </p:nvSpPr>
          <p:spPr>
            <a:xfrm>
              <a:off x="223471" y="4920763"/>
              <a:ext cx="2505075" cy="1333500"/>
            </a:xfrm>
            <a:prstGeom prst="wedgeRectCallout">
              <a:avLst>
                <a:gd name="adj1" fmla="val 24415"/>
                <a:gd name="adj2" fmla="val -64643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삭제</a:t>
              </a:r>
              <a:r>
                <a:rPr lang="ko-KR" altLang="en-US" sz="1200" dirty="0"/>
                <a:t> 버튼을 클릭하여 화면상에서 사라진 상태</a:t>
              </a:r>
            </a:p>
          </p:txBody>
        </p:sp>
        <p:sp>
          <p:nvSpPr>
            <p:cNvPr id="33" name="말풍선: 사각형 32">
              <a:extLst>
                <a:ext uri="{FF2B5EF4-FFF2-40B4-BE49-F238E27FC236}">
                  <a16:creationId xmlns:a16="http://schemas.microsoft.com/office/drawing/2014/main" id="{0697D76E-A4B9-48D3-ACEF-2868B0F3EC9E}"/>
                </a:ext>
              </a:extLst>
            </p:cNvPr>
            <p:cNvSpPr/>
            <p:nvPr/>
          </p:nvSpPr>
          <p:spPr>
            <a:xfrm>
              <a:off x="3247657" y="4920762"/>
              <a:ext cx="5122355" cy="1242068"/>
            </a:xfrm>
            <a:prstGeom prst="wedgeRectCallout">
              <a:avLst>
                <a:gd name="adj1" fmla="val -16902"/>
                <a:gd name="adj2" fmla="val -6159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정원미달 등의 사유로 학생이 배정되어 있지만 삭제됨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폐강 버튼 클릭 후 폐강사유를 선택함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폐강된 반의 학생은 다른 반으로 배정가능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EBDBD6-70B7-4041-B35C-0BF9ED85C7E2}"/>
              </a:ext>
            </a:extLst>
          </p:cNvPr>
          <p:cNvGrpSpPr/>
          <p:nvPr/>
        </p:nvGrpSpPr>
        <p:grpSpPr>
          <a:xfrm>
            <a:off x="374956" y="2441635"/>
            <a:ext cx="1579443" cy="3387075"/>
            <a:chOff x="521205" y="2792627"/>
            <a:chExt cx="1579443" cy="33870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4A4822-665D-4446-82C2-9244B2FEBFF5}"/>
                </a:ext>
              </a:extLst>
            </p:cNvPr>
            <p:cNvSpPr/>
            <p:nvPr/>
          </p:nvSpPr>
          <p:spPr>
            <a:xfrm>
              <a:off x="521205" y="2792627"/>
              <a:ext cx="1579443" cy="636373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학기 정보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FB3D19C-8C26-469C-814A-599D64873AC9}"/>
                </a:ext>
              </a:extLst>
            </p:cNvPr>
            <p:cNvSpPr/>
            <p:nvPr/>
          </p:nvSpPr>
          <p:spPr>
            <a:xfrm>
              <a:off x="521205" y="3709528"/>
              <a:ext cx="1579443" cy="636373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교실 정보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BF89F3E-7DB3-4E84-AD7E-CEB8CBDF3764}"/>
                </a:ext>
              </a:extLst>
            </p:cNvPr>
            <p:cNvSpPr/>
            <p:nvPr/>
          </p:nvSpPr>
          <p:spPr>
            <a:xfrm>
              <a:off x="521205" y="4626429"/>
              <a:ext cx="1579443" cy="636373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담임 정보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8D833CC-810A-4691-8F1D-D51BFDAD97A5}"/>
                </a:ext>
              </a:extLst>
            </p:cNvPr>
            <p:cNvSpPr/>
            <p:nvPr/>
          </p:nvSpPr>
          <p:spPr>
            <a:xfrm>
              <a:off x="521205" y="5543329"/>
              <a:ext cx="1579443" cy="636373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학생 정보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09EFE3-096A-45D3-B734-FAA312456B79}"/>
              </a:ext>
            </a:extLst>
          </p:cNvPr>
          <p:cNvSpPr txBox="1"/>
          <p:nvPr/>
        </p:nvSpPr>
        <p:spPr>
          <a:xfrm>
            <a:off x="440900" y="1903764"/>
            <a:ext cx="14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필요 정보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7DA255E-0EC6-4334-BFBA-54EC894334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54399" y="2759822"/>
            <a:ext cx="1120154" cy="573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E285E8-EDBC-4881-BE98-539FADF1261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954399" y="3396195"/>
            <a:ext cx="1040426" cy="280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14E0C74-434E-494D-B653-980D7A308BA3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954399" y="3438550"/>
            <a:ext cx="1103393" cy="1155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C2660D6-A9B5-4E35-AF68-0A901BAA538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954399" y="3438550"/>
            <a:ext cx="1161548" cy="2071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배정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4D800B-3E02-4681-B9F2-C35E11ED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59" y="2637135"/>
            <a:ext cx="9495453" cy="4160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75802-79B4-48DE-BC2D-D32FFBA536FA}"/>
              </a:ext>
            </a:extLst>
          </p:cNvPr>
          <p:cNvSpPr txBox="1"/>
          <p:nvPr/>
        </p:nvSpPr>
        <p:spPr>
          <a:xfrm>
            <a:off x="625151" y="1408922"/>
            <a:ext cx="1015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반드시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반배정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저장을 클릭해야 배정된 학생이 저장된다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배정된 학생 주 제외할 학생이 있다면 선택 후 이동 버튼을 클릭하여 제외 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반배정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 버튼을 클릭한다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51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배정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75802-79B4-48DE-BC2D-D32FFBA536FA}"/>
              </a:ext>
            </a:extLst>
          </p:cNvPr>
          <p:cNvSpPr txBox="1"/>
          <p:nvPr/>
        </p:nvSpPr>
        <p:spPr>
          <a:xfrm>
            <a:off x="625151" y="1408922"/>
            <a:ext cx="1015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배정된 인원만큼 해당 학급의 배정 인원이 표시된다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1FDE4-2E0A-4646-89AC-04B60F51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0" y="3656604"/>
            <a:ext cx="11094098" cy="253928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CB597D-797A-480B-BDB3-8FF2DFD583BA}"/>
              </a:ext>
            </a:extLst>
          </p:cNvPr>
          <p:cNvCxnSpPr/>
          <p:nvPr/>
        </p:nvCxnSpPr>
        <p:spPr>
          <a:xfrm>
            <a:off x="3760237" y="1632857"/>
            <a:ext cx="3349690" cy="40121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신규학급 생성 및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운영 전환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75802-79B4-48DE-BC2D-D32FFBA536FA}"/>
              </a:ext>
            </a:extLst>
          </p:cNvPr>
          <p:cNvSpPr txBox="1"/>
          <p:nvPr/>
        </p:nvSpPr>
        <p:spPr>
          <a:xfrm>
            <a:off x="625151" y="1408922"/>
            <a:ext cx="1015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목록에서 </a:t>
            </a:r>
            <a:r>
              <a:rPr lang="ko-KR" altLang="en-US" sz="1200" dirty="0" err="1"/>
              <a:t>반확정</a:t>
            </a:r>
            <a:r>
              <a:rPr lang="ko-KR" altLang="en-US" sz="1200" dirty="0"/>
              <a:t> 버튼을 클릭한다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확인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학급은 운영학급관리에서 관리된다</a:t>
            </a:r>
            <a:r>
              <a:rPr lang="en-US" altLang="ko-KR" sz="1200" dirty="0"/>
              <a:t>. </a:t>
            </a:r>
            <a:r>
              <a:rPr lang="ko-KR" altLang="en-US" sz="1200" dirty="0"/>
              <a:t>다음과 같은 메시지를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취소</a:t>
            </a:r>
            <a:r>
              <a:rPr lang="en-US" altLang="ko-KR" sz="1200" dirty="0"/>
              <a:t>: </a:t>
            </a:r>
            <a:r>
              <a:rPr lang="ko-KR" altLang="en-US" sz="1200" dirty="0"/>
              <a:t>계속 신규학급 생성 및 관리에 남는다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78988B-45C2-4AA5-A083-88D26B4E2581}"/>
              </a:ext>
            </a:extLst>
          </p:cNvPr>
          <p:cNvGrpSpPr/>
          <p:nvPr/>
        </p:nvGrpSpPr>
        <p:grpSpPr>
          <a:xfrm>
            <a:off x="87085" y="3501461"/>
            <a:ext cx="12017829" cy="3263743"/>
            <a:chOff x="87085" y="3501461"/>
            <a:chExt cx="12017829" cy="32637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2FE8370-A851-4DFF-B222-7F2A8F18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5" y="3501461"/>
              <a:ext cx="12017829" cy="326374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BCB597D-797A-480B-BDB3-8FF2DFD58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8163" y="4544008"/>
              <a:ext cx="4963886" cy="153955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8B403F-E41E-4540-9443-F4B0CB43A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01" y="2130006"/>
            <a:ext cx="4229690" cy="120984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C680C4-2CD6-467C-B2E1-C1F55E037EBB}"/>
              </a:ext>
            </a:extLst>
          </p:cNvPr>
          <p:cNvCxnSpPr/>
          <p:nvPr/>
        </p:nvCxnSpPr>
        <p:spPr>
          <a:xfrm>
            <a:off x="6382139" y="1732087"/>
            <a:ext cx="1038562" cy="4313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시간구분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및 학생배정상태에 따라서 학급을 선택하여 검색 버튼을 클릭해서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 학급의 학급정보를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학급의상태를 종강으로 변경한다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이후 종료 학급 관리에서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및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수강중단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 처리 및 수료여부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감면사유를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출석부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개별 학급의 출석부를 엑셀로 변환한다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개별 학급의 주소록을 엑셀로 변환한다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출석부 미 주소록 출력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학급의 출석부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주소록을 엑셀 변환한다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2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E169A-90A9-4C60-8F56-37B1C293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1363117"/>
            <a:ext cx="9835592" cy="53844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36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53A48-DC8C-49D2-B1C8-00EA3D87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0" y="3595094"/>
            <a:ext cx="10904376" cy="2814850"/>
          </a:xfrm>
          <a:prstGeom prst="rect">
            <a:avLst/>
          </a:prstGeom>
        </p:spPr>
      </p:pic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8686BA57-243C-40C6-85C3-2B9D3F8769E2}"/>
              </a:ext>
            </a:extLst>
          </p:cNvPr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수정 버튼을 클릭할 때 호출된다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유형은 소속 학생들의 수업료 계산과 직접 관련이 있으므로 가장 중요하다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수업료는 시스템 관리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관리에서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버튼을 클릭하여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8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종강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8686BA57-243C-40C6-85C3-2B9D3F8769E2}"/>
              </a:ext>
            </a:extLst>
          </p:cNvPr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종강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종강 이후에는 종료 학급 관리에서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미수료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학생을 제외한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학셍들은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모두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수료처리된다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6A4BA-E0C6-4125-A64B-6D8BDE77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3576710"/>
            <a:ext cx="10655559" cy="30564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65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종강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8686BA57-243C-40C6-85C3-2B9D3F8769E2}"/>
              </a:ext>
            </a:extLst>
          </p:cNvPr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종강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종강 이후에는 종료 학급 관리에서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미수료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학생을 제외한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학셍들은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모두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수료처리된다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6A4BA-E0C6-4125-A64B-6D8BDE77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3576710"/>
            <a:ext cx="10655559" cy="30564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79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</a:t>
            </a:r>
            <a:r>
              <a:rPr lang="ko-KR" altLang="en-US" dirty="0" err="1">
                <a:cs typeface="Segoe UI Light" panose="020B0502040204020203" pitchFamily="34" charset="0"/>
              </a:rPr>
              <a:t>재배정</a:t>
            </a:r>
            <a:r>
              <a:rPr lang="ko-KR" altLang="en-US" dirty="0">
                <a:cs typeface="Segoe UI Light" panose="020B0502040204020203" pitchFamily="34" charset="0"/>
              </a:rPr>
              <a:t> 및 관리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8686BA57-243C-40C6-85C3-2B9D3F8769E2}"/>
              </a:ext>
            </a:extLst>
          </p:cNvPr>
          <p:cNvSpPr txBox="1">
            <a:spLocks/>
          </p:cNvSpPr>
          <p:nvPr/>
        </p:nvSpPr>
        <p:spPr>
          <a:xfrm>
            <a:off x="541609" y="1300771"/>
            <a:ext cx="11177640" cy="33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목록으로 돌아간다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전입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전학생이 있을 경우 검색하여 배정한다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수료여부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기본값은 모두 미수료로 들어간다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수료여부는 공통코드 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COMPLETE_YN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수료여부로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감면사유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기본값은 모두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해당없음으로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수업료 할인이 적용되지 않으며 할인 유형에 따라 반드시 수정해야 수업료 계산에 반영된다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메모를 관리할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학급이 정규수업일 경우 휴학 버튼이 비정규 수업일 경우 수강중단 버튼이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다른 반으로 이동하기 위한 팝업이 호출된다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학생은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미수료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처리 수강중단사유는 반이동으로 저장된다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8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</a:t>
            </a:r>
            <a:r>
              <a:rPr lang="ko-KR" altLang="en-US" dirty="0" err="1">
                <a:cs typeface="Segoe UI Light" panose="020B0502040204020203" pitchFamily="34" charset="0"/>
              </a:rPr>
              <a:t>재배정</a:t>
            </a:r>
            <a:r>
              <a:rPr lang="ko-KR" altLang="en-US" dirty="0">
                <a:cs typeface="Segoe UI Light" panose="020B0502040204020203" pitchFamily="34" charset="0"/>
              </a:rPr>
              <a:t> 및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6D70C-4784-4B38-8ED2-2809B8B6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9" y="1436914"/>
            <a:ext cx="10473962" cy="52624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64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학기관리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82990" y="1493241"/>
            <a:ext cx="2378871" cy="305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학급관리를 위한 기초 정보이다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학기구분으로 검색할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연도는 공통코드 관리에서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SEMESTER_YEAR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학기구분은 공통코드 관리에서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SEMESTER_TYPE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학기구분으로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776AA-C3F4-4379-97A9-73EF7D3E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76" y="1761341"/>
            <a:ext cx="9364824" cy="5096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A9C6D8-AF04-45E3-990A-365E7C15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4624958"/>
            <a:ext cx="6453673" cy="2159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C37450-70B7-4B37-8F5C-1111FB69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21" y="4811674"/>
            <a:ext cx="7060163" cy="1785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ED8FD-2176-406C-ABC5-EC867CBD012B}"/>
              </a:ext>
            </a:extLst>
          </p:cNvPr>
          <p:cNvSpPr txBox="1"/>
          <p:nvPr/>
        </p:nvSpPr>
        <p:spPr>
          <a:xfrm>
            <a:off x="5579706" y="1622326"/>
            <a:ext cx="215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연도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학기구분 선택 또는 선택하지 않은 상태에서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5BC8A-03C9-4531-A090-203583AFEEDD}"/>
              </a:ext>
            </a:extLst>
          </p:cNvPr>
          <p:cNvSpPr txBox="1"/>
          <p:nvPr/>
        </p:nvSpPr>
        <p:spPr>
          <a:xfrm>
            <a:off x="8613708" y="3584986"/>
            <a:ext cx="1183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수정 팝업 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B160-32A7-4FB2-8493-6DD4FC99123C}"/>
              </a:ext>
            </a:extLst>
          </p:cNvPr>
          <p:cNvSpPr txBox="1"/>
          <p:nvPr/>
        </p:nvSpPr>
        <p:spPr>
          <a:xfrm>
            <a:off x="11070769" y="3584986"/>
            <a:ext cx="91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학기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13C0C-673A-4121-AF49-FE19594D110C}"/>
              </a:ext>
            </a:extLst>
          </p:cNvPr>
          <p:cNvSpPr txBox="1"/>
          <p:nvPr/>
        </p:nvSpPr>
        <p:spPr>
          <a:xfrm>
            <a:off x="9731502" y="2257665"/>
            <a:ext cx="239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신규 학기 등록을 위한 팝업호출</a:t>
            </a:r>
          </a:p>
        </p:txBody>
      </p:sp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</a:t>
            </a:r>
            <a:r>
              <a:rPr lang="ko-KR" altLang="en-US" dirty="0" err="1">
                <a:cs typeface="Segoe UI Light" panose="020B0502040204020203" pitchFamily="34" charset="0"/>
              </a:rPr>
              <a:t>재배정</a:t>
            </a:r>
            <a:r>
              <a:rPr lang="ko-KR" altLang="en-US" dirty="0">
                <a:cs typeface="Segoe UI Light" panose="020B0502040204020203" pitchFamily="34" charset="0"/>
              </a:rPr>
              <a:t> 및 관리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학생 전입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D2F243-E61F-4CC5-90EC-080528AC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0" y="1901435"/>
            <a:ext cx="9131559" cy="48758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9" y="1408922"/>
            <a:ext cx="2407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전입대상 학생을 검색한다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조회결과에서 선택 버튼을 클릭하면 해당 학생이 배정된다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수강시작일을 반드시 입력해야 한다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수강시작일은 수업료 계산에 반영된다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2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</a:t>
            </a:r>
            <a:r>
              <a:rPr lang="ko-KR" altLang="en-US" dirty="0" err="1">
                <a:cs typeface="Segoe UI Light" panose="020B0502040204020203" pitchFamily="34" charset="0"/>
              </a:rPr>
              <a:t>재배정</a:t>
            </a:r>
            <a:r>
              <a:rPr lang="ko-KR" altLang="en-US" dirty="0">
                <a:cs typeface="Segoe UI Light" panose="020B0502040204020203" pitchFamily="34" charset="0"/>
              </a:rPr>
              <a:t> 및 관리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학급 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46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학급이동 버튼을 클릭한다</a:t>
            </a:r>
            <a:r>
              <a:rPr lang="en-US" altLang="ko-KR" sz="1200" dirty="0"/>
              <a:t>.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다음과 같은 안내 창이 다시 한번 확인한다</a:t>
            </a:r>
            <a:r>
              <a:rPr lang="en-US" altLang="ko-KR" sz="12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47C10-3939-467D-88C0-13BA7EE0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18" y="3249248"/>
            <a:ext cx="10851502" cy="34938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E367A2-861E-427F-B7DC-6DCE8656BFFA}"/>
              </a:ext>
            </a:extLst>
          </p:cNvPr>
          <p:cNvCxnSpPr/>
          <p:nvPr/>
        </p:nvCxnSpPr>
        <p:spPr>
          <a:xfrm flipH="1" flipV="1">
            <a:off x="6746033" y="4142792"/>
            <a:ext cx="4049485" cy="17914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</a:t>
            </a:r>
            <a:r>
              <a:rPr lang="ko-KR" altLang="en-US" dirty="0" err="1">
                <a:cs typeface="Segoe UI Light" panose="020B0502040204020203" pitchFamily="34" charset="0"/>
              </a:rPr>
              <a:t>재배정</a:t>
            </a:r>
            <a:r>
              <a:rPr lang="ko-KR" altLang="en-US" dirty="0">
                <a:cs typeface="Segoe UI Light" panose="020B0502040204020203" pitchFamily="34" charset="0"/>
              </a:rPr>
              <a:t> 및 관리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학급 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이동할 학급을 검색한다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현재 학급의 수강중단일과 옮길 학급의 수강 시작일을 입력한다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이는 수업료 계산에 반영된다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선택 버튼을 클릭하면 해당 학생의 학급 이동이 처리된다</a:t>
            </a:r>
            <a:r>
              <a:rPr lang="en-US" altLang="ko-KR" sz="1200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E367A2-861E-427F-B7DC-6DCE8656BFFA}"/>
              </a:ext>
            </a:extLst>
          </p:cNvPr>
          <p:cNvCxnSpPr/>
          <p:nvPr/>
        </p:nvCxnSpPr>
        <p:spPr>
          <a:xfrm flipH="1" flipV="1">
            <a:off x="6746033" y="4142792"/>
            <a:ext cx="4049485" cy="17914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E198396-23D1-4FE1-89F8-9FD00082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576" y="2681496"/>
            <a:ext cx="8357118" cy="41077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3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215908-FBA1-4342-9029-A8578BD4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3716451"/>
            <a:ext cx="11448661" cy="29823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출석부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목록에서 출석부 버튼을 클릭한다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E367A2-861E-427F-B7DC-6DCE8656BFFA}"/>
              </a:ext>
            </a:extLst>
          </p:cNvPr>
          <p:cNvCxnSpPr>
            <a:cxnSpLocks/>
          </p:cNvCxnSpPr>
          <p:nvPr/>
        </p:nvCxnSpPr>
        <p:spPr>
          <a:xfrm flipH="1" flipV="1">
            <a:off x="5859624" y="4879910"/>
            <a:ext cx="4758614" cy="13062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출석부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지정된 경로로 이동하여 출석부를 확인할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327F0A-E34B-4CC8-8A97-0CC5B5B3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73" y="1357811"/>
            <a:ext cx="4983341" cy="55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681FD4-4626-467A-A504-EA2F775E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32" y="3620279"/>
            <a:ext cx="11953713" cy="31537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주소록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목록에서 주소록 버튼을 클릭한다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E367A2-861E-427F-B7DC-6DCE8656BFFA}"/>
              </a:ext>
            </a:extLst>
          </p:cNvPr>
          <p:cNvCxnSpPr>
            <a:cxnSpLocks/>
          </p:cNvCxnSpPr>
          <p:nvPr/>
        </p:nvCxnSpPr>
        <p:spPr>
          <a:xfrm flipH="1" flipV="1">
            <a:off x="5859624" y="4879911"/>
            <a:ext cx="5682343" cy="12969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전체 출석부 및 주소록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 출석부 및 주소록 출력을 클릭한다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작업은 작업 특성상 상당 시간이 소요된다</a:t>
            </a:r>
            <a:r>
              <a:rPr lang="en-US" altLang="ko-KR" sz="12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8A92E-9ED2-4D87-878F-E9F6F054B6D2}"/>
              </a:ext>
            </a:extLst>
          </p:cNvPr>
          <p:cNvGrpSpPr/>
          <p:nvPr/>
        </p:nvGrpSpPr>
        <p:grpSpPr>
          <a:xfrm>
            <a:off x="289248" y="2099112"/>
            <a:ext cx="11551298" cy="1107852"/>
            <a:chOff x="289248" y="2099112"/>
            <a:chExt cx="11551298" cy="11078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A01385-17CB-4FF4-83F6-058EEF04A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48" y="2099112"/>
              <a:ext cx="11551298" cy="110785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0DBABE-2E52-43D4-9506-CA3F6954E84D}"/>
                </a:ext>
              </a:extLst>
            </p:cNvPr>
            <p:cNvSpPr txBox="1"/>
            <p:nvPr/>
          </p:nvSpPr>
          <p:spPr>
            <a:xfrm>
              <a:off x="5159829" y="2191373"/>
              <a:ext cx="214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클릭 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6B0875-845D-4812-BFAA-EC8F9116EEEE}"/>
              </a:ext>
            </a:extLst>
          </p:cNvPr>
          <p:cNvGrpSpPr/>
          <p:nvPr/>
        </p:nvGrpSpPr>
        <p:grpSpPr>
          <a:xfrm>
            <a:off x="231710" y="3651037"/>
            <a:ext cx="11728580" cy="1001220"/>
            <a:chOff x="231710" y="4059562"/>
            <a:chExt cx="11728580" cy="10012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22839-E31E-43FD-9147-B3FF45AD3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10" y="4059562"/>
              <a:ext cx="11728580" cy="100122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66B381-3D4A-43DB-AC06-E6A0DACF2A20}"/>
                </a:ext>
              </a:extLst>
            </p:cNvPr>
            <p:cNvSpPr txBox="1"/>
            <p:nvPr/>
          </p:nvSpPr>
          <p:spPr>
            <a:xfrm>
              <a:off x="5022980" y="4169463"/>
              <a:ext cx="214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클릭 후 작업 완료 전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9B030B-EF9C-46D1-A380-86B5D90D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81" y="4887174"/>
            <a:ext cx="11913637" cy="16832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B3E8D-63D2-44BD-97A4-16A46853ECAB}"/>
              </a:ext>
            </a:extLst>
          </p:cNvPr>
          <p:cNvSpPr txBox="1"/>
          <p:nvPr/>
        </p:nvSpPr>
        <p:spPr>
          <a:xfrm>
            <a:off x="7234335" y="5451820"/>
            <a:ext cx="214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작업 완료 후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전체 출석부 및 주소록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EB0BD-3CDD-4F5D-A667-1C454A2E28AA}"/>
              </a:ext>
            </a:extLst>
          </p:cNvPr>
          <p:cNvSpPr txBox="1"/>
          <p:nvPr/>
        </p:nvSpPr>
        <p:spPr>
          <a:xfrm>
            <a:off x="289248" y="1408922"/>
            <a:ext cx="9237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지정한 경로에서 생성된 출석부와 주소록을 확인할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7F5D39-F4F8-4FAC-8586-34167C2B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81" y="1938647"/>
            <a:ext cx="4421553" cy="4666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972346-71DB-4E8D-B223-21D14462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41" y="1408922"/>
            <a:ext cx="3856413" cy="53837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45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종료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300771"/>
            <a:ext cx="11177640" cy="165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시간구분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및 학생배정상태에 따라서 학급을 선택하여 검색 버튼을 클릭해서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목록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학급의 학생 목록을 열람할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8E15B0-AC73-4CF6-B045-59D654B8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91" y="2114811"/>
            <a:ext cx="8571722" cy="46147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920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종료 학급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4F414-A850-457C-9EA4-AA30ED70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1" y="1989445"/>
            <a:ext cx="9164012" cy="4868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7536E-2FB6-460B-A51A-77F92CEF84F0}"/>
              </a:ext>
            </a:extLst>
          </p:cNvPr>
          <p:cNvSpPr txBox="1"/>
          <p:nvPr/>
        </p:nvSpPr>
        <p:spPr>
          <a:xfrm>
            <a:off x="289248" y="1390261"/>
            <a:ext cx="526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학생들의 수료여부</a:t>
            </a:r>
            <a:r>
              <a:rPr lang="en-US" altLang="ko-KR" sz="1200" dirty="0"/>
              <a:t>, </a:t>
            </a:r>
            <a:r>
              <a:rPr lang="ko-KR" altLang="en-US" sz="1200" dirty="0"/>
              <a:t>감면사유를 확인할 수 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메모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학생의 메모를 관리할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3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학기관리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학기 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310097"/>
            <a:ext cx="11196300" cy="276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연도와 학기구분은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시작일자와 종료일자는 실제 학기의 기간이며 해당 학기의 모든 학급들의 수강기간이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수업일수는 학기 기간의 수업일수이다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수납 시작일자와 종료일자는 수업료를 방학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기간중에도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수납하므로 해당 학기 동안의 수업료를 수납하는 기간으로서 수업료 및 문서관리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납부에서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계산을 위해 중요한 정보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 저장을 위해 저장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04B45-CC82-4661-AFEA-EA42746A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4" y="4288908"/>
            <a:ext cx="10465837" cy="2438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4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학기관리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학기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310097"/>
            <a:ext cx="11196300" cy="1778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수정 버튼을 클릭했을 때 호출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 저장을 위해 저장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E6CB2-E436-49A0-A7B0-04151778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9" y="3769568"/>
            <a:ext cx="10991461" cy="27224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6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학기관리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학기 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310097"/>
            <a:ext cx="11196300" cy="122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삭제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 중인 학기라면 삭제할 수 없다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학기의 학급들의 학생들의 수업료 계산에 문제가 발생하기 때문이다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E49AB5-6EF7-4B58-8196-522B9E61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3156545"/>
            <a:ext cx="11498427" cy="3449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2557E3-666B-40BB-839B-8B221568C476}"/>
              </a:ext>
            </a:extLst>
          </p:cNvPr>
          <p:cNvCxnSpPr/>
          <p:nvPr/>
        </p:nvCxnSpPr>
        <p:spPr>
          <a:xfrm flipH="1" flipV="1">
            <a:off x="5728996" y="3984171"/>
            <a:ext cx="5178490" cy="19687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교실관리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3" y="1493241"/>
            <a:ext cx="289205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학급관리를 위한 기초정보이다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교실명으로 검색할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D7B56-02A1-4C82-959F-2046E02E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82" y="2302268"/>
            <a:ext cx="8613915" cy="4333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B6742-8A2A-4EB4-8AD7-54E3EFFB9EAC}"/>
              </a:ext>
            </a:extLst>
          </p:cNvPr>
          <p:cNvSpPr txBox="1"/>
          <p:nvPr/>
        </p:nvSpPr>
        <p:spPr>
          <a:xfrm>
            <a:off x="4926563" y="2302268"/>
            <a:ext cx="215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교실명</a:t>
            </a:r>
            <a:r>
              <a:rPr lang="ko-KR" altLang="en-US" sz="1200" dirty="0">
                <a:solidFill>
                  <a:srgbClr val="FF0000"/>
                </a:solidFill>
              </a:rPr>
              <a:t> 입력 또는 선택하지 않은 상태에서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ECD5B-AF1B-4DEF-A107-D7942030B4FF}"/>
              </a:ext>
            </a:extLst>
          </p:cNvPr>
          <p:cNvSpPr txBox="1"/>
          <p:nvPr/>
        </p:nvSpPr>
        <p:spPr>
          <a:xfrm>
            <a:off x="9135121" y="2394600"/>
            <a:ext cx="239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신규 교실 등록을 위한 팝업호출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CD5BC-0DC6-437A-84BE-2F440BCEFB14}"/>
              </a:ext>
            </a:extLst>
          </p:cNvPr>
          <p:cNvSpPr txBox="1"/>
          <p:nvPr/>
        </p:nvSpPr>
        <p:spPr>
          <a:xfrm>
            <a:off x="7446280" y="3460197"/>
            <a:ext cx="239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기존 교실 수정을 </a:t>
            </a:r>
            <a:r>
              <a:rPr lang="ko-KR" altLang="en-US" sz="1200" dirty="0">
                <a:solidFill>
                  <a:srgbClr val="FF0000"/>
                </a:solidFill>
              </a:rPr>
              <a:t>위한 팝업호출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08464-7AC3-452C-9095-E12EEBFE54C0}"/>
              </a:ext>
            </a:extLst>
          </p:cNvPr>
          <p:cNvSpPr txBox="1"/>
          <p:nvPr/>
        </p:nvSpPr>
        <p:spPr>
          <a:xfrm>
            <a:off x="10464644" y="3460197"/>
            <a:ext cx="143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등록된 교실 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교실관리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465249"/>
            <a:ext cx="9722064" cy="211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교실명은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위치정보상세는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교실에 대한 설명으로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입력값은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아니다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정원은 학급설계 시 참고를 위한 값으로 필수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입력값은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아니다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저장을 위해 저장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7D1E3-3890-4F93-87A0-94C11D17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6" y="3967417"/>
            <a:ext cx="10944808" cy="2115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76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교실관리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465250"/>
            <a:ext cx="9722064" cy="17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목록에서 수정 버튼을 클릭했을 때 호출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저장을 위해 저장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E77E69-03E2-4FB3-BEE5-0C4267F4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8" y="4013720"/>
            <a:ext cx="11028783" cy="21444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5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1502</Words>
  <Application>Microsoft Office PowerPoint</Application>
  <PresentationFormat>와이드스크린</PresentationFormat>
  <Paragraphs>232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Segoe UI</vt:lpstr>
      <vt:lpstr>Segoe UI Light</vt:lpstr>
      <vt:lpstr>WelcomeDoc</vt:lpstr>
      <vt:lpstr>05.학급관리</vt:lpstr>
      <vt:lpstr>학급관리-학급상태로 보는 학급 생명주기</vt:lpstr>
      <vt:lpstr>학기관리</vt:lpstr>
      <vt:lpstr>학기관리-학기 신규 등록</vt:lpstr>
      <vt:lpstr>학기관리-학기 수정</vt:lpstr>
      <vt:lpstr>학기관리-학기 삭제</vt:lpstr>
      <vt:lpstr>교실관리</vt:lpstr>
      <vt:lpstr>교실관리-신규 등록</vt:lpstr>
      <vt:lpstr>교실관리-수정</vt:lpstr>
      <vt:lpstr>교실관리-삭제</vt:lpstr>
      <vt:lpstr>신규학급 생성 및 관리-조회</vt:lpstr>
      <vt:lpstr>신규학급 생성 및 관리-조회</vt:lpstr>
      <vt:lpstr>신규학급 생성 및 관리-신규 학급 생성</vt:lpstr>
      <vt:lpstr>신규학급 생성 및 관리-기존 학급 수정</vt:lpstr>
      <vt:lpstr>신규학급 생성 및 관리-학급 삭제</vt:lpstr>
      <vt:lpstr>신규학급 생성 및 관리-폐강</vt:lpstr>
      <vt:lpstr>신규학급 생성 및 관리-폐강</vt:lpstr>
      <vt:lpstr>신규학급 생성 및 관리-학생 배정</vt:lpstr>
      <vt:lpstr>신규학급 생성 및 관리-학생 배정</vt:lpstr>
      <vt:lpstr>신규학급 생성 및 관리-학생 배정</vt:lpstr>
      <vt:lpstr>신규학급 생성 및 관리-학생 배정</vt:lpstr>
      <vt:lpstr>신규학급 생성 및 관리-운영 전환</vt:lpstr>
      <vt:lpstr>운영 학급 관리-조회</vt:lpstr>
      <vt:lpstr>운영 학급 관리-조회</vt:lpstr>
      <vt:lpstr>운영 학급 관리-수정</vt:lpstr>
      <vt:lpstr>운영 학급 관리-종강</vt:lpstr>
      <vt:lpstr>운영 학급 관리-종강</vt:lpstr>
      <vt:lpstr>운영 학급 관리-학생 재배정 및 관리</vt:lpstr>
      <vt:lpstr>운영 학급 관리-학생 재배정 및 관리</vt:lpstr>
      <vt:lpstr>운영 학급 관리-학생 재배정 및 관리, 학생 전입</vt:lpstr>
      <vt:lpstr>운영 학급 관리-학생 재배정 및 관리, 학급 이동</vt:lpstr>
      <vt:lpstr>운영 학급 관리-학생 재배정 및 관리, 학급 이동</vt:lpstr>
      <vt:lpstr>운영 학급 관리-출석부</vt:lpstr>
      <vt:lpstr>운영 학급 관리-출석부</vt:lpstr>
      <vt:lpstr>운영 학급 관리-주소록</vt:lpstr>
      <vt:lpstr>운영 학급 관리-전체 출석부 및 주소록</vt:lpstr>
      <vt:lpstr>운영 학급 관리-전체 출석부 및 주소록</vt:lpstr>
      <vt:lpstr>종료 학급 관리-조회</vt:lpstr>
      <vt:lpstr>종료 학급 관리-학생목록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2020-06-30T11:49:07Z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