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56" r:id="rId5"/>
    <p:sldId id="284" r:id="rId6"/>
    <p:sldId id="320" r:id="rId7"/>
    <p:sldId id="321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4" r:id="rId38"/>
    <p:sldId id="355" r:id="rId39"/>
    <p:sldId id="352" r:id="rId40"/>
    <p:sldId id="353" r:id="rId41"/>
    <p:sldId id="356" r:id="rId42"/>
    <p:sldId id="357" r:id="rId43"/>
    <p:sldId id="358" r:id="rId44"/>
    <p:sldId id="359" r:id="rId45"/>
    <p:sldId id="362" r:id="rId46"/>
    <p:sldId id="360" r:id="rId47"/>
    <p:sldId id="361" r:id="rId4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4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4"/>
            <p14:sldId id="355"/>
            <p14:sldId id="352"/>
            <p14:sldId id="353"/>
            <p14:sldId id="356"/>
            <p14:sldId id="357"/>
            <p14:sldId id="358"/>
            <p14:sldId id="359"/>
            <p14:sldId id="362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05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599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135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1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11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05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5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02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5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63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85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758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567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4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7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345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476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134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595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092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45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238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302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388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785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59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184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359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94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286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796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40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676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902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837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165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695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43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9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45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22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927" y="2235200"/>
            <a:ext cx="11672595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06.</a:t>
            </a:r>
            <a:r>
              <a:rPr lang="ko-KR" altLang="en-US" sz="4800">
                <a:solidFill>
                  <a:schemeClr val="bg1"/>
                </a:solidFill>
              </a:rPr>
              <a:t>수업료 및 문서관리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미납자 명단 출력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70"/>
            <a:ext cx="11338002" cy="7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적용연도를 선택한 후 미납자 명단출력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작업은 작업 강도가 크므로 버튼 클릭 후 완료되기 전까지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＂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생성중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클릭 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금지＂라고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나온다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이때는 클릭해서는 안된다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D9477C-D308-49A7-A0D9-05A89607F2AF}"/>
              </a:ext>
            </a:extLst>
          </p:cNvPr>
          <p:cNvGrpSpPr/>
          <p:nvPr/>
        </p:nvGrpSpPr>
        <p:grpSpPr>
          <a:xfrm>
            <a:off x="0" y="2171630"/>
            <a:ext cx="12192000" cy="936171"/>
            <a:chOff x="0" y="2171630"/>
            <a:chExt cx="12192000" cy="9361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B33EB90-2F59-4EBF-B61C-41AB10E26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71630"/>
              <a:ext cx="12192000" cy="936171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D5D03FC-EC3D-4FF5-9895-571BD81B7457}"/>
                </a:ext>
              </a:extLst>
            </p:cNvPr>
            <p:cNvSpPr/>
            <p:nvPr/>
          </p:nvSpPr>
          <p:spPr>
            <a:xfrm>
              <a:off x="0" y="2547257"/>
              <a:ext cx="933061" cy="419878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A625CE7-637E-4CA8-888C-D23640B7150D}"/>
                </a:ext>
              </a:extLst>
            </p:cNvPr>
            <p:cNvSpPr/>
            <p:nvPr/>
          </p:nvSpPr>
          <p:spPr>
            <a:xfrm>
              <a:off x="11106539" y="2287411"/>
              <a:ext cx="1085461" cy="419878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AB94CB1-2D9C-4ABE-A1E3-2A1E4E03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20505"/>
            <a:ext cx="12192000" cy="1796336"/>
          </a:xfrm>
          <a:prstGeom prst="rect">
            <a:avLst/>
          </a:prstGeom>
        </p:spPr>
      </p:pic>
      <p:sp>
        <p:nvSpPr>
          <p:cNvPr id="11" name="내용 개체 틀 17">
            <a:extLst>
              <a:ext uri="{FF2B5EF4-FFF2-40B4-BE49-F238E27FC236}">
                <a16:creationId xmlns:a16="http://schemas.microsoft.com/office/drawing/2014/main" id="{E8FE8399-517E-4EFF-A7B6-C16AB4BCCFB4}"/>
              </a:ext>
            </a:extLst>
          </p:cNvPr>
          <p:cNvSpPr txBox="1">
            <a:spLocks/>
          </p:cNvSpPr>
          <p:nvPr/>
        </p:nvSpPr>
        <p:spPr>
          <a:xfrm>
            <a:off x="466530" y="3265649"/>
            <a:ext cx="11338002" cy="7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완료 후 안내한 경로에서 생성된 파일을 확인한다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4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미납자 명단 출력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70"/>
            <a:ext cx="11338002" cy="7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적용연도의 전체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학생별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수업료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납입금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잔액을 확인할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각 월별 납입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미납을 확인할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만일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 과정을 수강하는 학생의 경우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과정이라도 미납이면 문서상에 미납으로 표시된다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9026A8-F09A-401C-AB1D-9030B2F7F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29535"/>
            <a:ext cx="9759820" cy="48284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7301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136B67-B2AB-4274-A23F-320A1041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08" y="3429000"/>
            <a:ext cx="10571584" cy="279297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검색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521205" y="1251273"/>
            <a:ext cx="11502843" cy="2378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적용연도별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과정별 입학일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입학금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과정명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수업료감면사유 수강상태를 확인할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1~12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월 수업료 납부여부를 선택하여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입학금은 정규수업 과정인 경우에만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콤보박스가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입학금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콤보박스에서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선택할 수 있는 값은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입금전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이것은 기본값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완납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100Euro,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교사자녀 할인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50Euro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이며 이는 공통코드에서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ADMISSION_FEE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입학금으로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E86CB0-8885-4536-A0DA-F30EBF0C709D}"/>
              </a:ext>
            </a:extLst>
          </p:cNvPr>
          <p:cNvCxnSpPr>
            <a:cxnSpLocks/>
          </p:cNvCxnSpPr>
          <p:nvPr/>
        </p:nvCxnSpPr>
        <p:spPr>
          <a:xfrm flipH="1">
            <a:off x="2090057" y="2631233"/>
            <a:ext cx="8089642" cy="11615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82D5DA-1C3B-47D3-BD5A-A6D5D1B8502E}"/>
              </a:ext>
            </a:extLst>
          </p:cNvPr>
          <p:cNvSpPr/>
          <p:nvPr/>
        </p:nvSpPr>
        <p:spPr>
          <a:xfrm>
            <a:off x="4553339" y="4825485"/>
            <a:ext cx="681134" cy="12394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8955F-D9D3-4DCC-8B4A-4752AE40E16F}"/>
              </a:ext>
            </a:extLst>
          </p:cNvPr>
          <p:cNvSpPr txBox="1"/>
          <p:nvPr/>
        </p:nvSpPr>
        <p:spPr>
          <a:xfrm>
            <a:off x="3834104" y="4313513"/>
            <a:ext cx="353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입학금 저장 시 입력되는 금액이다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검색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521205" y="1251273"/>
            <a:ext cx="11502843" cy="2378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조회 작업은 시스템에 과부하가 걸리는 작업으로 검색 버튼 클릭 후 완료 전까지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조회중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 표시되며 이때는 클릭해서는 안된다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2E5E21-C7EA-48A9-AA8D-45744396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5" y="2213753"/>
            <a:ext cx="11240278" cy="15789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E86CB0-8885-4536-A0DA-F30EBF0C709D}"/>
              </a:ext>
            </a:extLst>
          </p:cNvPr>
          <p:cNvCxnSpPr>
            <a:cxnSpLocks/>
          </p:cNvCxnSpPr>
          <p:nvPr/>
        </p:nvCxnSpPr>
        <p:spPr>
          <a:xfrm>
            <a:off x="6634065" y="1474237"/>
            <a:ext cx="1772817" cy="111967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B0D152-B6F1-4717-B1BC-233CC1F84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236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검색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521205" y="1251273"/>
            <a:ext cx="11502843" cy="2378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납부의 의무가 있는 월은 납입여부 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콤보박스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표시되지만 없는 월에는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수강상태에서 수강기간과 휴학 여부를 참고하면 알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E86CB0-8885-4536-A0DA-F30EBF0C709D}"/>
              </a:ext>
            </a:extLst>
          </p:cNvPr>
          <p:cNvCxnSpPr>
            <a:cxnSpLocks/>
          </p:cNvCxnSpPr>
          <p:nvPr/>
        </p:nvCxnSpPr>
        <p:spPr>
          <a:xfrm>
            <a:off x="6272626" y="1392689"/>
            <a:ext cx="1117219" cy="36738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D4DD79-4B0A-4B2B-BA15-5C8EF3F42CA7}"/>
              </a:ext>
            </a:extLst>
          </p:cNvPr>
          <p:cNvCxnSpPr>
            <a:cxnSpLocks/>
          </p:cNvCxnSpPr>
          <p:nvPr/>
        </p:nvCxnSpPr>
        <p:spPr>
          <a:xfrm>
            <a:off x="4096139" y="1502229"/>
            <a:ext cx="1464906" cy="34709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6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5399E7-A23E-4E08-BB65-DB7310B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551"/>
            <a:ext cx="12192000" cy="40440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검색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521205" y="1251274"/>
            <a:ext cx="11502843" cy="116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납입여부는 공통코드에서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SCHOOL_FEE_STATUS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납부상태로 관리된다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입력값에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따라 수업료 납부현황에서 납부금이 달라진다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E86CB0-8885-4536-A0DA-F30EBF0C709D}"/>
              </a:ext>
            </a:extLst>
          </p:cNvPr>
          <p:cNvCxnSpPr>
            <a:cxnSpLocks/>
          </p:cNvCxnSpPr>
          <p:nvPr/>
        </p:nvCxnSpPr>
        <p:spPr>
          <a:xfrm flipH="1">
            <a:off x="1828801" y="1502229"/>
            <a:ext cx="4693297" cy="180080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20356E-5D0C-4B63-A89D-62AD4326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88" y="1835866"/>
            <a:ext cx="8730343" cy="48603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수업료 계산을 위한 필수사전작업</a:t>
            </a:r>
            <a:r>
              <a:rPr lang="en-US" altLang="ko-KR" dirty="0">
                <a:cs typeface="Segoe UI Light" panose="020B0502040204020203" pitchFamily="34" charset="0"/>
              </a:rPr>
              <a:t>(1)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521205" y="1251274"/>
            <a:ext cx="11502843" cy="116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운영학급 관리에서 학급별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학생별로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감면사유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입력해야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기본값은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해당없음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이므로 실제 감면사유가 있는 학생은 해당하는 값으로 변경해야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E86CB0-8885-4536-A0DA-F30EBF0C709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37518" y="1502229"/>
            <a:ext cx="2617237" cy="173549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62EDA4-C7AE-4645-A4BA-8B9433D800C4}"/>
              </a:ext>
            </a:extLst>
          </p:cNvPr>
          <p:cNvSpPr/>
          <p:nvPr/>
        </p:nvSpPr>
        <p:spPr>
          <a:xfrm>
            <a:off x="5943600" y="3237722"/>
            <a:ext cx="1222310" cy="352697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수업료 계산을 위한 필수사전작업</a:t>
            </a:r>
            <a:r>
              <a:rPr lang="en-US" altLang="ko-KR" dirty="0">
                <a:cs typeface="Segoe UI Light" panose="020B0502040204020203" pitchFamily="34" charset="0"/>
              </a:rPr>
              <a:t>(2)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521205" y="1251274"/>
            <a:ext cx="11502843" cy="116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관리에서 적용연도별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종류별 금액을 입력해야 한다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1AD8F-8746-475E-8958-EE16B8FE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40" y="1752571"/>
            <a:ext cx="10288555" cy="49382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793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수업료 계산을 위한 필수사전작업</a:t>
            </a:r>
            <a:r>
              <a:rPr lang="en-US" altLang="ko-KR" dirty="0">
                <a:cs typeface="Segoe UI Light" panose="020B0502040204020203" pitchFamily="34" charset="0"/>
              </a:rPr>
              <a:t>(3)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521205" y="1251274"/>
            <a:ext cx="11502843" cy="116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학급관리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학기관리에서 수업료 수납 기간을 반드시 입력해야 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2626F3-ED77-4C99-9CDA-27FB61FD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2" y="1835865"/>
            <a:ext cx="11641254" cy="463957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BE83CA-B7FE-4D42-91AB-EE16937ABE59}"/>
              </a:ext>
            </a:extLst>
          </p:cNvPr>
          <p:cNvSpPr/>
          <p:nvPr/>
        </p:nvSpPr>
        <p:spPr>
          <a:xfrm>
            <a:off x="3135086" y="4795935"/>
            <a:ext cx="5262465" cy="53184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일괄입금 처리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521205" y="1251274"/>
            <a:ext cx="11502843" cy="116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일괄입금 처리 버튼을 클릭하면 일괄 입금처리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적용연도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적용학기를 선택한다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기간의 학생 중 수업료 납입의무가 있는 학생들의 수업료 납입상태를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일괄입금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＂으로로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수정한다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이는 관리자의 편의를 위해 추가한 기능이므로 이후 반드시 실제 입금여부를 확인해서 실제 미납인 경우 해당 학생의 납입상태를 변경해야 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A7E320-D66E-4F5C-9153-CEC7AF63B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0" y="2763083"/>
            <a:ext cx="11411339" cy="397365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F788BA-F9DE-49F6-B6EC-C651C4FC94C7}"/>
              </a:ext>
            </a:extLst>
          </p:cNvPr>
          <p:cNvCxnSpPr>
            <a:cxnSpLocks/>
          </p:cNvCxnSpPr>
          <p:nvPr/>
        </p:nvCxnSpPr>
        <p:spPr>
          <a:xfrm flipH="1">
            <a:off x="7959012" y="3237722"/>
            <a:ext cx="2836507" cy="158620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검색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70"/>
            <a:ext cx="9871354" cy="7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적용연도별 학생의 수강중인 과정의 개수와 정규 및 비정규 수업의 수업료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납부액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잔액을 보여준다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적용연도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납부상태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성명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학번으로 조회 가능하나 적용연도는 필수 선택 항목이다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7B222-F2CF-4A08-8FDA-FB3411E2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" y="1998938"/>
            <a:ext cx="11697478" cy="48590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13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검색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521205" y="1251274"/>
            <a:ext cx="11502843" cy="116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재학상태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성명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학번으로 조회한 후 해당 학생별로 휴학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복학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처리 또는 입학통지서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개근상장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정근상장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재학증명서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졸업장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상장을 출력할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F788BA-F9DE-49F6-B6EC-C651C4FC94C7}"/>
              </a:ext>
            </a:extLst>
          </p:cNvPr>
          <p:cNvCxnSpPr>
            <a:cxnSpLocks/>
          </p:cNvCxnSpPr>
          <p:nvPr/>
        </p:nvCxnSpPr>
        <p:spPr>
          <a:xfrm flipH="1">
            <a:off x="7959012" y="3237722"/>
            <a:ext cx="2836507" cy="158620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F8BA3B6-2ED8-41B8-B689-5F6EEDEE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1" y="1803796"/>
            <a:ext cx="9439469" cy="50542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475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6E709B-2684-40D1-8643-B4E13529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563" y="2060159"/>
            <a:ext cx="8789437" cy="47547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휴학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0" y="2170453"/>
            <a:ext cx="3239032" cy="2840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휴학은 재학 중인 학생만 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휴학 버튼을 클릭하면 휴학 처리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대상자가 표시되며 휴학사유와 휴학일자를 선택 후 저장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휴학일자는 수업료 계산에 영향을 주므로 신중하게 입력해야 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F788BA-F9DE-49F6-B6EC-C651C4FC94C7}"/>
              </a:ext>
            </a:extLst>
          </p:cNvPr>
          <p:cNvCxnSpPr>
            <a:cxnSpLocks/>
          </p:cNvCxnSpPr>
          <p:nvPr/>
        </p:nvCxnSpPr>
        <p:spPr>
          <a:xfrm flipV="1">
            <a:off x="6643396" y="5197151"/>
            <a:ext cx="447869" cy="5691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8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5F2C0B-1243-4355-9137-1E5041E97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2" y="3108345"/>
            <a:ext cx="10128379" cy="37496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복학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38877" y="1293376"/>
            <a:ext cx="7257661" cy="2047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복학은 휴학중인 학생만 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복학 버튼을 클릭하면 복학 처리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대상자가 표시되며 복학일자를 선택 후 저장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복학일자는 수업료 계산에 영향을 주므로 신중하게 입력해야 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F788BA-F9DE-49F6-B6EC-C651C4FC94C7}"/>
              </a:ext>
            </a:extLst>
          </p:cNvPr>
          <p:cNvCxnSpPr>
            <a:cxnSpLocks/>
          </p:cNvCxnSpPr>
          <p:nvPr/>
        </p:nvCxnSpPr>
        <p:spPr>
          <a:xfrm>
            <a:off x="6643396" y="4665306"/>
            <a:ext cx="839755" cy="2146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2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493767-ED44-42DC-84FC-9A4DCF39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7" y="2598597"/>
            <a:ext cx="7713306" cy="419272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졸업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0" y="2598596"/>
            <a:ext cx="4439817" cy="4192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졸업은 재학중인 학생만 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 버튼을 클릭하면 졸업 처리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대상자가 표시되며 졸업일자를 선택 후 저장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졸업일자는 수업료 계산에 영향을 주므로 신중하게 입력해야 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F788BA-F9DE-49F6-B6EC-C651C4FC94C7}"/>
              </a:ext>
            </a:extLst>
          </p:cNvPr>
          <p:cNvCxnSpPr>
            <a:cxnSpLocks/>
          </p:cNvCxnSpPr>
          <p:nvPr/>
        </p:nvCxnSpPr>
        <p:spPr>
          <a:xfrm flipH="1" flipV="1">
            <a:off x="7679094" y="5187820"/>
            <a:ext cx="382555" cy="3768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입학통지서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10022" y="1950099"/>
            <a:ext cx="3881535" cy="412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 목록에서 입학통지서 버튼을 클릭하면 입학통지서 발급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입학부서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입학일자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교실을 선택한다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선택값에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따라 하단의 내용이 자동 생성된다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완성된 문구를 출력 전 수정할 수도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학부모명은 다중 선택이 가능하며 필요 시 신청자명 저장 버튼을 클릭하여 바로 저장할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237E25-4C15-4984-894C-2520EDE4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57" y="1950099"/>
            <a:ext cx="8091321" cy="48799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0614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입학통지서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4632566" cy="1399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안내한 경로로 가서 다음과 같은 엑셀을 확인할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168545-815A-46E0-AAB1-A8EA73C3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39" y="4838100"/>
            <a:ext cx="4258269" cy="15718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1007CC-125C-444D-BCAF-71FB93351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235479"/>
            <a:ext cx="3892583" cy="55478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426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입학통지서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3512893" cy="162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입학통지서 상의 문구는 시스템 관리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입학통지서를 검색하여 확인 및 수정할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318ED6-EFBC-4415-A43C-5E91B2082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29" y="1614196"/>
            <a:ext cx="8286871" cy="52438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982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개근상장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10022" y="1950099"/>
            <a:ext cx="3881535" cy="412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 목록에서 개근상장 버튼을 클릭하면 개근상장 발급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개근상장내용은 팝업에서 수정할 수도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F0D56-BBD5-4ECA-816E-4DE67F45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42" y="2942170"/>
            <a:ext cx="8338457" cy="383494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882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개근상장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4632566" cy="1399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안내한 경로로 가서 다음과 같은 엑셀을 확인할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474C33-8347-4435-8058-50229BEF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053" y="4194233"/>
            <a:ext cx="4248743" cy="16290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2675CC-27C9-4DCA-8CFF-E06BDC2D8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256" y="1363800"/>
            <a:ext cx="4248743" cy="5494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466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개근상장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3512893" cy="162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개근상장 상의 문구는 시스템 관리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개근상장을 검색하여 확인 및 수정할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E4282-CEEA-4E70-95E5-132BB116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64" y="1557641"/>
            <a:ext cx="8616236" cy="213728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608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납입증명서 발급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70"/>
            <a:ext cx="11338002" cy="7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검색된 목록에서 납입증명서 버튼을 클릭하면 납입증명서 발급 팝업을 호출한다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납입증명서 팝업에서 신청자를 선택하고 납입증명서에 입학금을 포함시킬지 여부를 선택하고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내용을 확인 및 필요시 수정한 후 출력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410A72-115B-40AE-9A5C-456C88011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05" y="4695496"/>
            <a:ext cx="9094237" cy="2136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BAA5C7-876D-4172-BE41-0743C491D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17" y="2123562"/>
            <a:ext cx="7256106" cy="40510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AF316D-7837-433F-BF10-9A1E715A13E0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7383623" y="4149084"/>
            <a:ext cx="1144557" cy="24569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17">
            <a:extLst>
              <a:ext uri="{FF2B5EF4-FFF2-40B4-BE49-F238E27FC236}">
                <a16:creationId xmlns:a16="http://schemas.microsoft.com/office/drawing/2014/main" id="{0B0C539F-EFD2-4671-B4FC-69AACBA5799F}"/>
              </a:ext>
            </a:extLst>
          </p:cNvPr>
          <p:cNvSpPr txBox="1">
            <a:spLocks/>
          </p:cNvSpPr>
          <p:nvPr/>
        </p:nvSpPr>
        <p:spPr>
          <a:xfrm>
            <a:off x="7383623" y="2123561"/>
            <a:ext cx="4547118" cy="2429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신청자명 저장 버튼을 클릭하여 신청자인 부모 한글 및 영어 성명을 수정하여 저장할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원한다면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7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정근상장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10022" y="1950099"/>
            <a:ext cx="3881535" cy="412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 목록에서 정근상장 버튼을 클릭하면 정근상장 발급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정근상장내용은 팝업에서 수정할 수도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47C842-4F95-4EB0-968A-551CFBD6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356" y="2923626"/>
            <a:ext cx="8554644" cy="39343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8708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정근상장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4632566" cy="1399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안내한 경로로 가서 다음과 같은 엑셀을 확인할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E23CE4-7767-4414-80A5-3F51E344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57" y="4012164"/>
            <a:ext cx="4229690" cy="16099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0C8677-21F1-4C20-94A2-CAC022FE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10" y="1348272"/>
            <a:ext cx="4229690" cy="5509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38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정근상장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3512893" cy="162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정근상장 상의 문구는 시스템 관리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정근상장을 검색하여 확인 및 수정할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9354AB-EF5D-416C-AEE6-E4B28AA3B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594" y="1284789"/>
            <a:ext cx="8761406" cy="20089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695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재학증명서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10022" y="1950099"/>
            <a:ext cx="3881535" cy="412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 목록에서 재학증명서 버튼을 클릭하면 재학증명서 발급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신청자는 학부모 중 선택하며 필요 시 신청자명 저장 버튼을 클릭하여 바로 저장할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8E4FA-E00F-4B1F-9D33-D3CA3CFA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9" y="2615742"/>
            <a:ext cx="8403771" cy="42422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259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재학증명서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10022" y="1950099"/>
            <a:ext cx="3881535" cy="4128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단 휴학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졸업생의 경우 내용의 문구가 재학생과는 다르다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9B349D-ACE2-47DD-A626-243DE48B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21" y="2658377"/>
            <a:ext cx="8251479" cy="41287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7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재학증명서 발급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620E05-3241-4BBE-ACB7-343BCADF5544}"/>
              </a:ext>
            </a:extLst>
          </p:cNvPr>
          <p:cNvGrpSpPr/>
          <p:nvPr/>
        </p:nvGrpSpPr>
        <p:grpSpPr>
          <a:xfrm>
            <a:off x="674177" y="1597765"/>
            <a:ext cx="10843645" cy="4887009"/>
            <a:chOff x="2695074" y="2430235"/>
            <a:chExt cx="8816792" cy="397970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E2D79EE-0F9A-45D1-B34F-E8D4949F722E}"/>
                </a:ext>
              </a:extLst>
            </p:cNvPr>
            <p:cNvGrpSpPr/>
            <p:nvPr/>
          </p:nvGrpSpPr>
          <p:grpSpPr>
            <a:xfrm>
              <a:off x="2695074" y="4437282"/>
              <a:ext cx="8811221" cy="1972661"/>
              <a:chOff x="2695074" y="4437282"/>
              <a:chExt cx="8811221" cy="197266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3DAA155-A69F-4463-B199-5AC15490D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5074" y="4437282"/>
                <a:ext cx="8811221" cy="197266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05EDC-44EF-49DE-A4B3-C71DBC9505AC}"/>
                  </a:ext>
                </a:extLst>
              </p:cNvPr>
              <p:cNvSpPr txBox="1"/>
              <p:nvPr/>
            </p:nvSpPr>
            <p:spPr>
              <a:xfrm>
                <a:off x="2976465" y="5654351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재학생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FAFF11D-3E7A-4870-AA8B-EDA13B2E9039}"/>
                </a:ext>
              </a:extLst>
            </p:cNvPr>
            <p:cNvGrpSpPr/>
            <p:nvPr/>
          </p:nvGrpSpPr>
          <p:grpSpPr>
            <a:xfrm>
              <a:off x="2695075" y="2430235"/>
              <a:ext cx="8816791" cy="1777871"/>
              <a:chOff x="2695075" y="2430235"/>
              <a:chExt cx="8816791" cy="177787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73FE474-D5AD-4A31-942A-73DE4FE8C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5075" y="2430235"/>
                <a:ext cx="8816791" cy="177787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6C9CBB-5559-403A-BD3A-4374BA656A9B}"/>
                  </a:ext>
                </a:extLst>
              </p:cNvPr>
              <p:cNvSpPr txBox="1"/>
              <p:nvPr/>
            </p:nvSpPr>
            <p:spPr>
              <a:xfrm>
                <a:off x="2920482" y="3636969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휴학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졸업생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08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재학증명서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4632566" cy="1399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안내한 경로로 가서 다음과 같은 엑셀을 확인할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B31388-C0EF-4D27-BF9D-EF0E4827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96" y="4630595"/>
            <a:ext cx="4267796" cy="1562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616FCB-692C-41CE-9D1D-471A2333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755" y="1238366"/>
            <a:ext cx="4494245" cy="5619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895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재학증명서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3512893" cy="162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재학증명서 상의 문구는 시스템 관리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재학증명서를 검색하여 확인 및 수정할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291840-EABF-45B0-B134-7AF2DD0D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885" y="2062064"/>
            <a:ext cx="8684115" cy="47118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241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졸업장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10022" y="1950100"/>
            <a:ext cx="3559545" cy="3984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 목록에서 졸업장 버튼을 클릭하면 졸업장 발급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졸업부서를 선택하면 졸업장 내용은 자동 완성된다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팝업에서 수정할 수도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475745-282F-424C-9B11-00F5F8E2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27" y="1940282"/>
            <a:ext cx="8282473" cy="49177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37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졸업장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4632566" cy="1399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안내한 경로로 가서 다음과 같은 엑셀을 확인할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E75E84-44FD-4C1C-8A8B-BBDE4455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469" y="4621068"/>
            <a:ext cx="4220164" cy="158137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AD346B-912F-46D6-A37D-BBFDDD308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36" y="1249624"/>
            <a:ext cx="4220164" cy="56083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88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4A143A-7555-4426-A0AB-59CEA18C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19" y="2050210"/>
            <a:ext cx="7949513" cy="48077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납입증명서 발급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70"/>
            <a:ext cx="11338002" cy="7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버튼을 클릭한 후 안내한 경로에 변환된 파일을 확인할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AF316D-7837-433F-BF10-9A1E715A13E0}"/>
              </a:ext>
            </a:extLst>
          </p:cNvPr>
          <p:cNvCxnSpPr>
            <a:cxnSpLocks/>
          </p:cNvCxnSpPr>
          <p:nvPr/>
        </p:nvCxnSpPr>
        <p:spPr>
          <a:xfrm flipH="1" flipV="1">
            <a:off x="8210939" y="2911151"/>
            <a:ext cx="3181739" cy="36677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32205593-4817-452B-A1FD-303CED313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" y="2174033"/>
            <a:ext cx="3710675" cy="46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4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졸업장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3512893" cy="162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졸업장 상의 문구는 시스템 관리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졸업장을 검색하여 확인 및 수정할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51DF08-7356-4673-A0A6-C24B66D0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6" y="2258007"/>
            <a:ext cx="11713180" cy="278985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277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10022" y="1950100"/>
            <a:ext cx="3559545" cy="3984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 목록에서 상장 버튼을 클릭하면 상장 발급 팝업을 호출한다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발급연도를 선택하면 상장 내용은 자동 완성된다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팝업에서 수정할 수도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상장 종류를 선택한다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1ECAD-6250-4CE5-85B6-6CE1EC9FF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48" y="1376535"/>
            <a:ext cx="8245151" cy="54814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96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10022" y="1950100"/>
            <a:ext cx="4259341" cy="410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상장종류는 공통코드에서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PRIZE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상장으로 관리한다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4387B8-E7CD-4D32-97AA-60B6051F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2979008"/>
            <a:ext cx="11370906" cy="34309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116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4632566" cy="1399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안내한 경로로 가서 다음과 같은 엑셀을 확인할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B0322D-3560-4FD2-8653-02A502F7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83" y="4847626"/>
            <a:ext cx="4220164" cy="15623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05BEB3-4833-43FE-B11D-2E4C6FC5A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510" y="1310143"/>
            <a:ext cx="4220165" cy="554785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32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처리 및 증명서 발급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상장 발급</a:t>
            </a:r>
          </a:p>
        </p:txBody>
      </p:sp>
      <p:sp>
        <p:nvSpPr>
          <p:cNvPr id="5" name="내용 개체 틀 17">
            <a:extLst>
              <a:ext uri="{FF2B5EF4-FFF2-40B4-BE49-F238E27FC236}">
                <a16:creationId xmlns:a16="http://schemas.microsoft.com/office/drawing/2014/main" id="{21A43CB3-640D-4D1B-AA16-0E25490627DB}"/>
              </a:ext>
            </a:extLst>
          </p:cNvPr>
          <p:cNvSpPr txBox="1">
            <a:spLocks/>
          </p:cNvSpPr>
          <p:nvPr/>
        </p:nvSpPr>
        <p:spPr>
          <a:xfrm>
            <a:off x="275336" y="1446246"/>
            <a:ext cx="3512893" cy="162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상장 상의 문구는 시스템 관리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상장을 검색하여 확인 및 수정할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860317-99DD-4DBE-8CD8-D3D9F24A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6" y="2377283"/>
            <a:ext cx="11670794" cy="282189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39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납입증명서 문구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70"/>
            <a:ext cx="11338002" cy="7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납입증명서 상의 문구를 수정하려면 시스템관리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납입증명서를 선택한 후 원하는 문구를 선택 및 수정할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B577D7-9BF2-4471-BCB2-71357ADA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74" y="1651518"/>
            <a:ext cx="9385726" cy="50712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347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기부금영수증 발급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69"/>
            <a:ext cx="11338002" cy="1675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검색된 목록에서 기부금 영수증 버튼을 클릭하면 기부금 영수증 발급 팝업을 호출한다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기부금 영수증 팝업에서 신청자를 선택하고 출력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신청자명 저장 버튼을 클릭하여 신청자인 부모 한글 및 영어 성명을 수정하여 저장할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원한다면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410A72-115B-40AE-9A5C-456C88011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05" y="4695496"/>
            <a:ext cx="9094237" cy="2136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AF316D-7837-433F-BF10-9A1E715A13E0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8700992" y="4440293"/>
            <a:ext cx="2029212" cy="20911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553CF8-14F8-42A3-AD96-35ED38C4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" y="2828843"/>
            <a:ext cx="8439735" cy="3222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213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BCDC06-840E-4232-B0F4-5E6AB76EC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761" y="2183363"/>
            <a:ext cx="8572238" cy="4674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기부금영수증 발급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69"/>
            <a:ext cx="11338002" cy="1675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버튼을 클릭한 후 안내한 경로에 변환된 파일을 확인할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AF316D-7837-433F-BF10-9A1E715A13E0}"/>
              </a:ext>
            </a:extLst>
          </p:cNvPr>
          <p:cNvCxnSpPr>
            <a:cxnSpLocks/>
          </p:cNvCxnSpPr>
          <p:nvPr/>
        </p:nvCxnSpPr>
        <p:spPr>
          <a:xfrm flipH="1" flipV="1">
            <a:off x="9433250" y="2724539"/>
            <a:ext cx="2425958" cy="382555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DE91897-0BF9-4847-B818-003DD0722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16" y="1997331"/>
            <a:ext cx="3329226" cy="48606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41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기부금 영수증 문구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70"/>
            <a:ext cx="11338002" cy="7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기부금 영수증 상의 문구를 수정하려면 시스템관리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기부금 영수증을 선택한 후 원하는 문구를 선택 및 수정할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D781F7-4B4C-479C-8FB4-01892C84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01" y="1716833"/>
            <a:ext cx="9276954" cy="50750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146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납부현황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 기본정보에서 발급내역 확인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279270"/>
            <a:ext cx="11338002" cy="7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재학생관리에서 해당 학생을 조회 후 상세정보 중에 문서발급이력 탭에서 확인할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16CAF-0AA0-4BC8-B118-CC8F05B22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4337"/>
            <a:ext cx="12192000" cy="300299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46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1384</Words>
  <Application>Microsoft Office PowerPoint</Application>
  <PresentationFormat>와이드스크린</PresentationFormat>
  <Paragraphs>176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Arial</vt:lpstr>
      <vt:lpstr>Segoe UI</vt:lpstr>
      <vt:lpstr>Segoe UI Light</vt:lpstr>
      <vt:lpstr>WelcomeDoc</vt:lpstr>
      <vt:lpstr>06.수업료 및 문서관리</vt:lpstr>
      <vt:lpstr>수업료 납부현황-검색</vt:lpstr>
      <vt:lpstr>수업료 납부현황-납입증명서 발급</vt:lpstr>
      <vt:lpstr>수업료 납부현황-납입증명서 발급</vt:lpstr>
      <vt:lpstr>수업료 납부현황-납입증명서 문구 수정</vt:lpstr>
      <vt:lpstr>수업료 납부현황-기부금영수증 발급</vt:lpstr>
      <vt:lpstr>수업료 납부현황-기부금영수증 발급</vt:lpstr>
      <vt:lpstr>수업료 납부현황-기부금 영수증 문구 수정</vt:lpstr>
      <vt:lpstr>수업료 납부현황-학생 기본정보에서 발급내역 확인</vt:lpstr>
      <vt:lpstr>수업료 납부현황-미납자 명단 출력</vt:lpstr>
      <vt:lpstr>수업료 납부현황-미납자 명단 출력</vt:lpstr>
      <vt:lpstr>수업료 납부-검색</vt:lpstr>
      <vt:lpstr>수업료 납부-검색</vt:lpstr>
      <vt:lpstr>수업료 납부-검색</vt:lpstr>
      <vt:lpstr>수업료 납부-검색</vt:lpstr>
      <vt:lpstr>수업료 납부-수업료 계산을 위한 필수사전작업(1)</vt:lpstr>
      <vt:lpstr>수업료 납부-수업료 계산을 위한 필수사전작업(2)</vt:lpstr>
      <vt:lpstr>수업료 납부-수업료 계산을 위한 필수사전작업(3)</vt:lpstr>
      <vt:lpstr>수업료 납부-일괄입금 처리</vt:lpstr>
      <vt:lpstr>휴복학 처리 및 증명서 발급-검색</vt:lpstr>
      <vt:lpstr>휴복학 처리 및 증명서 발급-휴학</vt:lpstr>
      <vt:lpstr>휴복학 처리 및 증명서 발급-복학</vt:lpstr>
      <vt:lpstr>휴복학 처리 및 증명서 발급-졸업</vt:lpstr>
      <vt:lpstr>휴복학 처리 및 증명서 발급-입학통지서 발급</vt:lpstr>
      <vt:lpstr>휴복학 처리 및 증명서 발급-입학통지서 발급</vt:lpstr>
      <vt:lpstr>휴복학 처리 및 증명서 발급-입학통지서 발급</vt:lpstr>
      <vt:lpstr>휴복학 처리 및 증명서 발급-개근상장 발급</vt:lpstr>
      <vt:lpstr>휴복학 처리 및 증명서 발급-개근상장 발급</vt:lpstr>
      <vt:lpstr>휴복학 처리 및 증명서 발급-개근상장 발급</vt:lpstr>
      <vt:lpstr>휴복학 처리 및 증명서 발급-정근상장 발급</vt:lpstr>
      <vt:lpstr>휴복학 처리 및 증명서 발급-정근상장 발급</vt:lpstr>
      <vt:lpstr>휴복학 처리 및 증명서 발급-정근상장 발급</vt:lpstr>
      <vt:lpstr>휴복학 처리 및 증명서 발급-재학증명서 발급</vt:lpstr>
      <vt:lpstr>휴복학 처리 및 증명서 발급-재학증명서 발급</vt:lpstr>
      <vt:lpstr>휴복학 처리 및 증명서 발급-재학증명서 발급</vt:lpstr>
      <vt:lpstr>휴복학 처리 및 증명서 발급-재학증명서 발급</vt:lpstr>
      <vt:lpstr>휴복학 처리 및 증명서 발급-재학증명서 발급</vt:lpstr>
      <vt:lpstr>휴복학 처리 및 증명서 발급-졸업장 발급</vt:lpstr>
      <vt:lpstr>휴복학 처리 및 증명서 발급-졸업장 발급</vt:lpstr>
      <vt:lpstr>휴복학 처리 및 증명서 발급-졸업장 발급</vt:lpstr>
      <vt:lpstr>휴복학 처리 및 증명서 발급-상장 발급</vt:lpstr>
      <vt:lpstr>휴복학 처리 및 증명서 발급-상장 발급</vt:lpstr>
      <vt:lpstr>휴복학 처리 및 증명서 발급-상장 발급</vt:lpstr>
      <vt:lpstr>휴복학 처리 및 증명서 발급-상장 발급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2020-05-28T15:36:58Z</dcterms:created>
  <dcterms:modified xsi:type="dcterms:W3CDTF">2020-06-30T11:49:27Z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