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78" r:id="rId5"/>
    <p:sldId id="275" r:id="rId6"/>
    <p:sldId id="285" r:id="rId7"/>
    <p:sldId id="286" r:id="rId8"/>
    <p:sldId id="281" r:id="rId9"/>
    <p:sldId id="282" r:id="rId10"/>
    <p:sldId id="283" r:id="rId11"/>
    <p:sldId id="287" r:id="rId12"/>
    <p:sldId id="28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18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390" y="6658253"/>
            <a:ext cx="12193390" cy="200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36000" rIns="0" bIns="36000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D2Coding" panose="020B0609020101020101" pitchFamily="49" charset="-127"/>
              </a:rPr>
              <a:t> [ANDANTE]</a:t>
            </a:r>
            <a:r>
              <a:rPr lang="en-US" altLang="ko-KR" sz="1200" dirty="0" smtClean="0">
                <a:latin typeface="Britannic Bold" panose="020B0903060703020204" pitchFamily="34" charset="0"/>
                <a:ea typeface="D2Coding" panose="020B0609020101020101" pitchFamily="49" charset="-127"/>
              </a:rPr>
              <a:t>SYSTEMS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Ⓒcopyright  yoonki.kim@andantesys.com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" y="-4"/>
            <a:ext cx="3053918" cy="442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endParaRPr lang="ko-KR" altLang="en-US" sz="20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53919" y="0"/>
            <a:ext cx="3053918" cy="442035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endParaRPr lang="ko-KR" altLang="en-US" sz="20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107837" y="0"/>
            <a:ext cx="3053918" cy="442035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endParaRPr lang="ko-KR" altLang="en-US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161755" y="-5"/>
            <a:ext cx="3030245" cy="442035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49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435-F28E-4DDE-8FBF-007ADA6DD171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390" y="6658253"/>
            <a:ext cx="12193390" cy="200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36000" rIns="0" bIns="36000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  <a:ea typeface="D2Coding" panose="020B0609020101020101" pitchFamily="49" charset="-127"/>
              </a:rPr>
              <a:t> [ANDANTE]</a:t>
            </a:r>
            <a:r>
              <a:rPr lang="en-US" altLang="ko-KR" sz="1200" dirty="0" smtClean="0">
                <a:latin typeface="Britannic Bold" panose="020B0903060703020204" pitchFamily="34" charset="0"/>
                <a:ea typeface="D2Coding" panose="020B0609020101020101" pitchFamily="49" charset="-127"/>
              </a:rPr>
              <a:t>SYSTEMS </a:t>
            </a:r>
            <a:r>
              <a:rPr lang="en-US" altLang="ko-KR" sz="1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Ⓒcopyright  yoonki.kim@andantesys.com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" y="-4"/>
            <a:ext cx="3053918" cy="442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endParaRPr lang="ko-KR" altLang="en-US" sz="20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53919" y="0"/>
            <a:ext cx="3053918" cy="442035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endParaRPr lang="ko-KR" altLang="en-US" sz="20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107837" y="0"/>
            <a:ext cx="3053918" cy="442035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endParaRPr lang="ko-KR" altLang="en-US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161755" y="-5"/>
            <a:ext cx="3030245" cy="442035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510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5435-F28E-4DDE-8FBF-007ADA6DD171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50F6-14CC-44F2-A464-EA60001DD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6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9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item.gmarket.co.kr/Item?goodscode=206533326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tdichip.com/drivers/vcp-drivers/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ttssh2.osdn.jp/index.html.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9557" y="1120607"/>
            <a:ext cx="10650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사용설명서</a:t>
            </a:r>
            <a:endParaRPr lang="en-US" altLang="ko-KR" sz="2400" b="1" dirty="0" smtClean="0"/>
          </a:p>
          <a:p>
            <a:r>
              <a:rPr lang="en-US" altLang="ko-KR" sz="4000" b="1" dirty="0" err="1" smtClean="0"/>
              <a:t>TeMaat</a:t>
            </a:r>
            <a:r>
              <a:rPr lang="en-US" altLang="ko-KR" sz="4000" b="1" dirty="0" smtClean="0"/>
              <a:t>(</a:t>
            </a:r>
            <a:r>
              <a:rPr lang="ko-KR" altLang="en-US" sz="4000" b="1" dirty="0" err="1" smtClean="0"/>
              <a:t>티마트</a:t>
            </a:r>
            <a:r>
              <a:rPr lang="en-US" altLang="ko-KR" sz="4000" b="1" dirty="0" smtClean="0"/>
              <a:t>) </a:t>
            </a:r>
            <a:r>
              <a:rPr lang="ko-KR" altLang="en-US" sz="4000" b="1" dirty="0" smtClean="0"/>
              <a:t>적외선 온도센서 </a:t>
            </a:r>
            <a:r>
              <a:rPr lang="ko-KR" altLang="en-US" sz="4000" b="1" dirty="0" err="1" smtClean="0"/>
              <a:t>신호변환기</a:t>
            </a:r>
            <a:endParaRPr lang="en-US" altLang="ko-KR" sz="12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6516" y="5390211"/>
            <a:ext cx="34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[ TM-2021W </a:t>
            </a:r>
            <a:r>
              <a:rPr lang="ko-KR" altLang="en-US" b="1" dirty="0" smtClean="0"/>
              <a:t>외관 </a:t>
            </a:r>
            <a:r>
              <a:rPr lang="en-US" altLang="ko-KR" b="1" dirty="0" smtClean="0"/>
              <a:t>]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278" y="2582588"/>
            <a:ext cx="5633469" cy="2683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4103" y="6144047"/>
            <a:ext cx="189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작성일 </a:t>
            </a:r>
            <a:r>
              <a:rPr lang="en-US" altLang="ko-KR" sz="1200" dirty="0" smtClean="0">
                <a:latin typeface="+mn-ea"/>
              </a:rPr>
              <a:t>: 2021-07-05</a:t>
            </a:r>
          </a:p>
          <a:p>
            <a:r>
              <a:rPr lang="ko-KR" altLang="en-US" sz="1200" dirty="0" smtClean="0">
                <a:latin typeface="+mn-ea"/>
              </a:rPr>
              <a:t>작성자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김윤기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31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68"/>
            <a:ext cx="50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온도로그</a:t>
            </a:r>
            <a:r>
              <a:rPr lang="ko-KR" altLang="en-US" b="1" dirty="0" smtClean="0"/>
              <a:t> 모니터링 방법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1265" y="726270"/>
            <a:ext cx="55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6.3 </a:t>
            </a:r>
            <a:r>
              <a:rPr lang="ko-KR" altLang="en-US" b="1" dirty="0" err="1" smtClean="0"/>
              <a:t>온도로그</a:t>
            </a:r>
            <a:r>
              <a:rPr lang="ko-KR" altLang="en-US" b="1" dirty="0" smtClean="0"/>
              <a:t> 모니터링 예시</a:t>
            </a:r>
            <a:endParaRPr lang="en-US" altLang="ko-KR" b="1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" y="1095602"/>
            <a:ext cx="5910421" cy="52715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82838" y="1447801"/>
            <a:ext cx="4800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로그 데이터 항목 설명 </a:t>
            </a:r>
            <a:r>
              <a:rPr lang="en-US" altLang="ko-KR" b="1" dirty="0" smtClean="0"/>
              <a:t>]</a:t>
            </a:r>
          </a:p>
          <a:p>
            <a:pPr marL="180975"/>
            <a:r>
              <a:rPr lang="en-US" altLang="ko-KR" sz="1600" dirty="0" smtClean="0"/>
              <a:t>time :  </a:t>
            </a:r>
            <a:r>
              <a:rPr lang="ko-KR" altLang="en-US" sz="1600" dirty="0" smtClean="0"/>
              <a:t>프로그램 시작 후 </a:t>
            </a:r>
            <a:r>
              <a:rPr lang="ko-KR" altLang="en-US" sz="1600" dirty="0" err="1" smtClean="0"/>
              <a:t>초단위</a:t>
            </a:r>
            <a:r>
              <a:rPr lang="ko-KR" altLang="en-US" sz="1600" dirty="0" smtClean="0"/>
              <a:t> 시간</a:t>
            </a:r>
            <a:endParaRPr lang="en-US" altLang="ko-KR" sz="1600" dirty="0" smtClean="0"/>
          </a:p>
          <a:p>
            <a:pPr marL="180975"/>
            <a:r>
              <a:rPr lang="en-US" altLang="ko-KR" sz="1600" dirty="0" smtClean="0"/>
              <a:t>emissivity : </a:t>
            </a:r>
            <a:r>
              <a:rPr lang="ko-KR" altLang="en-US" sz="1600" dirty="0" smtClean="0"/>
              <a:t>저장된 방사율 값</a:t>
            </a:r>
            <a:endParaRPr lang="en-US" altLang="ko-KR" sz="1600" dirty="0" smtClean="0"/>
          </a:p>
          <a:p>
            <a:pPr marL="180975"/>
            <a:r>
              <a:rPr lang="en-US" altLang="ko-KR" sz="1600" dirty="0" err="1"/>
              <a:t>s</a:t>
            </a:r>
            <a:r>
              <a:rPr lang="en-US" altLang="ko-KR" sz="1600" dirty="0" err="1" smtClean="0"/>
              <a:t>ensor_temp</a:t>
            </a:r>
            <a:r>
              <a:rPr lang="en-US" altLang="ko-KR" sz="1600" dirty="0" smtClean="0"/>
              <a:t> : TB-485-H70 </a:t>
            </a:r>
            <a:r>
              <a:rPr lang="ko-KR" altLang="en-US" sz="1600" dirty="0" smtClean="0"/>
              <a:t>센서 내부 온도</a:t>
            </a:r>
            <a:endParaRPr lang="en-US" altLang="ko-KR" sz="1600" dirty="0" smtClean="0"/>
          </a:p>
          <a:p>
            <a:pPr marL="180975"/>
            <a:r>
              <a:rPr lang="en-US" altLang="ko-KR" sz="1600" dirty="0" err="1"/>
              <a:t>t</a:t>
            </a:r>
            <a:r>
              <a:rPr lang="en-US" altLang="ko-KR" sz="1600" dirty="0" err="1" smtClean="0"/>
              <a:t>arget_temp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방사율 적용된 대상 물체 온도</a:t>
            </a:r>
            <a:endParaRPr lang="en-US" altLang="ko-KR" sz="1600" dirty="0" smtClean="0"/>
          </a:p>
          <a:p>
            <a:pPr marL="180975"/>
            <a:r>
              <a:rPr lang="en-US" altLang="ko-KR" sz="1600" dirty="0" smtClean="0"/>
              <a:t>4~20mA : </a:t>
            </a:r>
            <a:r>
              <a:rPr lang="ko-KR" altLang="en-US" sz="1600" dirty="0" err="1" smtClean="0"/>
              <a:t>온도값을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4~20mA</a:t>
            </a:r>
            <a:r>
              <a:rPr lang="ko-KR" altLang="en-US" sz="1600" dirty="0" smtClean="0"/>
              <a:t>로 변환 </a:t>
            </a:r>
            <a:r>
              <a:rPr lang="ko-KR" altLang="en-US" sz="1600" dirty="0" err="1" smtClean="0"/>
              <a:t>지령값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2838" y="3367088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로그 데이터 저장 </a:t>
            </a:r>
            <a:r>
              <a:rPr lang="en-US" altLang="ko-KR" b="1" dirty="0" smtClean="0"/>
              <a:t>]</a:t>
            </a:r>
          </a:p>
          <a:p>
            <a:pPr marL="180975"/>
            <a:r>
              <a:rPr lang="en-US" altLang="ko-KR" sz="1600" dirty="0" smtClean="0"/>
              <a:t>[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] – [</a:t>
            </a:r>
            <a:r>
              <a:rPr lang="ko-KR" altLang="en-US" sz="1600" dirty="0" smtClean="0"/>
              <a:t>로그</a:t>
            </a:r>
            <a:r>
              <a:rPr lang="en-US" altLang="ko-KR" sz="1600" dirty="0" smtClean="0"/>
              <a:t>] – </a:t>
            </a:r>
            <a:r>
              <a:rPr lang="ko-KR" altLang="en-US" sz="1600" dirty="0" smtClean="0"/>
              <a:t>파일명 입력 </a:t>
            </a:r>
            <a:r>
              <a:rPr lang="en-US" altLang="ko-KR" sz="1600" dirty="0" smtClean="0"/>
              <a:t>– [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]</a:t>
            </a:r>
          </a:p>
          <a:p>
            <a:pPr marL="90488"/>
            <a:r>
              <a:rPr lang="en-US" altLang="ko-KR" sz="1600" dirty="0"/>
              <a:t>※ </a:t>
            </a:r>
            <a:r>
              <a:rPr lang="ko-KR" altLang="en-US" sz="1600" dirty="0" smtClean="0"/>
              <a:t>화면에 표시되는 로그 데이터는 저장해서 </a:t>
            </a:r>
            <a:r>
              <a:rPr lang="ko-KR" altLang="en-US" sz="1600" dirty="0" err="1" smtClean="0"/>
              <a:t>엑셀등에서</a:t>
            </a:r>
            <a:r>
              <a:rPr lang="ko-KR" altLang="en-US" sz="1600" dirty="0" smtClean="0"/>
              <a:t> 열어 볼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882838" y="4833939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en-US" altLang="ko-KR" b="1" dirty="0" err="1" smtClean="0"/>
              <a:t>Tera</a:t>
            </a:r>
            <a:r>
              <a:rPr lang="en-US" altLang="ko-KR" b="1" dirty="0" smtClean="0"/>
              <a:t> term </a:t>
            </a:r>
            <a:r>
              <a:rPr lang="ko-KR" altLang="en-US" b="1" dirty="0" smtClean="0"/>
              <a:t>환경설정 값 저장 </a:t>
            </a:r>
            <a:r>
              <a:rPr lang="en-US" altLang="ko-KR" b="1" dirty="0" smtClean="0"/>
              <a:t>]</a:t>
            </a:r>
          </a:p>
          <a:p>
            <a:pPr marL="180975"/>
            <a:r>
              <a:rPr lang="en-US" altLang="ko-KR" sz="1600" dirty="0" smtClean="0"/>
              <a:t>[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] – [</a:t>
            </a:r>
            <a:r>
              <a:rPr lang="ko-KR" altLang="en-US" sz="1600" dirty="0" smtClean="0"/>
              <a:t>저장하기</a:t>
            </a:r>
            <a:r>
              <a:rPr lang="en-US" altLang="ko-KR" sz="1600" dirty="0" smtClean="0"/>
              <a:t>] – </a:t>
            </a:r>
            <a:r>
              <a:rPr lang="ko-KR" altLang="en-US" sz="1600" dirty="0" smtClean="0"/>
              <a:t>기본 파일명 </a:t>
            </a:r>
            <a:r>
              <a:rPr lang="en-US" altLang="ko-KR" sz="1600" dirty="0" smtClean="0"/>
              <a:t>– [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]</a:t>
            </a:r>
          </a:p>
          <a:p>
            <a:pPr marL="90488"/>
            <a:r>
              <a:rPr lang="en-US" altLang="ko-KR" sz="1600" dirty="0" smtClean="0"/>
              <a:t>※ </a:t>
            </a:r>
            <a:r>
              <a:rPr lang="en-US" altLang="ko-KR" sz="1600" dirty="0" err="1" smtClean="0"/>
              <a:t>Tera</a:t>
            </a:r>
            <a:r>
              <a:rPr lang="en-US" altLang="ko-KR" sz="1600" dirty="0" smtClean="0"/>
              <a:t> term </a:t>
            </a:r>
            <a:r>
              <a:rPr lang="ko-KR" altLang="en-US" sz="1600" dirty="0" smtClean="0"/>
              <a:t>환경설정 값을 저장해 두면 매번 다시 세팅할 필요가 없습니다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03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68"/>
            <a:ext cx="50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펌웨어 업데이트 다운로드 방법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2353" y="625074"/>
            <a:ext cx="55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ko-KR" altLang="en-US" b="1" dirty="0" smtClean="0"/>
              <a:t>펌웨어 업데이트 다운로드 방법</a:t>
            </a:r>
            <a:endParaRPr lang="en-US" altLang="ko-KR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3973" y="1084527"/>
            <a:ext cx="593511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1. Python3.4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혹은 최신버전 설치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69875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https://www.python.org/downloads/release/python-396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/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esptool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설치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69875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C:\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Users\user-name&gt;</a:t>
            </a:r>
            <a:r>
              <a:rPr lang="en-US" altLang="ko-KR" sz="1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python 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-m pip install </a:t>
            </a:r>
            <a:r>
              <a:rPr lang="en-US" altLang="ko-KR" sz="1400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esptool</a:t>
            </a:r>
            <a:endParaRPr lang="en-US" altLang="ko-KR" sz="1400" b="1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펌웨어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bin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파일이 위치한 디렉토리로 이동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69875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C:\Users\user-name&gt;</a:t>
            </a:r>
            <a:r>
              <a:rPr lang="en-US" altLang="ko-KR" sz="1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cd 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D</a:t>
            </a:r>
            <a:r>
              <a:rPr lang="en-US" altLang="ko-KR" sz="1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:\Projects\firmware_data\</a:t>
            </a:r>
          </a:p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4.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디렉토리 내용 확인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69875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D:\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Projects\firmware_data&gt;</a:t>
            </a:r>
            <a:r>
              <a:rPr lang="en-US" altLang="ko-KR" sz="1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dir</a:t>
            </a:r>
            <a:endParaRPr lang="en-US" altLang="ko-KR" sz="14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69875"/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2021-07-06 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오후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02:01            24,960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bootloader.bin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69875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2021-07-06 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오후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02:01             3,072 partition-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table.bin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69875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2021-07-06 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오후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02:01           277,248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tm2021w.bin</a:t>
            </a:r>
          </a:p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esp-prog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연결 및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COM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포트 확인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69875"/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장치관리자에서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COM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포트 확인 후 뒷자리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COM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포트 사용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COM7)</a:t>
            </a:r>
          </a:p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펌웨어 다운로드 명령어 입력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69875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D:\Projects\firmware_data&gt;</a:t>
            </a:r>
            <a:r>
              <a:rPr lang="en-US" altLang="ko-KR" sz="14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python 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-m </a:t>
            </a:r>
            <a:r>
              <a:rPr lang="en-US" altLang="ko-KR" sz="1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esptool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-p COM7 -b 460800 --before </a:t>
            </a:r>
            <a:r>
              <a:rPr lang="en-US" altLang="ko-KR" sz="1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default_reset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--after </a:t>
            </a:r>
            <a:r>
              <a:rPr lang="en-US" altLang="ko-KR" sz="1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hard_reset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--chip esp32  </a:t>
            </a:r>
            <a:r>
              <a:rPr lang="en-US" altLang="ko-KR" sz="1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write_flash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--</a:t>
            </a:r>
            <a:r>
              <a:rPr lang="en-US" altLang="ko-KR" sz="1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flash_mode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dio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--</a:t>
            </a:r>
            <a:r>
              <a:rPr lang="en-US" altLang="ko-KR" sz="1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flash_size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detect --</a:t>
            </a:r>
            <a:r>
              <a:rPr lang="en-US" altLang="ko-KR" sz="1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flash_freq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40m 0x1000 </a:t>
            </a:r>
            <a:r>
              <a:rPr lang="en-US" altLang="ko-KR" sz="1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bootloader.bin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0x8000 partition-</a:t>
            </a:r>
            <a:r>
              <a:rPr lang="en-US" altLang="ko-KR" sz="14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table.bin</a:t>
            </a:r>
            <a:r>
              <a:rPr lang="en-US" altLang="ko-KR" sz="1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0x10000 tm2021w.bin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10053" y="625074"/>
            <a:ext cx="5932338" cy="5963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D:\Projects\firmware_data&gt;</a:t>
            </a:r>
            <a:r>
              <a:rPr lang="ko-KR" altLang="en-US" sz="105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python</a:t>
            </a:r>
            <a:r>
              <a:rPr lang="ko-KR" altLang="en-US" sz="105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esptool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-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COM7 -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460800 --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before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default_reset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--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after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hard_reset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--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chip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esp32 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write_flash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--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flash_mode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dio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--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flash_size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detect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--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flash_freq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40m 0x1000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bootloader.bin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0x8000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partition-table.bin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0x10000 tm2021w.bin</a:t>
            </a:r>
          </a:p>
          <a:p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esptool.py v3.1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Serial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port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COM7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Connecting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Chip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ESP32-D0WD (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revision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1)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Features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: WiFi, BT,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Dual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Core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, 240MHz,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VRef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calibration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efuse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Coding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Scheme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None</a:t>
            </a:r>
            <a:endParaRPr lang="ko-KR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Crystal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40MHz</a:t>
            </a:r>
          </a:p>
          <a:p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MAC: 40:f5:20:b7:ec:bc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Uploading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Running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Stub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running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Changing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baud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rate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460800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Changed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Configuring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flash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Auto-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detected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Flash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: 4MB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Flash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will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erased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0x00001000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0x00007fff...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Flash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will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erased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0x00008000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0x00008fff...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Flash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will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erased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0x00010000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0x00053fff...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Compressed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24960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bytes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15261...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Wrote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24960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bytes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(15261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compressed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0x00001000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0.7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seconds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effective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271.1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kbit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)...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Hash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of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verified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Compressed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3072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bytes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103...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Wrote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3072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bytes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(103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compressed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0x00008000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0.1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seconds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effective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379.0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kbit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)...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Hash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of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verified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Compressed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277248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bytes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to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143841...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Wrote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277248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bytes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(143841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compressed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at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0x00010000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3.6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seconds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effective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610.6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kbit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)...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Hash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of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verified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ko-KR" altLang="en-US" sz="105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Leaving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Hard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resetting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via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 RTS </a:t>
            </a:r>
            <a:r>
              <a:rPr lang="ko-KR" altLang="en-US" sz="105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pin</a:t>
            </a:r>
            <a:r>
              <a:rPr lang="ko-KR" altLang="en-US" sz="1050" dirty="0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6414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68"/>
            <a:ext cx="50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# </a:t>
            </a:r>
            <a:r>
              <a:rPr lang="ko-KR" altLang="en-US" b="1" dirty="0" smtClean="0"/>
              <a:t>별첨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온도값 </a:t>
            </a:r>
            <a:r>
              <a:rPr lang="en-US" altLang="ko-KR" b="1" dirty="0" smtClean="0"/>
              <a:t>vs 4~20mA </a:t>
            </a:r>
            <a:r>
              <a:rPr lang="ko-KR" altLang="en-US" b="1" dirty="0" smtClean="0"/>
              <a:t>출력 변환 테이블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16869"/>
              </p:ext>
            </p:extLst>
          </p:nvPr>
        </p:nvGraphicFramePr>
        <p:xfrm>
          <a:off x="450438" y="558225"/>
          <a:ext cx="11315136" cy="5870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96">
                  <a:extLst>
                    <a:ext uri="{9D8B030D-6E8A-4147-A177-3AD203B41FA5}">
                      <a16:colId xmlns:a16="http://schemas.microsoft.com/office/drawing/2014/main" val="3073842460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1446230946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1803553927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118768621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2687049438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1155749065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2080137830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3760629836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1373296124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3994083095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796900304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4216389351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588780633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4072950972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44089340"/>
                    </a:ext>
                  </a:extLst>
                </a:gridCol>
                <a:gridCol w="707196">
                  <a:extLst>
                    <a:ext uri="{9D8B030D-6E8A-4147-A177-3AD203B41FA5}">
                      <a16:colId xmlns:a16="http://schemas.microsoft.com/office/drawing/2014/main" val="3631590719"/>
                    </a:ext>
                  </a:extLst>
                </a:gridCol>
              </a:tblGrid>
              <a:tr h="285406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TM-2021W Temperature Display vs 4~20mA Output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13082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smtClean="0">
                          <a:effectLst/>
                        </a:rPr>
                        <a:t>℃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4~20mA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℃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4~20mA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℃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4~20mA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℃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4~20mA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℃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4~20mA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℃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4~20mA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dirty="0" smtClean="0">
                          <a:effectLst/>
                        </a:rPr>
                        <a:t>℃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4~20mA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℃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4~20mA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168971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836073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4.533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6.755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8.978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101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11.200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126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13.422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151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15.644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176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17.867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390720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4.622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6.844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9.067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102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11.289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127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13.511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152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15.733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177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17.956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78827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4.711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6.933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9.155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103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11.378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128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13.600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153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15.822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178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18.044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79082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4.800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7.022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9.244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104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11.467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129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13.689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154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15.911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179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18.133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211746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4.889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7.111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80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105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11.555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130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13.778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155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180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18.222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239593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4.978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7.200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9.422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106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11.644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131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13.867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156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16.089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181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18.311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11138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5.066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7.289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82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9.511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107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11.733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132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13.955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157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16.178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182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18.400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630474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5.155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7.378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83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9.600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108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11.822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133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14.044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158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16.267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183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18.489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368145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5.244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7.467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84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9.689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109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11.911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134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14.133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159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16.356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184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18.578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362329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5.333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60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7.555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9.778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110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135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14.222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160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16.444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185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18.667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294876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5.422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7.644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111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12.089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136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14.311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161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16.533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186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18.756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986289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5.511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7.733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9.955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112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12.178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137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14.400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162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16.622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187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18.844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227598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5.600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63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7.822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88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10.044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113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12.267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138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14.489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163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16.711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188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18.933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737228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5.689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64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7.911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10.133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114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12.355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139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14.578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164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16.800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189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19.022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63586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5.778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65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8.000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90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10.222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115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12.444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140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14.667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165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16.889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190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19.111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359349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5.866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66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8.089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91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10.311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116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12.533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141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14.755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166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16.978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191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19.200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697472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5.955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8.178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92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10.400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117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12.622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142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14.844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167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17.067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192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19.289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124421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6.044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8.267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93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10.489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118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12.711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143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14.933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168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17.156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193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19.378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805885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6.133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8.355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94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10.578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119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12.800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144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15.022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169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17.244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194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19.467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17200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6.222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8.444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95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10.667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120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12.889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145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15.111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170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17.333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195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19.556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376159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4.089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6.311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8.533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96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10.755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121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12.978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146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15.200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171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17.422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196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19.644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422704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4.178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6.400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8.622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97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10.844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122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13.067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147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15.289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172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17.511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197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19.733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237428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6.489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8.711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98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10.933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123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13.155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148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15.378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173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17.600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198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19.822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521461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4.355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6.578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8.800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99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11.022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124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13.244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149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15.467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174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17.689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199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19.911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198346"/>
                  </a:ext>
                </a:extLst>
              </a:tr>
              <a:tr h="199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4.444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6.667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8.889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11.111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125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13.333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150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15.556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175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17.778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200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20.000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841891"/>
                  </a:ext>
                </a:extLst>
              </a:tr>
              <a:tr h="199453">
                <a:tc gridSpan="16"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2021-07-05; Andante Systems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7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4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50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제품 개요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1265" y="726270"/>
                <a:ext cx="11119722" cy="50783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b="1" dirty="0" smtClean="0"/>
                  <a:t>1. </a:t>
                </a:r>
                <a:r>
                  <a:rPr lang="ko-KR" altLang="en-US" b="1" dirty="0" smtClean="0"/>
                  <a:t>개요 및 적용범위</a:t>
                </a:r>
                <a:endParaRPr lang="en-US" altLang="ko-KR" b="1" dirty="0" smtClean="0"/>
              </a:p>
              <a:p>
                <a:pPr marL="536575" indent="-269875">
                  <a:lnSpc>
                    <a:spcPct val="120000"/>
                  </a:lnSpc>
                </a:pP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본 사용</a:t>
                </a:r>
                <a:r>
                  <a:rPr lang="ko-KR" altLang="en-US" dirty="0"/>
                  <a:t>설명서</a:t>
                </a:r>
                <a:r>
                  <a:rPr lang="ko-KR" altLang="en-US" dirty="0" smtClean="0"/>
                  <a:t>는 </a:t>
                </a:r>
                <a:r>
                  <a:rPr lang="en-US" altLang="ko-KR" dirty="0" err="1" smtClean="0"/>
                  <a:t>TeMaat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社의 </a:t>
                </a:r>
                <a:r>
                  <a:rPr lang="ko-KR" altLang="en-US" dirty="0" err="1" smtClean="0"/>
                  <a:t>비접촉</a:t>
                </a:r>
                <a:r>
                  <a:rPr lang="ko-KR" altLang="en-US" dirty="0" smtClean="0"/>
                  <a:t> 적외선 온도센서 컨버터인 </a:t>
                </a:r>
                <a:r>
                  <a:rPr lang="en-US" altLang="ko-KR" dirty="0" smtClean="0"/>
                  <a:t>TM-2021W </a:t>
                </a:r>
                <a:r>
                  <a:rPr lang="ko-KR" altLang="en-US" dirty="0" smtClean="0"/>
                  <a:t>모델에 적용합니다</a:t>
                </a:r>
                <a:r>
                  <a:rPr lang="en-US" altLang="ko-KR" dirty="0" smtClean="0"/>
                  <a:t>.</a:t>
                </a:r>
              </a:p>
              <a:p>
                <a:pPr marL="536575" indent="-269875">
                  <a:lnSpc>
                    <a:spcPct val="120000"/>
                  </a:lnSpc>
                </a:pPr>
                <a:r>
                  <a:rPr lang="en-US" altLang="ko-KR" dirty="0" smtClean="0"/>
                  <a:t>- TM-2021W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DIWELL</a:t>
                </a:r>
                <a:r>
                  <a:rPr lang="ko-KR" altLang="en-US" dirty="0" smtClean="0"/>
                  <a:t>社의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Thermoblock</a:t>
                </a:r>
                <a:r>
                  <a:rPr lang="en-US" altLang="ko-KR" dirty="0" smtClean="0"/>
                  <a:t> Series </a:t>
                </a:r>
                <a:r>
                  <a:rPr lang="ko-KR" altLang="en-US" dirty="0" smtClean="0"/>
                  <a:t>중 </a:t>
                </a:r>
                <a:r>
                  <a:rPr lang="en-US" altLang="ko-KR" dirty="0" smtClean="0"/>
                  <a:t>TB-485-H70</a:t>
                </a:r>
                <a:r>
                  <a:rPr lang="ko-KR" altLang="en-US" dirty="0" smtClean="0"/>
                  <a:t>을 온도 센서로 사용하며 </a:t>
                </a:r>
                <a:r>
                  <a:rPr lang="en-US" altLang="ko-KR" dirty="0" smtClean="0"/>
                  <a:t>RS485 Modbus </a:t>
                </a:r>
                <a:r>
                  <a:rPr lang="ko-KR" altLang="en-US" dirty="0" smtClean="0"/>
                  <a:t>통신 방식을 통해 피측정물체의 </a:t>
                </a:r>
                <a:r>
                  <a:rPr lang="ko-KR" altLang="en-US" dirty="0" err="1" smtClean="0"/>
                  <a:t>방사율을</a:t>
                </a:r>
                <a:r>
                  <a:rPr lang="ko-KR" altLang="en-US" dirty="0" smtClean="0"/>
                  <a:t> 설정하고 온도 값을 읽고 보정을 수행합니다</a:t>
                </a:r>
                <a:r>
                  <a:rPr lang="en-US" altLang="ko-KR" dirty="0" smtClean="0"/>
                  <a:t>.</a:t>
                </a:r>
              </a:p>
              <a:p>
                <a:pPr marL="536575" indent="-269875">
                  <a:lnSpc>
                    <a:spcPct val="120000"/>
                  </a:lnSpc>
                </a:pP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측정된 </a:t>
                </a:r>
                <a:r>
                  <a:rPr lang="ko-KR" altLang="en-US" dirty="0" err="1"/>
                  <a:t>온도값은</a:t>
                </a:r>
                <a:r>
                  <a:rPr lang="ko-KR" altLang="en-US" dirty="0"/>
                  <a:t> </a:t>
                </a:r>
                <a:r>
                  <a:rPr lang="ko-KR" altLang="en-US" dirty="0" err="1" smtClean="0"/>
                  <a:t>고정밀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4~20mA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신호로 </a:t>
                </a:r>
                <a:r>
                  <a:rPr lang="ko-KR" altLang="en-US" dirty="0" smtClean="0"/>
                  <a:t>변환하여 출력하고 온도조절기등의 외부 장치에서 사용할 수 있습니다</a:t>
                </a:r>
                <a:r>
                  <a:rPr lang="en-US" altLang="ko-KR" dirty="0" smtClean="0"/>
                  <a:t>.</a:t>
                </a:r>
              </a:p>
              <a:p>
                <a:pPr marL="536575" indent="-269875">
                  <a:lnSpc>
                    <a:spcPct val="120000"/>
                  </a:lnSpc>
                </a:pPr>
                <a:r>
                  <a:rPr lang="en-US" altLang="ko-KR" dirty="0" smtClean="0"/>
                  <a:t>-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4~20mA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신호의 </a:t>
                </a:r>
                <a:r>
                  <a:rPr lang="ko-KR" altLang="en-US" dirty="0" err="1" smtClean="0">
                    <a:solidFill>
                      <a:srgbClr val="FF0000"/>
                    </a:solidFill>
                  </a:rPr>
                  <a:t>온도값의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범위는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20~200℃ </a:t>
                </a:r>
                <a:r>
                  <a:rPr lang="ko-KR" altLang="en-US" dirty="0" smtClean="0"/>
                  <a:t>이며 온도와 </a:t>
                </a:r>
                <a:r>
                  <a:rPr lang="en-US" altLang="ko-KR" dirty="0" smtClean="0"/>
                  <a:t>4~20mA</a:t>
                </a:r>
                <a:r>
                  <a:rPr lang="ko-KR" altLang="en-US" dirty="0" smtClean="0"/>
                  <a:t>의 변환 관계는 아래와 같습니다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marL="266700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𝑰𝒐𝒖𝒕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𝒎𝑨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𝑻𝒆𝒎𝒑𝒆𝒓𝒂𝒕𝒖𝒓𝒆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;  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류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류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온</m:t>
                        </m:r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도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온</m:t>
                        </m:r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도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류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온</m:t>
                    </m:r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도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) 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b="1" dirty="0" smtClean="0"/>
                  <a:t>2. </a:t>
                </a:r>
                <a:r>
                  <a:rPr lang="ko-KR" altLang="en-US" b="1" dirty="0" smtClean="0"/>
                  <a:t>제품 외관 및 치수</a:t>
                </a:r>
                <a:endParaRPr lang="en-US" altLang="ko-KR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b="1" dirty="0" smtClean="0"/>
                  <a:t>  </a:t>
                </a:r>
                <a:r>
                  <a:rPr lang="en-US" altLang="ko-KR" dirty="0" smtClean="0"/>
                  <a:t>- Case </a:t>
                </a:r>
                <a:r>
                  <a:rPr lang="ko-KR" altLang="en-US" dirty="0" smtClean="0"/>
                  <a:t>외관</a:t>
                </a:r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판넬메터</a:t>
                </a:r>
                <a:r>
                  <a:rPr lang="ko-KR" altLang="en-US" dirty="0" smtClean="0"/>
                  <a:t> 형태의 플라스틱 케이스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- </a:t>
                </a:r>
                <a:r>
                  <a:rPr lang="ko-KR" altLang="en-US" dirty="0" smtClean="0"/>
                  <a:t>사용자 인터페이스 </a:t>
                </a:r>
                <a:r>
                  <a:rPr lang="en-US" altLang="ko-KR" dirty="0" smtClean="0"/>
                  <a:t>: </a:t>
                </a:r>
                <a:r>
                  <a:rPr lang="en-US" altLang="ko-KR" dirty="0"/>
                  <a:t>5digit </a:t>
                </a:r>
                <a:r>
                  <a:rPr lang="ko-KR" altLang="en-US" dirty="0"/>
                  <a:t>숫자 </a:t>
                </a:r>
                <a:r>
                  <a:rPr lang="en-US" altLang="ko-KR" dirty="0"/>
                  <a:t>Display, 4 Button </a:t>
                </a:r>
                <a:r>
                  <a:rPr lang="ko-KR" altLang="en-US" dirty="0"/>
                  <a:t>입력 </a:t>
                </a:r>
                <a:r>
                  <a:rPr lang="ko-KR" altLang="en-US" dirty="0" smtClean="0"/>
                  <a:t>버튼</a:t>
                </a:r>
                <a:endParaRPr lang="en-US" altLang="ko-KR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- </a:t>
                </a:r>
                <a:r>
                  <a:rPr lang="ko-KR" altLang="en-US" dirty="0" err="1" smtClean="0"/>
                  <a:t>전원사양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+24V 100mA 3Wmax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- </a:t>
                </a:r>
                <a:r>
                  <a:rPr lang="en-US" altLang="ko-KR" dirty="0"/>
                  <a:t>Size : 48W x 75L x 24Hmm (</a:t>
                </a:r>
                <a:r>
                  <a:rPr lang="ko-KR" altLang="en-US" dirty="0" err="1"/>
                  <a:t>타공</a:t>
                </a:r>
                <a:r>
                  <a:rPr lang="en-US" altLang="ko-KR" dirty="0"/>
                  <a:t>Size 45 x 22mm</a:t>
                </a:r>
                <a:r>
                  <a:rPr lang="en-US" altLang="ko-KR" dirty="0" smtClean="0"/>
                  <a:t>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65" y="726270"/>
                <a:ext cx="11119722" cy="5078313"/>
              </a:xfrm>
              <a:prstGeom prst="rect">
                <a:avLst/>
              </a:prstGeom>
              <a:blipFill>
                <a:blip r:embed="rId2"/>
                <a:stretch>
                  <a:fillRect l="-438" t="-120" r="-219" b="-2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46" y="4117053"/>
            <a:ext cx="4653130" cy="221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8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68"/>
            <a:ext cx="50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구성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04679" y="159125"/>
            <a:ext cx="108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Block Diagram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19767" y="1796211"/>
            <a:ext cx="5202621" cy="3885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92580" y="2270215"/>
            <a:ext cx="1636612" cy="14091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5digit </a:t>
            </a:r>
            <a:r>
              <a:rPr lang="ko-KR" altLang="en-US" dirty="0" smtClean="0">
                <a:solidFill>
                  <a:schemeClr val="tx1"/>
                </a:solidFill>
              </a:rPr>
              <a:t>숫자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2580" y="3679327"/>
            <a:ext cx="1636612" cy="1405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 Button Key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67289" y="3679327"/>
            <a:ext cx="2723576" cy="7355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4~20mA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신호변환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20615" y="2275026"/>
            <a:ext cx="1270250" cy="1305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RS-485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67289" y="2275025"/>
            <a:ext cx="1453326" cy="1305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MCU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3988" y="5748658"/>
            <a:ext cx="22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[ TM-2021W ]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9500457" y="1876015"/>
            <a:ext cx="1883604" cy="1367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온도센서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HB-485-H70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00457" y="3888747"/>
            <a:ext cx="1883604" cy="798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온도조절기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" idx="3"/>
            <a:endCxn id="11" idx="1"/>
          </p:cNvCxnSpPr>
          <p:nvPr/>
        </p:nvCxnSpPr>
        <p:spPr>
          <a:xfrm flipV="1">
            <a:off x="7990865" y="2559938"/>
            <a:ext cx="1509592" cy="368079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500457" y="4766773"/>
            <a:ext cx="1883604" cy="798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24V </a:t>
            </a:r>
            <a:r>
              <a:rPr lang="ko-KR" altLang="en-US" dirty="0" smtClean="0">
                <a:solidFill>
                  <a:schemeClr val="tx1"/>
                </a:solidFill>
              </a:rPr>
              <a:t>전원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8" idx="3"/>
            <a:endCxn id="12" idx="1"/>
          </p:cNvCxnSpPr>
          <p:nvPr/>
        </p:nvCxnSpPr>
        <p:spPr>
          <a:xfrm>
            <a:off x="7990865" y="4047122"/>
            <a:ext cx="1509592" cy="241018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23" idx="3"/>
            <a:endCxn id="16" idx="1"/>
          </p:cNvCxnSpPr>
          <p:nvPr/>
        </p:nvCxnSpPr>
        <p:spPr>
          <a:xfrm>
            <a:off x="7990865" y="4766774"/>
            <a:ext cx="1509592" cy="399392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67289" y="4414916"/>
            <a:ext cx="2723576" cy="703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00457" y="960130"/>
            <a:ext cx="1883604" cy="798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 </a:t>
            </a:r>
            <a:r>
              <a:rPr lang="ko-KR" altLang="en-US" dirty="0" smtClean="0">
                <a:solidFill>
                  <a:schemeClr val="tx1"/>
                </a:solidFill>
              </a:rPr>
              <a:t>모니터링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옵션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56921" y="3694422"/>
            <a:ext cx="1883604" cy="798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온도 보정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endCxn id="7" idx="1"/>
          </p:cNvCxnSpPr>
          <p:nvPr/>
        </p:nvCxnSpPr>
        <p:spPr>
          <a:xfrm>
            <a:off x="2750777" y="3694422"/>
            <a:ext cx="741803" cy="687894"/>
          </a:xfrm>
          <a:prstGeom prst="bentConnector3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endCxn id="5" idx="1"/>
          </p:cNvCxnSpPr>
          <p:nvPr/>
        </p:nvCxnSpPr>
        <p:spPr>
          <a:xfrm rot="5400000" flipH="1" flipV="1">
            <a:off x="2924074" y="3168510"/>
            <a:ext cx="762245" cy="374768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75320" y="1907902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Upper B/D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461800" y="5089462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Front B/D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909106" y="511976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Bottom B/D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986665" y="2270215"/>
            <a:ext cx="351042" cy="2848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터미널블록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꺾인 연결선 86"/>
          <p:cNvCxnSpPr>
            <a:stCxn id="28" idx="1"/>
            <a:endCxn id="10" idx="0"/>
          </p:cNvCxnSpPr>
          <p:nvPr/>
        </p:nvCxnSpPr>
        <p:spPr>
          <a:xfrm rot="10800000" flipV="1">
            <a:off x="5993953" y="1359523"/>
            <a:ext cx="3506505" cy="915502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3605" y="4502866"/>
            <a:ext cx="22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[ </a:t>
            </a:r>
            <a:r>
              <a:rPr lang="ko-KR" altLang="en-US" b="1" dirty="0" smtClean="0"/>
              <a:t>운영자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9344321" y="5580588"/>
            <a:ext cx="22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[ </a:t>
            </a:r>
            <a:r>
              <a:rPr lang="ko-KR" altLang="en-US" b="1" dirty="0" smtClean="0"/>
              <a:t>반도체 장비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856921" y="2895637"/>
            <a:ext cx="1883604" cy="798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방사율 설정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68"/>
            <a:ext cx="50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후면 터미널블록 </a:t>
            </a:r>
            <a:r>
              <a:rPr lang="en-US" altLang="ko-KR" b="1" dirty="0" smtClean="0"/>
              <a:t>Interface </a:t>
            </a:r>
            <a:r>
              <a:rPr lang="ko-KR" altLang="en-US" b="1" dirty="0" smtClean="0"/>
              <a:t>정의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48966" y="689419"/>
            <a:ext cx="5465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인터페이스 </a:t>
            </a:r>
            <a:r>
              <a:rPr lang="en-US" altLang="ko-KR" b="1" dirty="0" smtClean="0"/>
              <a:t>Interface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104" y="2419595"/>
            <a:ext cx="6596410" cy="3539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05957" y="5941616"/>
            <a:ext cx="4713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※ Pin Number</a:t>
            </a:r>
            <a:r>
              <a:rPr lang="ko-KR" altLang="en-US" sz="1000" dirty="0" smtClean="0"/>
              <a:t>는 터미널블록 각인 번호와 일치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2" y="1731503"/>
            <a:ext cx="4236269" cy="327604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418818" y="601541"/>
            <a:ext cx="3693635" cy="1818054"/>
            <a:chOff x="7864741" y="572276"/>
            <a:chExt cx="3693635" cy="1818054"/>
          </a:xfrm>
        </p:grpSpPr>
        <p:grpSp>
          <p:nvGrpSpPr>
            <p:cNvPr id="8" name="그룹 7"/>
            <p:cNvGrpSpPr/>
            <p:nvPr/>
          </p:nvGrpSpPr>
          <p:grpSpPr>
            <a:xfrm>
              <a:off x="7864741" y="879591"/>
              <a:ext cx="3693635" cy="1510739"/>
              <a:chOff x="7864741" y="879591"/>
              <a:chExt cx="3693635" cy="1510739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3686" y="911581"/>
                <a:ext cx="2767576" cy="1447221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7930455" y="1102074"/>
                <a:ext cx="7432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1: D-</a:t>
                </a:r>
              </a:p>
              <a:p>
                <a:r>
                  <a:rPr lang="en-US" altLang="ko-KR" sz="1200" dirty="0" smtClean="0"/>
                  <a:t>2: D+</a:t>
                </a:r>
              </a:p>
              <a:p>
                <a:r>
                  <a:rPr lang="en-US" altLang="ko-KR" sz="1200" dirty="0" smtClean="0"/>
                  <a:t>3: –</a:t>
                </a:r>
              </a:p>
              <a:p>
                <a:r>
                  <a:rPr lang="en-US" altLang="ko-KR" sz="1200" dirty="0" smtClean="0"/>
                  <a:t>4: GND</a:t>
                </a:r>
              </a:p>
              <a:p>
                <a:r>
                  <a:rPr lang="en-US" altLang="ko-KR" sz="1200" dirty="0" smtClean="0"/>
                  <a:t>5: –</a:t>
                </a:r>
              </a:p>
              <a:p>
                <a:r>
                  <a:rPr lang="en-US" altLang="ko-KR" sz="1200" dirty="0" smtClean="0"/>
                  <a:t>6: 3.3V</a:t>
                </a:r>
                <a:endParaRPr lang="ko-KR" altLang="en-US" sz="1200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7864741" y="879591"/>
                <a:ext cx="3693635" cy="151073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144015" y="572276"/>
              <a:ext cx="3243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※ </a:t>
              </a:r>
              <a:r>
                <a:rPr lang="ko-KR" altLang="en-US" sz="1400" dirty="0" smtClean="0"/>
                <a:t>참조 </a:t>
              </a:r>
              <a:r>
                <a:rPr lang="en-US" altLang="ko-KR" sz="1400" dirty="0" smtClean="0"/>
                <a:t>: TB-485-H70 </a:t>
              </a:r>
              <a:r>
                <a:rPr lang="ko-KR" altLang="en-US" sz="1400" dirty="0" smtClean="0"/>
                <a:t>온도센서 핀번호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03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68"/>
            <a:ext cx="681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파라미터 확인 및 설정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방사율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51265" y="726270"/>
            <a:ext cx="108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5.1 </a:t>
            </a:r>
            <a:r>
              <a:rPr lang="ko-KR" altLang="en-US" b="1" dirty="0" smtClean="0"/>
              <a:t>방사율 확인 및 설정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3" y="1330943"/>
            <a:ext cx="3822196" cy="2078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76" y="1757761"/>
            <a:ext cx="3195333" cy="834602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93789"/>
              </p:ext>
            </p:extLst>
          </p:nvPr>
        </p:nvGraphicFramePr>
        <p:xfrm>
          <a:off x="4410342" y="3770210"/>
          <a:ext cx="7335203" cy="213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1819018693"/>
                    </a:ext>
                  </a:extLst>
                </a:gridCol>
                <a:gridCol w="3415129">
                  <a:extLst>
                    <a:ext uri="{9D8B030D-6E8A-4147-A177-3AD203B41FA5}">
                      <a16:colId xmlns:a16="http://schemas.microsoft.com/office/drawing/2014/main" val="3978101142"/>
                    </a:ext>
                  </a:extLst>
                </a:gridCol>
                <a:gridCol w="3006944">
                  <a:extLst>
                    <a:ext uri="{9D8B030D-6E8A-4147-A177-3AD203B41FA5}">
                      <a16:colId xmlns:a16="http://schemas.microsoft.com/office/drawing/2014/main" val="3192339191"/>
                    </a:ext>
                  </a:extLst>
                </a:gridCol>
              </a:tblGrid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67838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표시모드 전환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온도↔파라미터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Toggle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40760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자릿수이동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방사율 저장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자리→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자리→저장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반복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80651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현재값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최대값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: 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4143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현재값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최소값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: 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693960"/>
                  </a:ext>
                </a:extLst>
              </a:tr>
            </a:tbl>
          </a:graphicData>
        </a:graphic>
      </p:graphicFrame>
      <p:cxnSp>
        <p:nvCxnSpPr>
          <p:cNvPr id="12" name="꺾인 연결선 11"/>
          <p:cNvCxnSpPr/>
          <p:nvPr/>
        </p:nvCxnSpPr>
        <p:spPr>
          <a:xfrm>
            <a:off x="1918889" y="3137445"/>
            <a:ext cx="2491452" cy="1290413"/>
          </a:xfrm>
          <a:prstGeom prst="bentConnector3">
            <a:avLst>
              <a:gd name="adj1" fmla="val -623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10" idx="1"/>
          </p:cNvCxnSpPr>
          <p:nvPr/>
        </p:nvCxnSpPr>
        <p:spPr>
          <a:xfrm>
            <a:off x="2585878" y="3137445"/>
            <a:ext cx="1824464" cy="1698782"/>
          </a:xfrm>
          <a:prstGeom prst="bentConnector3">
            <a:avLst>
              <a:gd name="adj1" fmla="val 622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6200000" flipH="1">
            <a:off x="2785341" y="3631675"/>
            <a:ext cx="2127482" cy="1122521"/>
          </a:xfrm>
          <a:prstGeom prst="bentConnector3">
            <a:avLst>
              <a:gd name="adj1" fmla="val 10039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6200000" flipH="1">
            <a:off x="2901707" y="4198485"/>
            <a:ext cx="2565161" cy="452107"/>
          </a:xfrm>
          <a:prstGeom prst="bentConnector3">
            <a:avLst>
              <a:gd name="adj1" fmla="val 9829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7330" y="845669"/>
            <a:ext cx="691797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/>
              <a:t>파라미터 설정방법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예시</a:t>
            </a:r>
            <a:r>
              <a:rPr lang="en-US" altLang="ko-KR" sz="12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1. SET </a:t>
            </a:r>
            <a:r>
              <a:rPr lang="ko-KR" altLang="en-US" sz="1200" dirty="0" smtClean="0"/>
              <a:t>버튼으로 파라미터 표시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 번 누를 때 마다 </a:t>
            </a:r>
            <a:r>
              <a:rPr lang="ko-KR" altLang="en-US" sz="1200" b="1" dirty="0" smtClean="0"/>
              <a:t>온도</a:t>
            </a:r>
            <a:r>
              <a:rPr lang="ko-KR" altLang="en-US" sz="1200" b="1" dirty="0"/>
              <a:t> → 방사율 </a:t>
            </a:r>
            <a:r>
              <a:rPr lang="ko-KR" altLang="en-US" sz="1200" b="1" dirty="0" smtClean="0"/>
              <a:t>→ </a:t>
            </a:r>
            <a:r>
              <a:rPr lang="en-US" altLang="ko-KR" sz="1200" b="1" dirty="0" smtClean="0"/>
              <a:t>K</a:t>
            </a:r>
            <a:r>
              <a:rPr lang="ko-KR" altLang="en-US" sz="1200" b="1" dirty="0"/>
              <a:t>값 </a:t>
            </a:r>
            <a:r>
              <a:rPr lang="ko-KR" altLang="en-US" sz="1200" b="1" dirty="0" smtClean="0"/>
              <a:t>→ </a:t>
            </a:r>
            <a:r>
              <a:rPr lang="en-US" altLang="ko-KR" sz="1200" b="1" dirty="0" smtClean="0"/>
              <a:t>B</a:t>
            </a:r>
            <a:r>
              <a:rPr lang="ko-KR" altLang="en-US" sz="1200" b="1" dirty="0" smtClean="0"/>
              <a:t>값 → 온도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반복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2. </a:t>
            </a:r>
            <a:r>
              <a:rPr lang="ko-KR" altLang="en-US" sz="1200" b="1" dirty="0" smtClean="0"/>
              <a:t>방사율</a:t>
            </a:r>
            <a:r>
              <a:rPr lang="ko-KR" altLang="en-US" sz="1200" dirty="0" smtClean="0"/>
              <a:t> 표시 후 </a:t>
            </a:r>
            <a:r>
              <a:rPr lang="en-US" altLang="ko-KR" sz="1200" dirty="0" smtClean="0"/>
              <a:t>RIGHT </a:t>
            </a:r>
            <a:r>
              <a:rPr lang="ko-KR" altLang="en-US" sz="1200" dirty="0" smtClean="0"/>
              <a:t>버튼을 눌러 파라미터 설정 모드로 진입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깜빡임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3. DN </a:t>
            </a:r>
            <a:r>
              <a:rPr lang="ko-KR" altLang="en-US" sz="1200" dirty="0" smtClean="0"/>
              <a:t>버튼으로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씩 감소 혹은 </a:t>
            </a:r>
            <a:r>
              <a:rPr lang="en-US" altLang="ko-KR" sz="1200" dirty="0" smtClean="0"/>
              <a:t>UP</a:t>
            </a:r>
            <a:r>
              <a:rPr lang="ko-KR" altLang="en-US" sz="1200" dirty="0" smtClean="0"/>
              <a:t>버튼으로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씩 증가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다시 </a:t>
            </a:r>
            <a:r>
              <a:rPr lang="en-US" altLang="ko-KR" sz="1200" dirty="0" smtClean="0"/>
              <a:t>RIGHT </a:t>
            </a:r>
            <a:r>
              <a:rPr lang="ko-KR" altLang="en-US" sz="1200" dirty="0" smtClean="0"/>
              <a:t>버튼으로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의 자리로 이동 </a:t>
            </a:r>
            <a:r>
              <a:rPr lang="en-US" altLang="ko-KR" sz="1200" dirty="0" smtClean="0"/>
              <a:t>(1</a:t>
            </a:r>
            <a:r>
              <a:rPr lang="ko-KR" altLang="en-US" sz="1200" dirty="0" smtClean="0"/>
              <a:t>의 자리 깜빡임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5. DN </a:t>
            </a:r>
            <a:r>
              <a:rPr lang="ko-KR" altLang="en-US" sz="1200" dirty="0"/>
              <a:t>버튼으로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씩 감소 </a:t>
            </a:r>
            <a:r>
              <a:rPr lang="ko-KR" altLang="en-US" sz="1200" dirty="0"/>
              <a:t>혹은 </a:t>
            </a:r>
            <a:r>
              <a:rPr lang="en-US" altLang="ko-KR" sz="1200" dirty="0"/>
              <a:t>UP</a:t>
            </a:r>
            <a:r>
              <a:rPr lang="ko-KR" altLang="en-US" sz="1200" dirty="0"/>
              <a:t>버튼으로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씩 증가 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(1</a:t>
            </a:r>
            <a:r>
              <a:rPr lang="ko-KR" altLang="en-US" sz="1200" dirty="0" smtClean="0"/>
              <a:t>의 자리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DN,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UP</a:t>
            </a:r>
            <a:r>
              <a:rPr lang="ko-KR" altLang="en-US" sz="1200" dirty="0" smtClean="0"/>
              <a:t>버튼을 누를 경우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의 자리도 함께 변경 됨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6. </a:t>
            </a:r>
            <a:r>
              <a:rPr lang="ko-KR" altLang="en-US" sz="1200" dirty="0" smtClean="0"/>
              <a:t>다시 </a:t>
            </a:r>
            <a:r>
              <a:rPr lang="en-US" altLang="ko-KR" sz="1200" dirty="0"/>
              <a:t>RIGHT </a:t>
            </a:r>
            <a:r>
              <a:rPr lang="ko-KR" altLang="en-US" sz="1200" dirty="0"/>
              <a:t>버튼으로 </a:t>
            </a:r>
            <a:r>
              <a:rPr lang="ko-KR" altLang="en-US" sz="1200" dirty="0" smtClean="0"/>
              <a:t>변경된 값 저장 </a:t>
            </a:r>
            <a:r>
              <a:rPr lang="en-US" altLang="ko-KR" sz="1200" dirty="0" smtClean="0"/>
              <a:t>(1</a:t>
            </a:r>
            <a:r>
              <a:rPr lang="ko-KR" altLang="en-US" sz="1200" dirty="0" smtClean="0"/>
              <a:t>초 후 적용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깜빡임 중단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7. SET </a:t>
            </a:r>
            <a:r>
              <a:rPr lang="ko-KR" altLang="en-US" sz="1200" dirty="0" smtClean="0"/>
              <a:t>버튼으로 온도값 표시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Target </a:t>
            </a:r>
            <a:r>
              <a:rPr lang="ko-KR" altLang="en-US" sz="1200" dirty="0" smtClean="0"/>
              <a:t>온도 표시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228600" indent="-228600">
              <a:lnSpc>
                <a:spcPct val="120000"/>
              </a:lnSpc>
              <a:buAutoNum type="arabicPeriod" startAt="8"/>
            </a:pPr>
            <a:r>
              <a:rPr lang="ko-KR" altLang="en-US" sz="1200" dirty="0" smtClean="0"/>
              <a:t>방사율 값을 잘 못 저장했거나 다른 방사율 값으로 변경하고자 할 경우 위의 </a:t>
            </a:r>
            <a:r>
              <a:rPr lang="en-US" altLang="ko-KR" sz="1200" dirty="0" smtClean="0"/>
              <a:t>1~7</a:t>
            </a:r>
            <a:r>
              <a:rPr lang="ko-KR" altLang="en-US" sz="1200" dirty="0" smtClean="0"/>
              <a:t>번을 반복</a:t>
            </a:r>
            <a:endParaRPr lang="en-US" altLang="ko-KR" sz="1200" dirty="0" smtClean="0"/>
          </a:p>
          <a:p>
            <a:pPr marL="228600" indent="-228600">
              <a:lnSpc>
                <a:spcPct val="120000"/>
              </a:lnSpc>
              <a:buAutoNum type="arabicPeriod" startAt="8"/>
            </a:pP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※ </a:t>
            </a:r>
            <a:r>
              <a:rPr lang="ko-KR" altLang="en-US" sz="1200" dirty="0" smtClean="0"/>
              <a:t>설정 최대값은 </a:t>
            </a:r>
            <a:r>
              <a:rPr lang="en-US" altLang="ko-KR" sz="1200" dirty="0" smtClean="0"/>
              <a:t>100, </a:t>
            </a:r>
            <a:r>
              <a:rPr lang="ko-KR" altLang="en-US" sz="1200" dirty="0" smtClean="0"/>
              <a:t>최소값은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이며 설정 범위를 벗어난 설정을 할 경우 최소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최대값으로 제한</a:t>
            </a:r>
            <a:endParaRPr lang="en-US" altLang="ko-KR" sz="12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60" y="5013375"/>
            <a:ext cx="2588682" cy="118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68"/>
            <a:ext cx="681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파라미터 확인 및 설정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온도보정 </a:t>
            </a:r>
            <a:r>
              <a:rPr lang="en-US" altLang="ko-KR" b="1" dirty="0" smtClean="0"/>
              <a:t>K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51265" y="726270"/>
            <a:ext cx="108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5.2 </a:t>
            </a:r>
            <a:r>
              <a:rPr lang="ko-KR" altLang="en-US" b="1" dirty="0" smtClean="0"/>
              <a:t>온도보정 </a:t>
            </a:r>
            <a:r>
              <a:rPr lang="en-US" altLang="ko-KR" b="1" dirty="0" smtClean="0"/>
              <a:t>K</a:t>
            </a:r>
            <a:r>
              <a:rPr lang="ko-KR" altLang="en-US" b="1" dirty="0" smtClean="0"/>
              <a:t>값 확인 및 설정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3" y="1330943"/>
            <a:ext cx="3822196" cy="2078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76" y="1757761"/>
            <a:ext cx="3195333" cy="834602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05642"/>
              </p:ext>
            </p:extLst>
          </p:nvPr>
        </p:nvGraphicFramePr>
        <p:xfrm>
          <a:off x="4410342" y="3770210"/>
          <a:ext cx="7335203" cy="213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1819018693"/>
                    </a:ext>
                  </a:extLst>
                </a:gridCol>
                <a:gridCol w="3415129">
                  <a:extLst>
                    <a:ext uri="{9D8B030D-6E8A-4147-A177-3AD203B41FA5}">
                      <a16:colId xmlns:a16="http://schemas.microsoft.com/office/drawing/2014/main" val="3978101142"/>
                    </a:ext>
                  </a:extLst>
                </a:gridCol>
                <a:gridCol w="3006944">
                  <a:extLst>
                    <a:ext uri="{9D8B030D-6E8A-4147-A177-3AD203B41FA5}">
                      <a16:colId xmlns:a16="http://schemas.microsoft.com/office/drawing/2014/main" val="3192339191"/>
                    </a:ext>
                  </a:extLst>
                </a:gridCol>
              </a:tblGrid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67838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표시모드 전환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온도↔파라미터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Toggle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40760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자릿수이동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K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값 저장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자리→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자리→저장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반복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80651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현재값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최대값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: 2.00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4143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현재값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최소값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: 0.5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693960"/>
                  </a:ext>
                </a:extLst>
              </a:tr>
            </a:tbl>
          </a:graphicData>
        </a:graphic>
      </p:graphicFrame>
      <p:cxnSp>
        <p:nvCxnSpPr>
          <p:cNvPr id="12" name="꺾인 연결선 11"/>
          <p:cNvCxnSpPr/>
          <p:nvPr/>
        </p:nvCxnSpPr>
        <p:spPr>
          <a:xfrm>
            <a:off x="1918889" y="3137445"/>
            <a:ext cx="2491452" cy="1290413"/>
          </a:xfrm>
          <a:prstGeom prst="bentConnector3">
            <a:avLst>
              <a:gd name="adj1" fmla="val -623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10" idx="1"/>
          </p:cNvCxnSpPr>
          <p:nvPr/>
        </p:nvCxnSpPr>
        <p:spPr>
          <a:xfrm>
            <a:off x="2585878" y="3137445"/>
            <a:ext cx="1824464" cy="1698782"/>
          </a:xfrm>
          <a:prstGeom prst="bentConnector3">
            <a:avLst>
              <a:gd name="adj1" fmla="val 622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6200000" flipH="1">
            <a:off x="2785341" y="3631675"/>
            <a:ext cx="2127482" cy="1122521"/>
          </a:xfrm>
          <a:prstGeom prst="bentConnector3">
            <a:avLst>
              <a:gd name="adj1" fmla="val 10039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6200000" flipH="1">
            <a:off x="2901707" y="4198485"/>
            <a:ext cx="2565161" cy="452107"/>
          </a:xfrm>
          <a:prstGeom prst="bentConnector3">
            <a:avLst>
              <a:gd name="adj1" fmla="val 9829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7330" y="845669"/>
            <a:ext cx="691797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/>
              <a:t>파라미터 설정방법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예시</a:t>
            </a:r>
            <a:r>
              <a:rPr lang="en-US" altLang="ko-KR" sz="12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1. SET </a:t>
            </a:r>
            <a:r>
              <a:rPr lang="ko-KR" altLang="en-US" sz="1200" dirty="0" smtClean="0"/>
              <a:t>버튼으로 파라미터 표시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 번 누를 때 마다 </a:t>
            </a:r>
            <a:r>
              <a:rPr lang="ko-KR" altLang="en-US" sz="1200" b="1" dirty="0" smtClean="0"/>
              <a:t>온도</a:t>
            </a:r>
            <a:r>
              <a:rPr lang="ko-KR" altLang="en-US" sz="1200" b="1" dirty="0"/>
              <a:t> → 방사율 </a:t>
            </a:r>
            <a:r>
              <a:rPr lang="ko-KR" altLang="en-US" sz="1200" b="1" dirty="0" smtClean="0"/>
              <a:t>→ </a:t>
            </a:r>
            <a:r>
              <a:rPr lang="en-US" altLang="ko-KR" sz="1200" b="1" dirty="0" smtClean="0"/>
              <a:t>K</a:t>
            </a:r>
            <a:r>
              <a:rPr lang="ko-KR" altLang="en-US" sz="1200" b="1" dirty="0"/>
              <a:t>값 </a:t>
            </a:r>
            <a:r>
              <a:rPr lang="ko-KR" altLang="en-US" sz="1200" b="1" dirty="0" smtClean="0"/>
              <a:t>→ </a:t>
            </a:r>
            <a:r>
              <a:rPr lang="en-US" altLang="ko-KR" sz="1200" b="1" dirty="0" smtClean="0"/>
              <a:t>B</a:t>
            </a:r>
            <a:r>
              <a:rPr lang="ko-KR" altLang="en-US" sz="1200" b="1" dirty="0" smtClean="0"/>
              <a:t>값 → 온도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반복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2. </a:t>
            </a:r>
            <a:r>
              <a:rPr lang="en-US" altLang="ko-KR" sz="1200" b="1" dirty="0" smtClean="0"/>
              <a:t>K</a:t>
            </a:r>
            <a:r>
              <a:rPr lang="ko-KR" altLang="en-US" sz="1200" b="1" dirty="0" smtClean="0"/>
              <a:t>값</a:t>
            </a:r>
            <a:r>
              <a:rPr lang="ko-KR" altLang="en-US" sz="1200" dirty="0" smtClean="0"/>
              <a:t> 표시 후 </a:t>
            </a:r>
            <a:r>
              <a:rPr lang="en-US" altLang="ko-KR" sz="1200" dirty="0" smtClean="0"/>
              <a:t>RIGHT </a:t>
            </a:r>
            <a:r>
              <a:rPr lang="ko-KR" altLang="en-US" sz="1200" dirty="0" smtClean="0"/>
              <a:t>버튼을 눌러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의자리 설정 모드로 진입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깜빡임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3. DN </a:t>
            </a:r>
            <a:r>
              <a:rPr lang="ko-KR" altLang="en-US" sz="1200" dirty="0" smtClean="0"/>
              <a:t>버튼으로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 감소 혹은 </a:t>
            </a:r>
            <a:r>
              <a:rPr lang="en-US" altLang="ko-KR" sz="1200" dirty="0" smtClean="0"/>
              <a:t>UP</a:t>
            </a:r>
            <a:r>
              <a:rPr lang="ko-KR" altLang="en-US" sz="1200" dirty="0" smtClean="0"/>
              <a:t>버튼으로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 증가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다시 </a:t>
            </a:r>
            <a:r>
              <a:rPr lang="en-US" altLang="ko-KR" sz="1200" dirty="0" smtClean="0"/>
              <a:t>RIGHT </a:t>
            </a:r>
            <a:r>
              <a:rPr lang="ko-KR" altLang="en-US" sz="1200" dirty="0" smtClean="0"/>
              <a:t>버튼으로 소수점 첫째 자리로 이동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소수점 첫째 자리 깜빡임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5. DN </a:t>
            </a:r>
            <a:r>
              <a:rPr lang="ko-KR" altLang="en-US" sz="1200" dirty="0"/>
              <a:t>버튼으로 </a:t>
            </a:r>
            <a:r>
              <a:rPr lang="en-US" altLang="ko-KR" sz="1200" dirty="0" smtClean="0"/>
              <a:t>0.1</a:t>
            </a:r>
            <a:r>
              <a:rPr lang="ko-KR" altLang="en-US" sz="1200" dirty="0" smtClean="0"/>
              <a:t>씩 감소 </a:t>
            </a:r>
            <a:r>
              <a:rPr lang="ko-KR" altLang="en-US" sz="1200" dirty="0"/>
              <a:t>혹은 </a:t>
            </a:r>
            <a:r>
              <a:rPr lang="en-US" altLang="ko-KR" sz="1200" dirty="0"/>
              <a:t>UP</a:t>
            </a:r>
            <a:r>
              <a:rPr lang="ko-KR" altLang="en-US" sz="1200" dirty="0"/>
              <a:t>버튼으로 </a:t>
            </a:r>
            <a:r>
              <a:rPr lang="en-US" altLang="ko-KR" sz="1200" dirty="0" smtClean="0"/>
              <a:t>0.1</a:t>
            </a:r>
            <a:r>
              <a:rPr lang="ko-KR" altLang="en-US" sz="1200" dirty="0" smtClean="0"/>
              <a:t>씩 증가 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6. </a:t>
            </a:r>
            <a:r>
              <a:rPr lang="ko-KR" altLang="en-US" sz="1200" dirty="0" smtClean="0"/>
              <a:t>다시 </a:t>
            </a:r>
            <a:r>
              <a:rPr lang="en-US" altLang="ko-KR" sz="1200" dirty="0" smtClean="0"/>
              <a:t>RIGHT </a:t>
            </a:r>
            <a:r>
              <a:rPr lang="ko-KR" altLang="en-US" sz="1200" dirty="0" smtClean="0"/>
              <a:t>버튼으로 소수점 </a:t>
            </a:r>
            <a:r>
              <a:rPr lang="en-US" altLang="ko-KR" sz="1200" dirty="0" smtClean="0"/>
              <a:t>2</a:t>
            </a:r>
            <a:r>
              <a:rPr lang="ko-KR" altLang="en-US" sz="1200" dirty="0" err="1" smtClean="0"/>
              <a:t>째자리</a:t>
            </a:r>
            <a:r>
              <a:rPr lang="ko-KR" altLang="en-US" sz="1200" dirty="0" smtClean="0"/>
              <a:t> 변경 </a:t>
            </a:r>
            <a:r>
              <a:rPr lang="en-US" altLang="ko-KR" sz="1200" dirty="0" smtClean="0"/>
              <a:t>(0.01</a:t>
            </a:r>
            <a:r>
              <a:rPr lang="ko-KR" altLang="en-US" sz="1200" dirty="0" smtClean="0"/>
              <a:t>씩 증가 혹은 감소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6. </a:t>
            </a:r>
            <a:r>
              <a:rPr lang="ko-KR" altLang="en-US" sz="1200" dirty="0" smtClean="0"/>
              <a:t>다시 </a:t>
            </a:r>
            <a:r>
              <a:rPr lang="en-US" altLang="ko-KR" sz="1200" dirty="0"/>
              <a:t>RIGHT </a:t>
            </a:r>
            <a:r>
              <a:rPr lang="ko-KR" altLang="en-US" sz="1200" dirty="0"/>
              <a:t>버튼으로 </a:t>
            </a:r>
            <a:r>
              <a:rPr lang="ko-KR" altLang="en-US" sz="1200" dirty="0" smtClean="0"/>
              <a:t>변경된 값 저장 </a:t>
            </a:r>
            <a:r>
              <a:rPr lang="en-US" altLang="ko-KR" sz="1200" dirty="0" smtClean="0"/>
              <a:t>(1</a:t>
            </a:r>
            <a:r>
              <a:rPr lang="ko-KR" altLang="en-US" sz="1200" dirty="0" smtClean="0"/>
              <a:t>초 후 적용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깜빡임 중단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7. SET </a:t>
            </a:r>
            <a:r>
              <a:rPr lang="ko-KR" altLang="en-US" sz="1200" dirty="0" smtClean="0"/>
              <a:t>버튼으로 온도값 표시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Target </a:t>
            </a:r>
            <a:r>
              <a:rPr lang="ko-KR" altLang="en-US" sz="1200" dirty="0" smtClean="0"/>
              <a:t>온도 표시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8. </a:t>
            </a:r>
            <a:r>
              <a:rPr lang="ko-KR" altLang="en-US" sz="1200" dirty="0" smtClean="0"/>
              <a:t>값을 잘 못 저장했거나 다른 값으로 변경하고자 할 경우 위의 </a:t>
            </a:r>
            <a:r>
              <a:rPr lang="en-US" altLang="ko-KR" sz="1200" dirty="0" smtClean="0"/>
              <a:t>1~7</a:t>
            </a:r>
            <a:r>
              <a:rPr lang="ko-KR" altLang="en-US" sz="1200" dirty="0" smtClean="0"/>
              <a:t>번을 반복</a:t>
            </a:r>
            <a:endParaRPr lang="en-US" altLang="ko-KR" sz="1200" dirty="0" smtClean="0"/>
          </a:p>
          <a:p>
            <a:pPr marL="228600" indent="-228600">
              <a:lnSpc>
                <a:spcPct val="120000"/>
              </a:lnSpc>
              <a:buAutoNum type="arabicPeriod" startAt="8"/>
            </a:pP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※ </a:t>
            </a:r>
            <a:r>
              <a:rPr lang="ko-KR" altLang="en-US" sz="1200" dirty="0" smtClean="0"/>
              <a:t>설정 최대값은 </a:t>
            </a:r>
            <a:r>
              <a:rPr lang="en-US" altLang="ko-KR" sz="1200" dirty="0" smtClean="0"/>
              <a:t>2.00, </a:t>
            </a:r>
            <a:r>
              <a:rPr lang="ko-KR" altLang="en-US" sz="1200" dirty="0" smtClean="0"/>
              <a:t>최소값은 </a:t>
            </a:r>
            <a:r>
              <a:rPr lang="en-US" altLang="ko-KR" sz="1200" dirty="0" smtClean="0"/>
              <a:t>0.05</a:t>
            </a:r>
            <a:r>
              <a:rPr lang="ko-KR" altLang="en-US" sz="1200" dirty="0" smtClean="0"/>
              <a:t>이며 범위를 벗어난 설정을 할 경우 최소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최대값으로 제한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23" y="4972940"/>
            <a:ext cx="2803045" cy="1290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23571" y="569945"/>
                <a:ext cx="387182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보정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시</m:t>
                          </m:r>
                        </m:e>
                      </m:d>
                      <m:r>
                        <a:rPr lang="ko-KR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온</m:t>
                      </m:r>
                      <m:r>
                        <a:rPr lang="ko-KR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실</m:t>
                      </m:r>
                      <m:r>
                        <a:rPr lang="ko-KR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측</m:t>
                      </m:r>
                      <m:r>
                        <a:rPr lang="ko-KR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온</m:t>
                      </m:r>
                      <m:r>
                        <a:rPr lang="ko-KR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71" y="569945"/>
                <a:ext cx="3871829" cy="312650"/>
              </a:xfrm>
              <a:prstGeom prst="rect">
                <a:avLst/>
              </a:prstGeom>
              <a:blipFill>
                <a:blip r:embed="rId5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89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68"/>
            <a:ext cx="681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파라미터 확인 및 설정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온도보정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60274" y="569945"/>
            <a:ext cx="108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온도보정 </a:t>
            </a:r>
            <a:r>
              <a:rPr lang="ko-KR" altLang="en-US" b="1" dirty="0" smtClean="0"/>
              <a:t>확인 및 설정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3" y="1330943"/>
            <a:ext cx="3822196" cy="2078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76" y="1757761"/>
            <a:ext cx="3195333" cy="834602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61481"/>
              </p:ext>
            </p:extLst>
          </p:nvPr>
        </p:nvGraphicFramePr>
        <p:xfrm>
          <a:off x="4410342" y="3770210"/>
          <a:ext cx="7335203" cy="213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1819018693"/>
                    </a:ext>
                  </a:extLst>
                </a:gridCol>
                <a:gridCol w="3415129">
                  <a:extLst>
                    <a:ext uri="{9D8B030D-6E8A-4147-A177-3AD203B41FA5}">
                      <a16:colId xmlns:a16="http://schemas.microsoft.com/office/drawing/2014/main" val="3978101142"/>
                    </a:ext>
                  </a:extLst>
                </a:gridCol>
                <a:gridCol w="3006944">
                  <a:extLst>
                    <a:ext uri="{9D8B030D-6E8A-4147-A177-3AD203B41FA5}">
                      <a16:colId xmlns:a16="http://schemas.microsoft.com/office/drawing/2014/main" val="3192339191"/>
                    </a:ext>
                  </a:extLst>
                </a:gridCol>
              </a:tblGrid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67838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표시모드 전환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온도↔파라미터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Toggle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40760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자릿수이동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자리→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자리→저장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반복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80651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현재값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최대값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: 9.99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4143"/>
                  </a:ext>
                </a:extLst>
              </a:tr>
              <a:tr h="426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현재값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최소값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: -9.99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693960"/>
                  </a:ext>
                </a:extLst>
              </a:tr>
            </a:tbl>
          </a:graphicData>
        </a:graphic>
      </p:graphicFrame>
      <p:cxnSp>
        <p:nvCxnSpPr>
          <p:cNvPr id="12" name="꺾인 연결선 11"/>
          <p:cNvCxnSpPr/>
          <p:nvPr/>
        </p:nvCxnSpPr>
        <p:spPr>
          <a:xfrm>
            <a:off x="1918889" y="3137445"/>
            <a:ext cx="2491452" cy="1290413"/>
          </a:xfrm>
          <a:prstGeom prst="bentConnector3">
            <a:avLst>
              <a:gd name="adj1" fmla="val -623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10" idx="1"/>
          </p:cNvCxnSpPr>
          <p:nvPr/>
        </p:nvCxnSpPr>
        <p:spPr>
          <a:xfrm>
            <a:off x="2585878" y="3137445"/>
            <a:ext cx="1824464" cy="1698782"/>
          </a:xfrm>
          <a:prstGeom prst="bentConnector3">
            <a:avLst>
              <a:gd name="adj1" fmla="val 622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6200000" flipH="1">
            <a:off x="2785341" y="3631675"/>
            <a:ext cx="2127482" cy="1122521"/>
          </a:xfrm>
          <a:prstGeom prst="bentConnector3">
            <a:avLst>
              <a:gd name="adj1" fmla="val 10039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16200000" flipH="1">
            <a:off x="2901707" y="4198485"/>
            <a:ext cx="2565161" cy="452107"/>
          </a:xfrm>
          <a:prstGeom prst="bentConnector3">
            <a:avLst>
              <a:gd name="adj1" fmla="val 9829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7330" y="845669"/>
            <a:ext cx="691797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/>
              <a:t>파라미터 설정방법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예시</a:t>
            </a:r>
            <a:r>
              <a:rPr lang="en-US" altLang="ko-KR" sz="12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1. SET </a:t>
            </a:r>
            <a:r>
              <a:rPr lang="ko-KR" altLang="en-US" sz="1200" dirty="0" smtClean="0"/>
              <a:t>버튼으로 파라미터 표시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 번 누를 때 마다 </a:t>
            </a:r>
            <a:r>
              <a:rPr lang="ko-KR" altLang="en-US" sz="1200" b="1" dirty="0" smtClean="0"/>
              <a:t>온도</a:t>
            </a:r>
            <a:r>
              <a:rPr lang="ko-KR" altLang="en-US" sz="1200" b="1" dirty="0"/>
              <a:t> → 방사율 </a:t>
            </a:r>
            <a:r>
              <a:rPr lang="ko-KR" altLang="en-US" sz="1200" b="1" dirty="0" smtClean="0"/>
              <a:t>→ </a:t>
            </a:r>
            <a:r>
              <a:rPr lang="en-US" altLang="ko-KR" sz="1200" b="1" dirty="0" smtClean="0"/>
              <a:t>K</a:t>
            </a:r>
            <a:r>
              <a:rPr lang="ko-KR" altLang="en-US" sz="1200" b="1" dirty="0"/>
              <a:t>값 </a:t>
            </a:r>
            <a:r>
              <a:rPr lang="ko-KR" altLang="en-US" sz="1200" b="1" dirty="0" smtClean="0"/>
              <a:t>→ </a:t>
            </a:r>
            <a:r>
              <a:rPr lang="en-US" altLang="ko-KR" sz="1200" b="1" dirty="0" smtClean="0"/>
              <a:t>B</a:t>
            </a:r>
            <a:r>
              <a:rPr lang="ko-KR" altLang="en-US" sz="1200" b="1" dirty="0" smtClean="0"/>
              <a:t>값 → 온도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반복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2. </a:t>
            </a:r>
            <a:r>
              <a:rPr lang="en-US" altLang="ko-KR" sz="1200" b="1" dirty="0"/>
              <a:t>B</a:t>
            </a:r>
            <a:r>
              <a:rPr lang="ko-KR" altLang="en-US" sz="1200" b="1" dirty="0" smtClean="0"/>
              <a:t>값</a:t>
            </a:r>
            <a:r>
              <a:rPr lang="ko-KR" altLang="en-US" sz="1200" dirty="0" smtClean="0"/>
              <a:t> 표시 후 </a:t>
            </a:r>
            <a:r>
              <a:rPr lang="en-US" altLang="ko-KR" sz="1200" dirty="0" smtClean="0"/>
              <a:t>RIGHT </a:t>
            </a:r>
            <a:r>
              <a:rPr lang="ko-KR" altLang="en-US" sz="1200" dirty="0" smtClean="0"/>
              <a:t>버튼을 눌러 부호자리 설정 모드로 진입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깜빡임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3. DN / UP </a:t>
            </a:r>
            <a:r>
              <a:rPr lang="ko-KR" altLang="en-US" sz="1200" dirty="0" smtClean="0"/>
              <a:t>버튼으로 부호 설정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누를 때 마다 마이너스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플러스 토글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플러스의 경우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으로 표시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4. </a:t>
            </a:r>
            <a:r>
              <a:rPr lang="ko-KR" altLang="en-US" sz="1200" dirty="0" smtClean="0"/>
              <a:t>다시 </a:t>
            </a:r>
            <a:r>
              <a:rPr lang="en-US" altLang="ko-KR" sz="1200" dirty="0" smtClean="0"/>
              <a:t>RIGHT </a:t>
            </a:r>
            <a:r>
              <a:rPr lang="ko-KR" altLang="en-US" sz="1200" dirty="0" smtClean="0"/>
              <a:t>버튼으로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의자리 로 이동 후 </a:t>
            </a:r>
            <a:r>
              <a:rPr lang="en-US" altLang="ko-KR" sz="1200" dirty="0" smtClean="0"/>
              <a:t>DN / UP </a:t>
            </a:r>
            <a:r>
              <a:rPr lang="ko-KR" altLang="en-US" sz="1200" dirty="0" smtClean="0"/>
              <a:t>버튼으로 값 설정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부호에 따라 </a:t>
            </a:r>
            <a:r>
              <a:rPr lang="en-US" altLang="ko-KR" sz="1200" dirty="0" smtClean="0"/>
              <a:t>DN / UP</a:t>
            </a:r>
            <a:r>
              <a:rPr lang="ko-KR" altLang="en-US" sz="1200" dirty="0" smtClean="0"/>
              <a:t>에 따른 숫자 증감에 유의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음수일 경우 </a:t>
            </a:r>
            <a:r>
              <a:rPr lang="en-US" altLang="ko-KR" sz="1200" dirty="0" smtClean="0"/>
              <a:t>-1.00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DN → -2.00)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5. </a:t>
            </a:r>
            <a:r>
              <a:rPr lang="ko-KR" altLang="en-US" sz="1200" dirty="0" smtClean="0"/>
              <a:t>다시 </a:t>
            </a:r>
            <a:r>
              <a:rPr lang="en-US" altLang="ko-KR" sz="1200" dirty="0" smtClean="0"/>
              <a:t>RIGHT </a:t>
            </a:r>
            <a:r>
              <a:rPr lang="ko-KR" altLang="en-US" sz="1200" dirty="0" smtClean="0"/>
              <a:t>버튼으로 소수점 첫째 자리로 이동 후 </a:t>
            </a:r>
            <a:r>
              <a:rPr lang="en-US" altLang="ko-KR" sz="1200" dirty="0"/>
              <a:t>DN / UP </a:t>
            </a:r>
            <a:r>
              <a:rPr lang="ko-KR" altLang="en-US" sz="1200" dirty="0"/>
              <a:t>버튼으로 값 설정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6. </a:t>
            </a:r>
            <a:r>
              <a:rPr lang="ko-KR" altLang="en-US" sz="1200" dirty="0" smtClean="0"/>
              <a:t>다시 </a:t>
            </a:r>
            <a:r>
              <a:rPr lang="en-US" altLang="ko-KR" sz="1200" dirty="0" smtClean="0"/>
              <a:t>RIGHT </a:t>
            </a:r>
            <a:r>
              <a:rPr lang="ko-KR" altLang="en-US" sz="1200" dirty="0" smtClean="0"/>
              <a:t>버튼으로 소수점 </a:t>
            </a:r>
            <a:r>
              <a:rPr lang="ko-KR" altLang="en-US" sz="1200" dirty="0"/>
              <a:t>둘째 자리로 이동 후 </a:t>
            </a:r>
            <a:r>
              <a:rPr lang="en-US" altLang="ko-KR" sz="1200" dirty="0"/>
              <a:t>DN / UP </a:t>
            </a:r>
            <a:r>
              <a:rPr lang="ko-KR" altLang="en-US" sz="1200" dirty="0"/>
              <a:t>버튼으로 값 </a:t>
            </a:r>
            <a:r>
              <a:rPr lang="ko-KR" altLang="en-US" sz="1200" dirty="0" smtClean="0"/>
              <a:t>설정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7. </a:t>
            </a:r>
            <a:r>
              <a:rPr lang="ko-KR" altLang="en-US" sz="1200" dirty="0" smtClean="0"/>
              <a:t>다시 </a:t>
            </a:r>
            <a:r>
              <a:rPr lang="en-US" altLang="ko-KR" sz="1200" dirty="0"/>
              <a:t>RIGHT </a:t>
            </a:r>
            <a:r>
              <a:rPr lang="ko-KR" altLang="en-US" sz="1200" dirty="0"/>
              <a:t>버튼으로 </a:t>
            </a:r>
            <a:r>
              <a:rPr lang="ko-KR" altLang="en-US" sz="1200" dirty="0" smtClean="0"/>
              <a:t>변경된 값 저장 </a:t>
            </a:r>
            <a:r>
              <a:rPr lang="en-US" altLang="ko-KR" sz="1200" dirty="0" smtClean="0"/>
              <a:t>(1</a:t>
            </a:r>
            <a:r>
              <a:rPr lang="ko-KR" altLang="en-US" sz="1200" dirty="0" smtClean="0"/>
              <a:t>초 후 적용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깜빡임 중단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8. SET </a:t>
            </a:r>
            <a:r>
              <a:rPr lang="ko-KR" altLang="en-US" sz="1200" dirty="0" smtClean="0"/>
              <a:t>버튼으로 온도값 표시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Target </a:t>
            </a:r>
            <a:r>
              <a:rPr lang="ko-KR" altLang="en-US" sz="1200" dirty="0" smtClean="0"/>
              <a:t>온도 표시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※ </a:t>
            </a:r>
            <a:r>
              <a:rPr lang="ko-KR" altLang="en-US" sz="1200" dirty="0" smtClean="0"/>
              <a:t>설정 최대값은 </a:t>
            </a:r>
            <a:r>
              <a:rPr lang="en-US" altLang="ko-KR" sz="1200" dirty="0" smtClean="0"/>
              <a:t>9.99, </a:t>
            </a:r>
            <a:r>
              <a:rPr lang="ko-KR" altLang="en-US" sz="1200" dirty="0" smtClean="0"/>
              <a:t>최소값은 </a:t>
            </a:r>
            <a:r>
              <a:rPr lang="en-US" altLang="ko-KR" sz="1200" dirty="0" smtClean="0"/>
              <a:t>-9.99</a:t>
            </a:r>
            <a:r>
              <a:rPr lang="ko-KR" altLang="en-US" sz="1200" dirty="0" smtClean="0"/>
              <a:t>이며 범위를 벗어난 설정을 할 경우 최소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최대값으로 제한</a:t>
            </a:r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23571" y="569945"/>
                <a:ext cx="373236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보정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시</m:t>
                          </m:r>
                        </m:e>
                      </m:d>
                      <m:r>
                        <a:rPr lang="ko-KR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온</m:t>
                      </m:r>
                      <m:r>
                        <a:rPr lang="ko-KR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ko-KR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실</m:t>
                      </m:r>
                      <m:r>
                        <a:rPr lang="ko-KR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측</m:t>
                      </m:r>
                      <m:r>
                        <a:rPr lang="ko-KR" alt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온</m:t>
                      </m:r>
                      <m:r>
                        <a:rPr lang="ko-KR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71" y="569945"/>
                <a:ext cx="3732368" cy="312650"/>
              </a:xfrm>
              <a:prstGeom prst="rect">
                <a:avLst/>
              </a:prstGeom>
              <a:blipFill>
                <a:blip r:embed="rId4"/>
                <a:stretch>
                  <a:fillRect l="-1307" t="-3846" r="-654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41" y="4972940"/>
            <a:ext cx="2872702" cy="128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668"/>
            <a:ext cx="50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온도로그</a:t>
            </a:r>
            <a:r>
              <a:rPr lang="ko-KR" altLang="en-US" b="1" dirty="0" smtClean="0"/>
              <a:t> 모니터링 방법</a:t>
            </a:r>
            <a:endParaRPr lang="ko-KR" altLang="en-US" b="1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49541" y="2443270"/>
            <a:ext cx="5560512" cy="3664249"/>
            <a:chOff x="481974" y="844196"/>
            <a:chExt cx="5560512" cy="366424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974" y="844196"/>
              <a:ext cx="5560512" cy="366424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855795" y="1752225"/>
              <a:ext cx="1391870" cy="97295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/>
          <p:cNvCxnSpPr/>
          <p:nvPr/>
        </p:nvCxnSpPr>
        <p:spPr>
          <a:xfrm flipH="1">
            <a:off x="5351267" y="617779"/>
            <a:ext cx="1966583" cy="269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5351267" y="2992563"/>
            <a:ext cx="1966583" cy="133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85" y="3726487"/>
            <a:ext cx="5245325" cy="163942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51265" y="726270"/>
            <a:ext cx="55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6.1 </a:t>
            </a:r>
            <a:r>
              <a:rPr lang="ko-KR" altLang="en-US" b="1" dirty="0" err="1" smtClean="0"/>
              <a:t>온도로그</a:t>
            </a:r>
            <a:r>
              <a:rPr lang="ko-KR" altLang="en-US" b="1" dirty="0" smtClean="0"/>
              <a:t> 모니터링 결선</a:t>
            </a:r>
            <a:endParaRPr lang="en-US" altLang="ko-KR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24311" y="1109363"/>
            <a:ext cx="5702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로그 통신모듈 </a:t>
            </a:r>
            <a:r>
              <a:rPr lang="en-US" altLang="ko-KR" sz="1400" dirty="0" smtClean="0"/>
              <a:t>: ESP-</a:t>
            </a:r>
            <a:r>
              <a:rPr lang="en-US" altLang="ko-KR" sz="1400" dirty="0" err="1" smtClean="0"/>
              <a:t>Prog</a:t>
            </a:r>
            <a:r>
              <a:rPr lang="en-US" altLang="ko-KR" sz="1400" dirty="0" smtClean="0"/>
              <a:t> JTAG </a:t>
            </a:r>
            <a:r>
              <a:rPr lang="ko-KR" altLang="en-US" sz="1400" dirty="0" smtClean="0"/>
              <a:t>디버깅 툴</a:t>
            </a:r>
            <a:endParaRPr lang="en-US" altLang="ko-KR" sz="8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TM-2021W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ESP-</a:t>
            </a:r>
            <a:r>
              <a:rPr lang="en-US" altLang="ko-KR" sz="1400" dirty="0" err="1" smtClean="0"/>
              <a:t>Prog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결선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전용 </a:t>
            </a:r>
            <a:r>
              <a:rPr lang="en-US" altLang="ko-KR" sz="1400" dirty="0" smtClean="0"/>
              <a:t>6P Cable </a:t>
            </a:r>
            <a:r>
              <a:rPr lang="ko-KR" altLang="en-US" sz="1400" dirty="0" smtClean="0"/>
              <a:t>사용 </a:t>
            </a: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ESP-</a:t>
            </a:r>
            <a:r>
              <a:rPr lang="en-US" altLang="ko-KR" sz="1400" dirty="0" err="1" smtClean="0"/>
              <a:t>Prog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PC </a:t>
            </a:r>
            <a:r>
              <a:rPr lang="ko-KR" altLang="en-US" sz="1400" dirty="0" smtClean="0"/>
              <a:t>연결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범용</a:t>
            </a:r>
            <a:r>
              <a:rPr lang="en-US" altLang="ko-KR" sz="1400" dirty="0" smtClean="0"/>
              <a:t> micro 5</a:t>
            </a:r>
            <a:r>
              <a:rPr lang="ko-KR" altLang="en-US" sz="1400" dirty="0" smtClean="0"/>
              <a:t>핀 </a:t>
            </a:r>
            <a:r>
              <a:rPr lang="en-US" altLang="ko-KR" sz="1400" dirty="0" smtClean="0"/>
              <a:t>USB Data Cable </a:t>
            </a:r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39478" y="5351109"/>
            <a:ext cx="402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[ESP-</a:t>
            </a:r>
            <a:r>
              <a:rPr lang="en-US" altLang="ko-KR" b="1" dirty="0" err="1" smtClean="0"/>
              <a:t>Prog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외관</a:t>
            </a:r>
            <a:r>
              <a:rPr lang="en-US" altLang="ko-KR" b="1" dirty="0" smtClean="0"/>
              <a:t> ]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6628456" y="4138351"/>
            <a:ext cx="725430" cy="926014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39602" y="1923118"/>
            <a:ext cx="598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※ ESP-</a:t>
            </a:r>
            <a:r>
              <a:rPr lang="en-US" altLang="ko-KR" sz="1200" b="1" dirty="0" err="1" smtClean="0"/>
              <a:t>Prog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구매처 참조 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4"/>
              </a:rPr>
              <a:t>http</a:t>
            </a:r>
            <a:r>
              <a:rPr lang="en-US" altLang="ko-KR" sz="1200" dirty="0">
                <a:hlinkClick r:id="rId4"/>
              </a:rPr>
              <a:t>://</a:t>
            </a:r>
            <a:r>
              <a:rPr lang="en-US" altLang="ko-KR" sz="1200" dirty="0" smtClean="0">
                <a:hlinkClick r:id="rId4"/>
              </a:rPr>
              <a:t>item.gmarket.co.kr/Item?goodscode=2065333268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6998037" y="631540"/>
            <a:ext cx="4677454" cy="2708514"/>
            <a:chOff x="6998038" y="844196"/>
            <a:chExt cx="4677454" cy="27085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7851" y="844196"/>
              <a:ext cx="3384684" cy="236102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274644" y="1018002"/>
              <a:ext cx="396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23291" y="2676320"/>
              <a:ext cx="68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>
                  <a:solidFill>
                    <a:srgbClr val="FF0000"/>
                  </a:solidFill>
                </a:rPr>
                <a:t>적색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98038" y="3183378"/>
              <a:ext cx="4024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[ TM-2021W</a:t>
              </a:r>
              <a:r>
                <a:rPr lang="ko-KR" altLang="en-US" b="1" dirty="0" smtClean="0"/>
                <a:t>와 </a:t>
              </a:r>
              <a:r>
                <a:rPr lang="en-US" altLang="ko-KR" b="1" dirty="0" smtClean="0"/>
                <a:t>ESP-</a:t>
              </a:r>
              <a:r>
                <a:rPr lang="en-US" altLang="ko-KR" b="1" dirty="0" err="1" smtClean="0"/>
                <a:t>Prog</a:t>
              </a:r>
              <a:r>
                <a:rPr lang="en-US" altLang="ko-KR" b="1" dirty="0" smtClean="0"/>
                <a:t> </a:t>
              </a:r>
              <a:r>
                <a:rPr lang="ko-KR" altLang="en-US" b="1" dirty="0" smtClean="0"/>
                <a:t>결선</a:t>
              </a:r>
              <a:r>
                <a:rPr lang="en-US" altLang="ko-KR" b="1" dirty="0" smtClean="0"/>
                <a:t> ]</a:t>
              </a:r>
              <a:endParaRPr lang="ko-KR" alt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963791" y="1478695"/>
              <a:ext cx="711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방향 주의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직선 화살표 연결선 37"/>
            <p:cNvCxnSpPr>
              <a:stCxn id="36" idx="1"/>
              <a:endCxn id="22" idx="3"/>
            </p:cNvCxnSpPr>
            <p:nvPr/>
          </p:nvCxnSpPr>
          <p:spPr>
            <a:xfrm flipH="1" flipV="1">
              <a:off x="8671034" y="1202668"/>
              <a:ext cx="2292757" cy="5991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6" idx="1"/>
            </p:cNvCxnSpPr>
            <p:nvPr/>
          </p:nvCxnSpPr>
          <p:spPr>
            <a:xfrm flipH="1">
              <a:off x="9112470" y="1801861"/>
              <a:ext cx="1851321" cy="102934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8108822" y="4516369"/>
            <a:ext cx="331644" cy="58062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926028" y="5473868"/>
            <a:ext cx="4072009" cy="7386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ESP-</a:t>
            </a:r>
            <a:r>
              <a:rPr lang="en-US" altLang="ko-KR" b="1" dirty="0" err="1" smtClean="0">
                <a:solidFill>
                  <a:srgbClr val="FF0000"/>
                </a:solidFill>
              </a:rPr>
              <a:t>Prog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점퍼 스위치 </a:t>
            </a:r>
            <a:r>
              <a:rPr lang="en-US" altLang="ko-KR" b="1" dirty="0" smtClean="0">
                <a:solidFill>
                  <a:srgbClr val="FF0000"/>
                </a:solidFill>
              </a:rPr>
              <a:t>Setting </a:t>
            </a:r>
            <a:r>
              <a:rPr lang="ko-KR" altLang="en-US" b="1" dirty="0" smtClean="0">
                <a:solidFill>
                  <a:srgbClr val="FF0000"/>
                </a:solidFill>
              </a:rPr>
              <a:t>주의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dirty="0" smtClean="0"/>
              <a:t>(TM-2021W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24V </a:t>
            </a:r>
            <a:r>
              <a:rPr lang="ko-KR" altLang="en-US" sz="1200" b="1" dirty="0" smtClean="0"/>
              <a:t>전원을 외부에서 인가할 경우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ESP-</a:t>
            </a:r>
            <a:r>
              <a:rPr lang="en-US" altLang="ko-KR" sz="1200" b="1" dirty="0" err="1" smtClean="0"/>
              <a:t>Prog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전원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점퍼는 제거할 것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49" name="직선 화살표 연결선 48"/>
          <p:cNvCxnSpPr>
            <a:stCxn id="48" idx="3"/>
            <a:endCxn id="44" idx="1"/>
          </p:cNvCxnSpPr>
          <p:nvPr/>
        </p:nvCxnSpPr>
        <p:spPr>
          <a:xfrm flipV="1">
            <a:off x="6998037" y="4806680"/>
            <a:ext cx="1110785" cy="10365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6813165" y="5854247"/>
            <a:ext cx="4122594" cy="728192"/>
            <a:chOff x="7367618" y="5820909"/>
            <a:chExt cx="4122594" cy="728192"/>
          </a:xfrm>
        </p:grpSpPr>
        <p:grpSp>
          <p:nvGrpSpPr>
            <p:cNvPr id="67" name="그룹 66"/>
            <p:cNvGrpSpPr/>
            <p:nvPr/>
          </p:nvGrpSpPr>
          <p:grpSpPr>
            <a:xfrm>
              <a:off x="10437367" y="5820909"/>
              <a:ext cx="1052845" cy="353536"/>
              <a:chOff x="8077433" y="6017700"/>
              <a:chExt cx="1052845" cy="353536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8077433" y="6065703"/>
                <a:ext cx="1052845" cy="305533"/>
                <a:chOff x="8077433" y="6065703"/>
                <a:chExt cx="1052845" cy="305533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8242156" y="6067746"/>
                  <a:ext cx="81080" cy="900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8560162" y="6065703"/>
                  <a:ext cx="81080" cy="900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8878168" y="6067746"/>
                  <a:ext cx="81080" cy="900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8336250" y="6155792"/>
                  <a:ext cx="52890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VPROG</a:t>
                  </a:r>
                  <a:endParaRPr lang="ko-KR" altLang="en-US" sz="800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8719753" y="6155792"/>
                  <a:ext cx="4105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3V3</a:t>
                  </a:r>
                  <a:endParaRPr lang="ko-KR" altLang="en-US" sz="8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8077433" y="6151464"/>
                  <a:ext cx="4105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5V</a:t>
                  </a:r>
                  <a:endParaRPr lang="ko-KR" altLang="en-US" sz="800" dirty="0"/>
                </a:p>
              </p:txBody>
            </p:sp>
          </p:grpSp>
          <p:sp>
            <p:nvSpPr>
              <p:cNvPr id="66" name="직사각형 65"/>
              <p:cNvSpPr/>
              <p:nvPr/>
            </p:nvSpPr>
            <p:spPr>
              <a:xfrm>
                <a:off x="8522429" y="6017700"/>
                <a:ext cx="487763" cy="17963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0437367" y="6195565"/>
              <a:ext cx="1052845" cy="353536"/>
              <a:chOff x="8077433" y="6017700"/>
              <a:chExt cx="1052845" cy="353536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8077433" y="6065703"/>
                <a:ext cx="1052845" cy="305533"/>
                <a:chOff x="8077433" y="6065703"/>
                <a:chExt cx="1052845" cy="305533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8242156" y="6067746"/>
                  <a:ext cx="81080" cy="900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560162" y="6065703"/>
                  <a:ext cx="81080" cy="900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878168" y="6067746"/>
                  <a:ext cx="81080" cy="900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336250" y="6155792"/>
                  <a:ext cx="52890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VPROG</a:t>
                  </a:r>
                  <a:endParaRPr lang="ko-KR" altLang="en-US" sz="80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8719753" y="6155792"/>
                  <a:ext cx="4105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3V3</a:t>
                  </a:r>
                  <a:endParaRPr lang="ko-KR" altLang="en-US" sz="8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077433" y="6151464"/>
                  <a:ext cx="4105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5V</a:t>
                  </a:r>
                  <a:endParaRPr lang="ko-KR" altLang="en-US" sz="800" dirty="0"/>
                </a:p>
              </p:txBody>
            </p:sp>
          </p:grpSp>
          <p:sp>
            <p:nvSpPr>
              <p:cNvPr id="70" name="직사각형 69"/>
              <p:cNvSpPr/>
              <p:nvPr/>
            </p:nvSpPr>
            <p:spPr>
              <a:xfrm>
                <a:off x="8522429" y="6017700"/>
                <a:ext cx="487763" cy="179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7367618" y="5835735"/>
              <a:ext cx="2918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/>
                <a:t>24V </a:t>
              </a:r>
              <a:r>
                <a:rPr lang="ko-KR" altLang="en-US" sz="1400" b="1" dirty="0" err="1" smtClean="0"/>
                <a:t>전원인가의</a:t>
              </a:r>
              <a:r>
                <a:rPr lang="ko-KR" altLang="en-US" sz="1400" b="1" dirty="0" smtClean="0"/>
                <a:t> 경우 점퍼 제거</a:t>
              </a:r>
              <a:endParaRPr lang="ko-KR" altLang="en-US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423291" y="6175440"/>
              <a:ext cx="1861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b="1" dirty="0" smtClean="0"/>
                <a:t>초기상태 </a:t>
              </a:r>
              <a:r>
                <a:rPr lang="en-US" altLang="ko-KR" sz="1400" b="1" dirty="0" smtClean="0"/>
                <a:t>(3V3)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64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978" y="2253418"/>
            <a:ext cx="4820548" cy="3435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668"/>
            <a:ext cx="50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온도로그</a:t>
            </a:r>
            <a:r>
              <a:rPr lang="ko-KR" altLang="en-US" b="1" dirty="0" smtClean="0"/>
              <a:t> 모니터링 방법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1265" y="726270"/>
            <a:ext cx="55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6.2 </a:t>
            </a:r>
            <a:r>
              <a:rPr lang="ko-KR" altLang="en-US" b="1" dirty="0" err="1" smtClean="0"/>
              <a:t>온도로그</a:t>
            </a:r>
            <a:r>
              <a:rPr lang="ko-KR" altLang="en-US" b="1" dirty="0" smtClean="0"/>
              <a:t> 모니터링 터미널 소프트웨어 설정</a:t>
            </a:r>
            <a:endParaRPr lang="en-US" altLang="ko-KR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824311" y="1109363"/>
            <a:ext cx="58717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ESP-</a:t>
            </a:r>
            <a:r>
              <a:rPr lang="en-US" altLang="ko-KR" sz="1400" dirty="0" err="1" smtClean="0"/>
              <a:t>Prog</a:t>
            </a:r>
            <a:r>
              <a:rPr lang="en-US" altLang="ko-KR" sz="1400" dirty="0" smtClean="0"/>
              <a:t> device driver </a:t>
            </a:r>
            <a:r>
              <a:rPr lang="ko-KR" altLang="en-US" sz="1400" dirty="0" smtClean="0"/>
              <a:t>설치 </a:t>
            </a:r>
            <a:r>
              <a:rPr lang="en-US" altLang="ko-KR" sz="1400" dirty="0" smtClean="0"/>
              <a:t>(FTDI </a:t>
            </a:r>
            <a:r>
              <a:rPr lang="ko-KR" altLang="en-US" sz="1400" dirty="0" smtClean="0"/>
              <a:t>다운로드 사이트 참조</a:t>
            </a:r>
            <a:r>
              <a:rPr lang="en-US" altLang="ko-KR" sz="1400" dirty="0" smtClean="0"/>
              <a:t>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장치관리자에서 포트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인식을 확인하고 숫자가 높은 포트로 접속</a:t>
            </a: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모니터링 프로그램 </a:t>
            </a:r>
            <a:r>
              <a:rPr lang="en-US" altLang="ko-KR" sz="1400" dirty="0" smtClean="0"/>
              <a:t>: Putty </a:t>
            </a:r>
            <a:r>
              <a:rPr lang="ko-KR" altLang="en-US" sz="1400" dirty="0" smtClean="0"/>
              <a:t>혹은 </a:t>
            </a:r>
            <a:r>
              <a:rPr lang="en-US" altLang="ko-KR" sz="1400" dirty="0" err="1" smtClean="0"/>
              <a:t>Tera</a:t>
            </a:r>
            <a:r>
              <a:rPr lang="en-US" altLang="ko-KR" sz="1400" dirty="0" smtClean="0"/>
              <a:t> term </a:t>
            </a:r>
            <a:r>
              <a:rPr lang="ko-KR" altLang="en-US" sz="1400" dirty="0" smtClean="0"/>
              <a:t>과 같은 터미널 프로그램</a:t>
            </a: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[</a:t>
            </a:r>
            <a:r>
              <a:rPr lang="ko-KR" altLang="en-US" sz="1400" dirty="0" smtClean="0"/>
              <a:t>메뉴</a:t>
            </a:r>
            <a:r>
              <a:rPr lang="en-US" altLang="ko-KR" sz="1400" dirty="0" smtClean="0"/>
              <a:t>] – [</a:t>
            </a:r>
            <a:r>
              <a:rPr lang="ko-KR" altLang="en-US" sz="1400" dirty="0" err="1" smtClean="0"/>
              <a:t>새로만들기</a:t>
            </a:r>
            <a:r>
              <a:rPr lang="en-US" altLang="ko-KR" sz="1400" dirty="0" smtClean="0"/>
              <a:t>] – </a:t>
            </a:r>
            <a:r>
              <a:rPr lang="ko-KR" altLang="en-US" sz="1400" dirty="0" err="1" smtClean="0"/>
              <a:t>시리얼포트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– COM</a:t>
            </a:r>
            <a:r>
              <a:rPr lang="ko-KR" altLang="en-US" sz="1400" dirty="0" smtClean="0"/>
              <a:t>포트 선택 </a:t>
            </a:r>
            <a:r>
              <a:rPr lang="en-US" altLang="ko-KR" sz="1400" dirty="0" smtClean="0"/>
              <a:t>– [</a:t>
            </a:r>
            <a:r>
              <a:rPr lang="ko-KR" altLang="en-US" sz="1400" dirty="0" smtClean="0"/>
              <a:t>확인</a:t>
            </a:r>
            <a:r>
              <a:rPr lang="en-US" altLang="ko-KR" sz="1400" dirty="0" smtClean="0"/>
              <a:t>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7691" y="1621631"/>
            <a:ext cx="598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※ ESP-</a:t>
            </a:r>
            <a:r>
              <a:rPr lang="en-US" altLang="ko-KR" sz="1200" b="1" dirty="0" err="1" smtClean="0"/>
              <a:t>Prog</a:t>
            </a:r>
            <a:r>
              <a:rPr lang="en-US" altLang="ko-KR" sz="1200" b="1" dirty="0" smtClean="0"/>
              <a:t> USB </a:t>
            </a:r>
            <a:r>
              <a:rPr lang="ko-KR" altLang="en-US" sz="1200" b="1" dirty="0" smtClean="0"/>
              <a:t>드라이버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https://ftdichip.com/drivers/vcp-drivers</a:t>
            </a:r>
            <a:r>
              <a:rPr lang="en-US" altLang="ko-KR" sz="1200" dirty="0" smtClean="0">
                <a:hlinkClick r:id="rId3"/>
              </a:rPr>
              <a:t>/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b="1" dirty="0"/>
              <a:t>※ </a:t>
            </a:r>
            <a:r>
              <a:rPr lang="en-US" altLang="ko-KR" sz="1200" b="1" dirty="0" err="1"/>
              <a:t>Tera</a:t>
            </a:r>
            <a:r>
              <a:rPr lang="en-US" altLang="ko-KR" sz="1200" b="1" dirty="0"/>
              <a:t> term </a:t>
            </a:r>
            <a:r>
              <a:rPr lang="ko-KR" altLang="en-US" sz="1200" b="1" dirty="0" smtClean="0"/>
              <a:t>다운로드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ttssh2.osdn.jp/index.html.en</a:t>
            </a:r>
            <a:endParaRPr lang="en-US" altLang="ko-KR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6875932" y="555891"/>
            <a:ext cx="2614058" cy="1352102"/>
            <a:chOff x="7137015" y="541604"/>
            <a:chExt cx="2614058" cy="13521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7015" y="955492"/>
              <a:ext cx="2614058" cy="93821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234238" y="541604"/>
              <a:ext cx="2095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[ </a:t>
              </a:r>
              <a:r>
                <a:rPr lang="ko-KR" altLang="en-US" sz="1600" dirty="0" err="1" smtClean="0"/>
                <a:t>장치관리자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]</a:t>
              </a:r>
              <a:endParaRPr lang="ko-KR" altLang="en-US" sz="16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658100" y="1476375"/>
              <a:ext cx="1957388" cy="29051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433252" y="1439497"/>
            <a:ext cx="2017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두개 포트 중 숫자가 큰 포트로 접속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여기서는 </a:t>
            </a:r>
            <a:r>
              <a:rPr lang="en-US" altLang="ko-KR" sz="1000" dirty="0" smtClean="0"/>
              <a:t>COM9)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214" y="2595564"/>
            <a:ext cx="711637" cy="819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754" y="2550854"/>
            <a:ext cx="4232602" cy="31384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22978" y="5848350"/>
            <a:ext cx="500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] </a:t>
            </a:r>
            <a:r>
              <a:rPr lang="en-US" altLang="ko-KR" sz="1400" dirty="0"/>
              <a:t>– </a:t>
            </a:r>
            <a:r>
              <a:rPr lang="en-US" altLang="ko-KR" sz="1400" dirty="0" smtClean="0"/>
              <a:t>[</a:t>
            </a:r>
            <a:r>
              <a:rPr lang="ko-KR" altLang="en-US" sz="1400" dirty="0" err="1" smtClean="0"/>
              <a:t>시리얼포트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– </a:t>
            </a:r>
            <a:r>
              <a:rPr lang="ko-KR" altLang="en-US" sz="1400" dirty="0" err="1" smtClean="0"/>
              <a:t>통신파라미터</a:t>
            </a:r>
            <a:r>
              <a:rPr lang="ko-KR" altLang="en-US" sz="1400" dirty="0" smtClean="0"/>
              <a:t> 설정 </a:t>
            </a:r>
            <a:r>
              <a:rPr lang="en-US" altLang="ko-KR" sz="1400" dirty="0"/>
              <a:t>– </a:t>
            </a:r>
            <a:r>
              <a:rPr lang="en-US" altLang="ko-KR" sz="1400" dirty="0" smtClean="0"/>
              <a:t>[New setting]</a:t>
            </a:r>
            <a:endParaRPr lang="en-US" altLang="ko-KR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4133614" y="4862513"/>
            <a:ext cx="2090973" cy="2905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9105664" y="3124201"/>
            <a:ext cx="938449" cy="178593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0171186" y="3166406"/>
            <a:ext cx="1634240" cy="4667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2101</Words>
  <Application>Microsoft Office PowerPoint</Application>
  <PresentationFormat>와이드스크린</PresentationFormat>
  <Paragraphs>695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D2Coding</vt:lpstr>
      <vt:lpstr>맑은 고딕</vt:lpstr>
      <vt:lpstr>Arial</vt:lpstr>
      <vt:lpstr>Britannic Bold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yoonki-kim</dc:creator>
  <cp:lastModifiedBy>yoonki-kim</cp:lastModifiedBy>
  <cp:revision>161</cp:revision>
  <dcterms:created xsi:type="dcterms:W3CDTF">2020-09-18T04:26:56Z</dcterms:created>
  <dcterms:modified xsi:type="dcterms:W3CDTF">2021-10-05T02:24:54Z</dcterms:modified>
</cp:coreProperties>
</file>