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9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4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2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0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7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0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1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4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5435-F28E-4DDE-8FBF-007ADA6DD171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6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clien.net/service/board/lecture/1444685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286" y="965957"/>
            <a:ext cx="3238713" cy="24658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35" y="965957"/>
            <a:ext cx="3019425" cy="4987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3870" y="701694"/>
            <a:ext cx="3514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개발검토</a:t>
            </a:r>
            <a:endParaRPr lang="en-US" altLang="ko-KR" sz="2400" b="1" dirty="0" smtClean="0"/>
          </a:p>
          <a:p>
            <a:r>
              <a:rPr lang="ko-KR" altLang="en-US" sz="4000" b="1" dirty="0" smtClean="0"/>
              <a:t>디지털 액자</a:t>
            </a:r>
            <a:endParaRPr lang="en-US" altLang="ko-KR" sz="4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29955" y="1979473"/>
            <a:ext cx="345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참고자료 및 이미지 출처 </a:t>
            </a:r>
            <a:r>
              <a:rPr lang="en-US" altLang="ko-KR" dirty="0" smtClean="0"/>
              <a:t>: </a:t>
            </a:r>
          </a:p>
          <a:p>
            <a:r>
              <a:rPr lang="ko-KR" altLang="en-US" dirty="0" err="1" smtClean="0"/>
              <a:t>클리앙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27</a:t>
            </a:r>
            <a:r>
              <a:rPr lang="ko-KR" altLang="en-US" dirty="0"/>
              <a:t>인치 디지털 액자 만들기</a:t>
            </a:r>
            <a:r>
              <a:rPr lang="en-US" altLang="ko-KR" dirty="0"/>
              <a:t>(DIY) -</a:t>
            </a:r>
            <a:r>
              <a:rPr lang="ko-KR" altLang="en-US" dirty="0" err="1"/>
              <a:t>제작편</a:t>
            </a:r>
            <a:r>
              <a:rPr lang="en-US" altLang="ko-KR" dirty="0"/>
              <a:t>-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https://www.clien.net/service/board/lecture/14446858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523" y="3823073"/>
            <a:ext cx="3486007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32" y="735716"/>
            <a:ext cx="4171950" cy="27942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675" y="735716"/>
            <a:ext cx="6877050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511" y="3805780"/>
            <a:ext cx="41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Wooden Frame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0615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878" y="1485900"/>
            <a:ext cx="4015933" cy="48132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4762" y="797063"/>
            <a:ext cx="41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27</a:t>
            </a:r>
            <a:r>
              <a:rPr lang="ko-KR" altLang="en-US" sz="4000" b="1" dirty="0" smtClean="0"/>
              <a:t>인치 </a:t>
            </a:r>
            <a:r>
              <a:rPr lang="en-US" altLang="ko-KR" sz="4000" b="1" dirty="0" smtClean="0"/>
              <a:t>LCD </a:t>
            </a:r>
            <a:r>
              <a:rPr lang="ko-KR" altLang="en-US" sz="4000" b="1" dirty="0" smtClean="0"/>
              <a:t>패널</a:t>
            </a:r>
            <a:endParaRPr lang="ko-KR" altLang="en-US" sz="40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82810" y="428268"/>
            <a:ext cx="4962525" cy="6032981"/>
            <a:chOff x="882810" y="266218"/>
            <a:chExt cx="4962525" cy="603298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882810" y="266218"/>
              <a:ext cx="4962525" cy="6032981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59" y="1132001"/>
              <a:ext cx="3857625" cy="20809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25687" y="3275014"/>
              <a:ext cx="4491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이미지 재생용 </a:t>
              </a:r>
              <a:r>
                <a:rPr lang="en-US" altLang="ko-KR" b="1" dirty="0" smtClean="0"/>
                <a:t>MCU Board </a:t>
              </a:r>
              <a:r>
                <a:rPr lang="ko-KR" altLang="en-US" b="1" dirty="0" smtClean="0"/>
                <a:t>예시</a:t>
              </a:r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3961" y="3750193"/>
              <a:ext cx="1417916" cy="202559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25687" y="5852827"/>
              <a:ext cx="4491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핵심 </a:t>
              </a:r>
              <a:r>
                <a:rPr lang="en-US" altLang="ko-KR" b="1" dirty="0" smtClean="0"/>
                <a:t>Chipset (ESP32) 32bit MCU</a:t>
              </a:r>
              <a:endParaRPr lang="ko-KR" altLang="en-US" b="1" dirty="0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8912508" y="3669175"/>
            <a:ext cx="682906" cy="1122744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9" idx="3"/>
            <a:endCxn id="10" idx="1"/>
          </p:cNvCxnSpPr>
          <p:nvPr/>
        </p:nvCxnSpPr>
        <p:spPr>
          <a:xfrm>
            <a:off x="5845335" y="3444759"/>
            <a:ext cx="3067173" cy="785788"/>
          </a:xfrm>
          <a:prstGeom prst="curvedConnector3">
            <a:avLst/>
          </a:prstGeom>
          <a:ln w="381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3224" y="509125"/>
            <a:ext cx="398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Controller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21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2149" y="459414"/>
            <a:ext cx="5821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개발 엔지니어</a:t>
            </a:r>
            <a:endParaRPr lang="ko-KR" altLang="en-US" sz="3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7" y="1160180"/>
            <a:ext cx="1704117" cy="19534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65407" y="1241205"/>
            <a:ext cx="41553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김윤기 </a:t>
            </a:r>
            <a:r>
              <a:rPr lang="en-US" altLang="ko-KR" b="1" dirty="0" smtClean="0"/>
              <a:t>(Yoonki Kim)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m. 010-4248-3550</a:t>
            </a:r>
          </a:p>
          <a:p>
            <a:r>
              <a:rPr lang="en-US" altLang="ko-KR" dirty="0" smtClean="0"/>
              <a:t>e-mail. yoonki.kim@andantesys.com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</a:rPr>
              <a:t>Andante Systems </a:t>
            </a:r>
          </a:p>
          <a:p>
            <a:r>
              <a:rPr lang="en-US" altLang="ko-KR" sz="1600" dirty="0" smtClean="0"/>
              <a:t>Smart </a:t>
            </a:r>
            <a:r>
              <a:rPr lang="en-US" altLang="ko-KR" sz="1600" dirty="0" err="1" smtClean="0"/>
              <a:t>IoT</a:t>
            </a:r>
            <a:r>
              <a:rPr lang="en-US" altLang="ko-KR" sz="1600" dirty="0" smtClean="0"/>
              <a:t> Total Solution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6926" y="3225849"/>
            <a:ext cx="1181389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ko-KR" altLang="ko-KR" sz="1600" b="1" dirty="0">
                <a:latin typeface="+mn-ea"/>
                <a:cs typeface="Times New Roman" panose="02020603050405020304" pitchFamily="18" charset="0"/>
              </a:rPr>
              <a:t>보유기술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600" b="1" dirty="0">
              <a:latin typeface="+mn-ea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IoT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스마트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LED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조명 제어 솔루션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DALI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마스터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슬레이브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 하드웨어 및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Firmware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개발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(STM8S103), 0-10V Diming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하드웨어 모듈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IEEE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규격화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스마트조명 센서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(PIR/Microwave 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동작센서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ALS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조도센서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),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무선통신제어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(ESP32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WiFi+BLE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), ESP-IDF/ESP-MDF/ESP-ADF SDK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활용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(C/C++/python),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리눅스 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서버구축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(Ubuntu, CentOS), Android/iOS APP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개발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(Android Studio), Tomcat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웹어플리케이션서버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(WAS)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구축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(Java, JSP, Spring),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git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소스 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버전관리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GitHub/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GitLab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원격 소스 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협업개발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Raspberry PI/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Odroid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IoT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서버구축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(Node.js, Python, C/C++, Java), Amazon Alexa API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연동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Cloud Platform (AWS, Alibaba Cloud) 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서버구축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웹서버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DataBase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연동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(Oracle, MySQL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latinLnBrk="0"/>
            <a:r>
              <a:rPr lang="ko-KR" altLang="ko-KR" sz="1400" dirty="0" smtClean="0">
                <a:latin typeface="+mn-ea"/>
              </a:rPr>
              <a:t>전력전자</a:t>
            </a:r>
            <a:r>
              <a:rPr lang="en-US" altLang="ko-KR" sz="1400" dirty="0">
                <a:latin typeface="+mn-ea"/>
              </a:rPr>
              <a:t>(High Voltage &amp; Current SMPS), Analog </a:t>
            </a:r>
            <a:r>
              <a:rPr lang="ko-KR" altLang="ko-KR" sz="1400" dirty="0">
                <a:latin typeface="+mn-ea"/>
              </a:rPr>
              <a:t>제어회로설계</a:t>
            </a:r>
            <a:r>
              <a:rPr lang="en-US" altLang="ko-KR" sz="1400" dirty="0">
                <a:latin typeface="+mn-ea"/>
              </a:rPr>
              <a:t>(OP-Amp, </a:t>
            </a:r>
            <a:r>
              <a:rPr lang="ko-KR" altLang="ko-KR" sz="1400" dirty="0" err="1">
                <a:latin typeface="+mn-ea"/>
              </a:rPr>
              <a:t>전력소자</a:t>
            </a:r>
            <a:r>
              <a:rPr lang="en-US" altLang="ko-KR" sz="1400" dirty="0">
                <a:latin typeface="+mn-ea"/>
              </a:rPr>
              <a:t> Driver), Digital </a:t>
            </a:r>
            <a:r>
              <a:rPr lang="ko-KR" altLang="ko-KR" sz="1400" dirty="0">
                <a:latin typeface="+mn-ea"/>
              </a:rPr>
              <a:t>전자회로설계</a:t>
            </a:r>
            <a:r>
              <a:rPr lang="en-US" altLang="ko-KR" sz="1400" dirty="0">
                <a:latin typeface="+mn-ea"/>
              </a:rPr>
              <a:t>(TTL/CMOS Logic</a:t>
            </a:r>
            <a:r>
              <a:rPr lang="ko-KR" altLang="ko-KR" sz="1400" dirty="0">
                <a:latin typeface="+mn-ea"/>
              </a:rPr>
              <a:t>설계</a:t>
            </a:r>
            <a:r>
              <a:rPr lang="en-US" altLang="ko-KR" sz="1400" dirty="0">
                <a:latin typeface="+mn-ea"/>
              </a:rPr>
              <a:t>, FPGA &amp; CPLD </a:t>
            </a:r>
            <a:r>
              <a:rPr lang="en-US" altLang="ko-KR" sz="1400" dirty="0" smtClean="0">
                <a:latin typeface="+mn-ea"/>
              </a:rPr>
              <a:t>VHDL) Cortex-M3(3phase </a:t>
            </a:r>
            <a:r>
              <a:rPr lang="en-US" altLang="ko-KR" sz="1400" dirty="0">
                <a:latin typeface="+mn-ea"/>
              </a:rPr>
              <a:t>BLDC Motor Control </a:t>
            </a:r>
            <a:r>
              <a:rPr lang="en-US" altLang="ko-KR" sz="1400" dirty="0" smtClean="0">
                <a:latin typeface="+mn-ea"/>
              </a:rPr>
              <a:t>&amp; </a:t>
            </a:r>
            <a:r>
              <a:rPr lang="en-US" altLang="ko-KR" sz="1400" dirty="0">
                <a:latin typeface="+mn-ea"/>
              </a:rPr>
              <a:t>3phase Inverter</a:t>
            </a:r>
            <a:r>
              <a:rPr lang="en-US" altLang="ko-KR" sz="1400" dirty="0" smtClean="0">
                <a:latin typeface="+mn-ea"/>
              </a:rPr>
              <a:t>)</a:t>
            </a:r>
            <a:endParaRPr lang="ko-KR" altLang="ko-KR" sz="14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ko-KR" altLang="ko-KR" sz="1600" b="1" dirty="0" err="1">
                <a:latin typeface="+mn-ea"/>
                <a:cs typeface="Times New Roman" panose="02020603050405020304" pitchFamily="18" charset="0"/>
              </a:rPr>
              <a:t>주요사용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 Tools]</a:t>
            </a:r>
            <a:endParaRPr lang="ko-KR" altLang="ko-KR" sz="1600" b="1" dirty="0">
              <a:latin typeface="+mn-ea"/>
              <a:cs typeface="Times New Roman" panose="02020603050405020304" pitchFamily="18" charset="0"/>
            </a:endParaRPr>
          </a:p>
          <a:p>
            <a:pPr latinLnBrk="0"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ESP32(ESP-IDF/ESP-MDF/ESP-ADF) SDK, ESP8266 SDK, </a:t>
            </a:r>
            <a:r>
              <a:rPr lang="en-US" altLang="ko-KR" sz="1400" dirty="0" err="1" smtClean="0">
                <a:latin typeface="+mn-ea"/>
                <a:cs typeface="Times New Roman" panose="02020603050405020304" pitchFamily="18" charset="0"/>
              </a:rPr>
              <a:t>EasyEDA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회로도면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아트웍</a:t>
            </a:r>
            <a:r>
              <a:rPr lang="ko-KR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+mn-ea"/>
                <a:cs typeface="Times New Roman" panose="02020603050405020304" pitchFamily="18" charset="0"/>
              </a:rPr>
              <a:t>설계툴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), STM8S(ST Visual Develop), STM32(IAR, Eclipse), </a:t>
            </a:r>
            <a:r>
              <a:rPr lang="en-US" altLang="ko-KR" sz="1400" dirty="0" err="1" smtClean="0">
                <a:latin typeface="+mn-ea"/>
                <a:cs typeface="Times New Roman" panose="02020603050405020304" pitchFamily="18" charset="0"/>
              </a:rPr>
              <a:t>MicroPython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Arduino,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git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, Android Studio, Apache Tomcat WAS(Java, Spring, Oracle/MySQL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), </a:t>
            </a:r>
            <a:r>
              <a:rPr lang="en-US" altLang="ko-KR" sz="1400" dirty="0" err="1" smtClean="0">
                <a:latin typeface="+mn-ea"/>
                <a:cs typeface="Times New Roman" panose="02020603050405020304" pitchFamily="18" charset="0"/>
              </a:rPr>
              <a:t>Relux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ko-KR" sz="1400" dirty="0" smtClean="0">
                <a:latin typeface="+mn-ea"/>
                <a:cs typeface="Times New Roman" panose="02020603050405020304" pitchFamily="18" charset="0"/>
              </a:rPr>
              <a:t>조명시뮬레이션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), </a:t>
            </a:r>
            <a:endParaRPr lang="en-US" altLang="ko-KR" sz="1400" dirty="0" smtClean="0">
              <a:latin typeface="+mn-ea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dirty="0" err="1">
                <a:latin typeface="+mn-ea"/>
              </a:rPr>
              <a:t>OrCAD</a:t>
            </a:r>
            <a:r>
              <a:rPr lang="en-US" altLang="ko-KR" sz="1400" dirty="0">
                <a:latin typeface="+mn-ea"/>
              </a:rPr>
              <a:t> Schematic(Circuit Drawing), </a:t>
            </a:r>
            <a:r>
              <a:rPr lang="en-US" altLang="ko-KR" sz="1400" dirty="0" err="1">
                <a:latin typeface="+mn-ea"/>
              </a:rPr>
              <a:t>OrCAD</a:t>
            </a:r>
            <a:r>
              <a:rPr lang="en-US" altLang="ko-KR" sz="1400" dirty="0">
                <a:latin typeface="+mn-ea"/>
              </a:rPr>
              <a:t> Layout(PCB Artwork), </a:t>
            </a:r>
            <a:r>
              <a:rPr lang="en-US" altLang="ko-KR" sz="1400" dirty="0" err="1">
                <a:latin typeface="+mn-ea"/>
              </a:rPr>
              <a:t>OrCAD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PSpice</a:t>
            </a:r>
            <a:r>
              <a:rPr lang="en-US" altLang="ko-KR" sz="1400" dirty="0">
                <a:latin typeface="+mn-ea"/>
              </a:rPr>
              <a:t>(Circuit Simulation), AutoCAD, </a:t>
            </a:r>
            <a:r>
              <a:rPr lang="en-US" altLang="ko-KR" sz="1400" dirty="0" err="1" smtClean="0">
                <a:latin typeface="+mn-ea"/>
              </a:rPr>
              <a:t>Max+II</a:t>
            </a:r>
            <a:endParaRPr lang="ko-KR" altLang="ko-KR" sz="1400" dirty="0">
              <a:latin typeface="+mn-ea"/>
            </a:endParaRPr>
          </a:p>
          <a:p>
            <a:pPr latinLnBrk="0"/>
            <a:r>
              <a:rPr lang="en-US" altLang="ko-KR" sz="1400" dirty="0" err="1">
                <a:latin typeface="+mn-ea"/>
              </a:rPr>
              <a:t>Matlab</a:t>
            </a:r>
            <a:r>
              <a:rPr lang="en-US" altLang="ko-KR" sz="1400" dirty="0">
                <a:latin typeface="+mn-ea"/>
              </a:rPr>
              <a:t>, AutoCAD, Minitab, </a:t>
            </a:r>
            <a:r>
              <a:rPr lang="en-US" altLang="ko-KR" sz="1400" dirty="0" err="1">
                <a:latin typeface="+mn-ea"/>
              </a:rPr>
              <a:t>Quartus</a:t>
            </a:r>
            <a:r>
              <a:rPr lang="en-US" altLang="ko-KR" sz="1400" dirty="0">
                <a:latin typeface="+mn-ea"/>
              </a:rPr>
              <a:t>-II(</a:t>
            </a:r>
            <a:r>
              <a:rPr lang="en-US" altLang="ko-KR" sz="1400" dirty="0" err="1">
                <a:latin typeface="+mn-ea"/>
              </a:rPr>
              <a:t>MaxPlus</a:t>
            </a:r>
            <a:r>
              <a:rPr lang="en-US" altLang="ko-KR" sz="1400" dirty="0">
                <a:latin typeface="+mn-ea"/>
              </a:rPr>
              <a:t>-II</a:t>
            </a:r>
            <a:r>
              <a:rPr lang="en-US" altLang="ko-KR" sz="1400" dirty="0" smtClean="0">
                <a:latin typeface="+mn-ea"/>
              </a:rPr>
              <a:t>)</a:t>
            </a:r>
            <a:endParaRPr lang="ko-KR" altLang="ko-KR" sz="1400" dirty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46309"/>
              </p:ext>
            </p:extLst>
          </p:nvPr>
        </p:nvGraphicFramePr>
        <p:xfrm>
          <a:off x="6354501" y="1241205"/>
          <a:ext cx="5486400" cy="186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572">
                  <a:extLst>
                    <a:ext uri="{9D8B030D-6E8A-4147-A177-3AD203B41FA5}">
                      <a16:colId xmlns:a16="http://schemas.microsoft.com/office/drawing/2014/main" val="2683090636"/>
                    </a:ext>
                  </a:extLst>
                </a:gridCol>
                <a:gridCol w="4467828">
                  <a:extLst>
                    <a:ext uri="{9D8B030D-6E8A-4147-A177-3AD203B41FA5}">
                      <a16:colId xmlns:a16="http://schemas.microsoft.com/office/drawing/2014/main" val="1006607686"/>
                    </a:ext>
                  </a:extLst>
                </a:gridCol>
              </a:tblGrid>
              <a:tr h="620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학력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동강대학 전자공학과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한양대학교 컴퓨터공학과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585244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컨버테크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기업부설연구소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동부라이텍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기술연구소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996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전문분야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스마트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IoT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통신모듈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Firmware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센서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전력전자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아날로그 응용기술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디지털 회로설계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55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329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yoonki-kim</dc:creator>
  <cp:lastModifiedBy>yoonki-kim</cp:lastModifiedBy>
  <cp:revision>12</cp:revision>
  <dcterms:created xsi:type="dcterms:W3CDTF">2020-09-18T04:26:56Z</dcterms:created>
  <dcterms:modified xsi:type="dcterms:W3CDTF">2020-09-18T05:25:18Z</dcterms:modified>
</cp:coreProperties>
</file>