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2" r:id="rId3"/>
    <p:sldId id="261" r:id="rId4"/>
    <p:sldId id="260" r:id="rId5"/>
    <p:sldId id="257" r:id="rId6"/>
    <p:sldId id="258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8" r:id="rId23"/>
    <p:sldId id="280" r:id="rId24"/>
    <p:sldId id="277" r:id="rId25"/>
    <p:sldId id="28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9" autoAdjust="0"/>
    <p:restoredTop sz="92662" autoAdjust="0"/>
  </p:normalViewPr>
  <p:slideViewPr>
    <p:cSldViewPr snapToGrid="0">
      <p:cViewPr>
        <p:scale>
          <a:sx n="122" d="100"/>
          <a:sy n="122" d="100"/>
        </p:scale>
        <p:origin x="14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13685-326B-44AD-9452-DA82E541566B}" type="datetimeFigureOut">
              <a:rPr lang="ko-KR" altLang="en-US" smtClean="0"/>
              <a:t>2019. 8. 5.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D4F4F-A3E6-455F-9F2F-A6642621E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205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0000"/>
                </a:solidFill>
              </a:rPr>
              <a:t>visit to </a:t>
            </a:r>
            <a:r>
              <a:rPr lang="en-US" altLang="ko-KR" sz="1200" i="1" dirty="0">
                <a:solidFill>
                  <a:srgbClr val="FF0000"/>
                </a:solidFill>
              </a:rPr>
              <a:t>s</a:t>
            </a:r>
          </a:p>
          <a:p>
            <a:r>
              <a:rPr lang="en-US" altLang="ko-KR" dirty="0"/>
              <a:t> = a</a:t>
            </a:r>
            <a:r>
              <a:rPr lang="en-US" altLang="ko-KR" baseline="0" dirty="0"/>
              <a:t> state-action pair </a:t>
            </a:r>
            <a:r>
              <a:rPr lang="en-US" altLang="ko-KR" baseline="0" dirty="0" err="1"/>
              <a:t>s,a</a:t>
            </a:r>
            <a:r>
              <a:rPr lang="en-US" altLang="ko-KR" baseline="0" dirty="0"/>
              <a:t> is said to be visited in an episode if ever the state s is visited and action a is taken in it.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4F4F-A3E6-455F-9F2F-A6642621E7D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51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“This can make Monte</a:t>
            </a:r>
            <a:r>
              <a:rPr lang="en-US" altLang="ko-KR" baseline="0" dirty="0"/>
              <a:t> Carlo methods particularly attractive when one requires the value of only one or a subset of states”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“one can generate only one or a subset of states. 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“actual experience”, “simulated experience” advantage over DP?</a:t>
            </a:r>
          </a:p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4F4F-A3E6-455F-9F2F-A6642621E7D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38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4F4F-A3E6-455F-9F2F-A6642621E7D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297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D9C0-91A4-48D1-BF2C-D8F2B0DC3400}" type="datetimeFigureOut">
              <a:rPr lang="ko-KR" altLang="en-US" smtClean="0"/>
              <a:t>2019. 8. 5.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3A4E-DD3C-4A2B-90FB-A08E68E13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18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D9C0-91A4-48D1-BF2C-D8F2B0DC3400}" type="datetimeFigureOut">
              <a:rPr lang="ko-KR" altLang="en-US" smtClean="0"/>
              <a:t>2019. 8. 5.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3A4E-DD3C-4A2B-90FB-A08E68E13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58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D9C0-91A4-48D1-BF2C-D8F2B0DC3400}" type="datetimeFigureOut">
              <a:rPr lang="ko-KR" altLang="en-US" smtClean="0"/>
              <a:t>2019. 8. 5.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3A4E-DD3C-4A2B-90FB-A08E68E13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18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D9C0-91A4-48D1-BF2C-D8F2B0DC3400}" type="datetimeFigureOut">
              <a:rPr lang="ko-KR" altLang="en-US" smtClean="0"/>
              <a:t>2019. 8. 5.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3A4E-DD3C-4A2B-90FB-A08E68E13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25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D9C0-91A4-48D1-BF2C-D8F2B0DC3400}" type="datetimeFigureOut">
              <a:rPr lang="ko-KR" altLang="en-US" smtClean="0"/>
              <a:t>2019. 8. 5.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3A4E-DD3C-4A2B-90FB-A08E68E13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1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D9C0-91A4-48D1-BF2C-D8F2B0DC3400}" type="datetimeFigureOut">
              <a:rPr lang="ko-KR" altLang="en-US" smtClean="0"/>
              <a:t>2019. 8. 5.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3A4E-DD3C-4A2B-90FB-A08E68E13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51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D9C0-91A4-48D1-BF2C-D8F2B0DC3400}" type="datetimeFigureOut">
              <a:rPr lang="ko-KR" altLang="en-US" smtClean="0"/>
              <a:t>2019. 8. 5.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3A4E-DD3C-4A2B-90FB-A08E68E13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67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D9C0-91A4-48D1-BF2C-D8F2B0DC3400}" type="datetimeFigureOut">
              <a:rPr lang="ko-KR" altLang="en-US" smtClean="0"/>
              <a:t>2019. 8. 5.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3A4E-DD3C-4A2B-90FB-A08E68E13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4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D9C0-91A4-48D1-BF2C-D8F2B0DC3400}" type="datetimeFigureOut">
              <a:rPr lang="ko-KR" altLang="en-US" smtClean="0"/>
              <a:t>2019. 8. 5.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3A4E-DD3C-4A2B-90FB-A08E68E13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54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D9C0-91A4-48D1-BF2C-D8F2B0DC3400}" type="datetimeFigureOut">
              <a:rPr lang="ko-KR" altLang="en-US" smtClean="0"/>
              <a:t>2019. 8. 5.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3A4E-DD3C-4A2B-90FB-A08E68E13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73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D9C0-91A4-48D1-BF2C-D8F2B0DC3400}" type="datetimeFigureOut">
              <a:rPr lang="ko-KR" altLang="en-US" smtClean="0"/>
              <a:t>2019. 8. 5.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3A4E-DD3C-4A2B-90FB-A08E68E13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48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6D9C0-91A4-48D1-BF2C-D8F2B0DC3400}" type="datetimeFigureOut">
              <a:rPr lang="ko-KR" altLang="en-US" smtClean="0"/>
              <a:t>2019. 8. 5.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A3A4E-DD3C-4A2B-90FB-A08E68E13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35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0.cs.ucl.ac.uk/staff/d.silver/web/Teaching_files/MC-TD.pdf" TargetMode="External"/><Relationship Id="rId2" Type="http://schemas.openxmlformats.org/officeDocument/2006/relationships/hyperlink" Target="http://incompleteideas.net/609%20dropbox/slides%20(pdf%20and%20keynote)/9-10-MC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incompleteideas.net/609%20dropbox/slides%20(pdf%20and%20keynote)/9-10-MC.pdf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incompleteideas.net/609%20dropbox/slides%20(pdf%20and%20keynote)/9-10-MC.pdf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incompleteideas.net/609%20dropbox/slides%20(pdf%20and%20keynote)/9-10-MC.pdf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incompleteideas.net/609%20dropbox/slides%20(pdf%20and%20keynote)/9-10-MC.pdf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incompleteideas.net/609%20dropbox/slides%20(pdf%20and%20keynote)/9-10-MC.pdf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Model-Free Learning</a:t>
            </a:r>
            <a:br>
              <a:rPr lang="en-US" altLang="ko-KR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ko-KR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Monte Carlo Methods</a:t>
            </a:r>
            <a:endParaRPr lang="ko-KR" altLang="en-US" sz="5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1608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ko-KR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CogPsi</a:t>
            </a:r>
            <a:endParaRPr lang="en-US" altLang="ko-K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2019/08/05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YK Lee</a:t>
            </a:r>
            <a:endParaRPr lang="ko-KR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139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" panose="02040502050405020303" pitchFamily="18" charset="0"/>
              </a:rPr>
              <a:t>5.2. Monte Carlo Estimation of Action Values</a:t>
            </a:r>
            <a:endParaRPr lang="ko-KR" altLang="en-US" sz="4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Estimate q*.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Estimate </a:t>
            </a:r>
            <a:r>
              <a:rPr lang="en-US" altLang="ko-KR" dirty="0" err="1">
                <a:solidFill>
                  <a:schemeClr val="bg1"/>
                </a:solidFill>
              </a:rPr>
              <a:t>q_pi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s,a</a:t>
            </a:r>
            <a:r>
              <a:rPr lang="en-US" altLang="ko-KR" dirty="0">
                <a:solidFill>
                  <a:schemeClr val="bg1"/>
                </a:solidFill>
              </a:rPr>
              <a:t>) for visited </a:t>
            </a:r>
            <a:r>
              <a:rPr lang="en-US" altLang="ko-KR" i="1" dirty="0">
                <a:solidFill>
                  <a:schemeClr val="bg1"/>
                </a:solidFill>
              </a:rPr>
              <a:t>s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Problem?</a:t>
            </a: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Many state-action pairs may never be visited</a:t>
            </a: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We need to estimate the value of </a:t>
            </a:r>
            <a:r>
              <a:rPr lang="en-US" altLang="ko-KR" i="1" dirty="0">
                <a:solidFill>
                  <a:schemeClr val="bg1"/>
                </a:solidFill>
              </a:rPr>
              <a:t>all</a:t>
            </a:r>
            <a:r>
              <a:rPr lang="en-US" altLang="ko-KR" dirty="0">
                <a:solidFill>
                  <a:schemeClr val="bg1"/>
                </a:solidFill>
              </a:rPr>
              <a:t> the actions from each state, not just the one we currently favor.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Exploring starts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Consider only policies that are stochastic with a non-zero probability of selecting all actions in each state. </a:t>
            </a:r>
          </a:p>
        </p:txBody>
      </p:sp>
    </p:spTree>
    <p:extLst>
      <p:ext uri="{BB962C8B-B14F-4D97-AF65-F5344CB8AC3E}">
        <p14:creationId xmlns:p14="http://schemas.microsoft.com/office/powerpoint/2010/main" val="2233558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" panose="02040502050405020303" pitchFamily="18" charset="0"/>
              </a:rPr>
              <a:t>5.3. Monte Carlo Control</a:t>
            </a:r>
            <a:endParaRPr lang="ko-KR" altLang="en-US" sz="4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480" y="2150458"/>
            <a:ext cx="2978028" cy="29692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11223"/>
            <a:ext cx="7305675" cy="647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32976" t="2801" r="60445"/>
          <a:stretch/>
        </p:blipFill>
        <p:spPr>
          <a:xfrm>
            <a:off x="838200" y="4490119"/>
            <a:ext cx="480646" cy="6295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19978" t="-1697" r="72480" b="-1"/>
          <a:stretch/>
        </p:blipFill>
        <p:spPr>
          <a:xfrm>
            <a:off x="838200" y="5322276"/>
            <a:ext cx="480646" cy="6579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00553" y="4490119"/>
            <a:ext cx="404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eorgia" panose="02040502050405020303" pitchFamily="18" charset="0"/>
              </a:rPr>
              <a:t>Complete policy evaluation</a:t>
            </a:r>
            <a:endParaRPr lang="ko-KR" altLang="en-US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0553" y="5466587"/>
            <a:ext cx="404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eorgia" panose="02040502050405020303" pitchFamily="18" charset="0"/>
              </a:rPr>
              <a:t>Complete policy improvement</a:t>
            </a:r>
            <a:endParaRPr lang="ko-KR" altLang="en-US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4C8991-BD4E-9F4A-BC64-3F4152B79494}"/>
              </a:ext>
            </a:extLst>
          </p:cNvPr>
          <p:cNvSpPr/>
          <p:nvPr/>
        </p:nvSpPr>
        <p:spPr>
          <a:xfrm>
            <a:off x="11560908" y="85423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352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Monte Carlo ES</a:t>
            </a:r>
          </a:p>
        </p:txBody>
      </p:sp>
      <p:pic>
        <p:nvPicPr>
          <p:cNvPr id="7" name="그림 3" descr="스크린샷이(가) 표시된 사진&#10;&#10;&#10;&#10;자동 생성된 설명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783" y="1675227"/>
            <a:ext cx="10588434" cy="43941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5F2F1C2-205E-874E-9ACD-75C56B122D5A}"/>
              </a:ext>
            </a:extLst>
          </p:cNvPr>
          <p:cNvSpPr/>
          <p:nvPr/>
        </p:nvSpPr>
        <p:spPr>
          <a:xfrm>
            <a:off x="11636753" y="831219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704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4447" y="54979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ko-KR" sz="400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5.3. Solving Blackjack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4447" y="2250831"/>
            <a:ext cx="10515600" cy="3387462"/>
          </a:xfrm>
        </p:spPr>
        <p:txBody>
          <a:bodyPr>
            <a:normAutofit/>
          </a:bodyPr>
          <a:lstStyle/>
          <a:p>
            <a:endParaRPr lang="en-US" altLang="ko-KR" sz="2400" baseline="0" dirty="0">
              <a:solidFill>
                <a:schemeClr val="bg1"/>
              </a:solidFill>
            </a:endParaRPr>
          </a:p>
          <a:p>
            <a:pPr>
              <a:buAutoNum type="arabicPeriod"/>
            </a:pPr>
            <a:r>
              <a:rPr lang="en-US" altLang="ko-KR" sz="2400" baseline="0" dirty="0">
                <a:solidFill>
                  <a:schemeClr val="bg1"/>
                </a:solidFill>
              </a:rPr>
              <a:t>One simply picks the dealer’s cards, the player’s sum and whether or not the player has a usable </a:t>
            </a:r>
            <a:r>
              <a:rPr lang="en-US" altLang="ko-KR" sz="2400" baseline="0" dirty="0" err="1">
                <a:solidFill>
                  <a:schemeClr val="bg1"/>
                </a:solidFill>
              </a:rPr>
              <a:t>acc</a:t>
            </a:r>
            <a:r>
              <a:rPr lang="en-US" altLang="ko-KR" sz="2400" baseline="0" dirty="0">
                <a:solidFill>
                  <a:schemeClr val="bg1"/>
                </a:solidFill>
              </a:rPr>
              <a:t>, all at random with equal probability</a:t>
            </a:r>
          </a:p>
          <a:p>
            <a:pPr>
              <a:buAutoNum type="arabicPeriod"/>
            </a:pPr>
            <a:r>
              <a:rPr lang="en-US" altLang="ko-KR" sz="2400" baseline="0" dirty="0">
                <a:solidFill>
                  <a:schemeClr val="bg1"/>
                </a:solidFill>
              </a:rPr>
              <a:t>Initial policy = sticks only on 20 or 21, </a:t>
            </a:r>
          </a:p>
          <a:p>
            <a:pPr>
              <a:buAutoNum type="arabicPeriod"/>
            </a:pPr>
            <a:r>
              <a:rPr lang="en-US" altLang="ko-KR" sz="2400" baseline="0" dirty="0">
                <a:solidFill>
                  <a:schemeClr val="bg1"/>
                </a:solidFill>
              </a:rPr>
              <a:t>Initial action-value function = 0 for all state-action pairs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88599B-17BC-C443-83D8-6F2800851096}"/>
              </a:ext>
            </a:extLst>
          </p:cNvPr>
          <p:cNvSpPr/>
          <p:nvPr/>
        </p:nvSpPr>
        <p:spPr>
          <a:xfrm>
            <a:off x="11680321" y="180459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360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74418" y="250899"/>
            <a:ext cx="11243163" cy="6094749"/>
            <a:chOff x="1171575" y="638175"/>
            <a:chExt cx="9848850" cy="55816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1575" y="638175"/>
              <a:ext cx="9848850" cy="5581650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 rot="19076493">
              <a:off x="6400799" y="1761577"/>
              <a:ext cx="1336430" cy="4043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 rot="19076493">
              <a:off x="6435967" y="3569326"/>
              <a:ext cx="1336430" cy="4043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0" y="927159"/>
              <a:ext cx="13848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“basic” strategy of Thorp(1966)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Except Leftmost notch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08983D-C042-3248-87C3-9AEBD7B1090A}"/>
              </a:ext>
            </a:extLst>
          </p:cNvPr>
          <p:cNvSpPr/>
          <p:nvPr/>
        </p:nvSpPr>
        <p:spPr>
          <a:xfrm>
            <a:off x="11636753" y="831219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767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9F81AEF-F384-1C40-ABFD-C2614A643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200" kern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5.4. Monte Carlo Control without Exploring Starts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7D3183-CF53-4143-97A4-D3FBC64DA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055" y="1675227"/>
            <a:ext cx="9449889" cy="43941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49A644B-1500-C445-947C-B70D95E5A782}"/>
              </a:ext>
            </a:extLst>
          </p:cNvPr>
          <p:cNvSpPr/>
          <p:nvPr/>
        </p:nvSpPr>
        <p:spPr>
          <a:xfrm>
            <a:off x="11636753" y="831219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490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93A1F8-B577-2443-82AE-24C6C96D9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5.4: Off-policy Estimation of a Blackjack State Value</a:t>
            </a:r>
          </a:p>
        </p:txBody>
      </p:sp>
      <p:pic>
        <p:nvPicPr>
          <p:cNvPr id="4" name="그림 3" descr="텍스트, 지도이(가) 표시된 사진&#10;&#10;&#10;&#10;자동 생성된 설명">
            <a:extLst>
              <a:ext uri="{FF2B5EF4-FFF2-40B4-BE49-F238E27FC236}">
                <a16:creationId xmlns:a16="http://schemas.microsoft.com/office/drawing/2014/main" id="{66350A93-974C-B143-941A-AA5EBD849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055" y="1675227"/>
            <a:ext cx="9449889" cy="439419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4DE3E5C-C379-334F-A566-7765616C700B}"/>
              </a:ext>
            </a:extLst>
          </p:cNvPr>
          <p:cNvSpPr txBox="1">
            <a:spLocks/>
          </p:cNvSpPr>
          <p:nvPr/>
        </p:nvSpPr>
        <p:spPr>
          <a:xfrm>
            <a:off x="182244" y="-15875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kumimoji="1" lang="en-US" altLang="ko-KR" sz="2000"/>
              <a:t>5.5. Off-policy Prediction via Importance Sampling</a:t>
            </a:r>
            <a:endParaRPr kumimoji="1"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53A690-D557-A240-81B6-F5E3C1B4B055}"/>
              </a:ext>
            </a:extLst>
          </p:cNvPr>
          <p:cNvSpPr/>
          <p:nvPr/>
        </p:nvSpPr>
        <p:spPr>
          <a:xfrm>
            <a:off x="11636753" y="831219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136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2D0B74-0C54-B344-AC94-053C5507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5.5: Infinite Variance</a:t>
            </a:r>
          </a:p>
        </p:txBody>
      </p:sp>
      <p:pic>
        <p:nvPicPr>
          <p:cNvPr id="4" name="그림 3" descr="텍스트, 지도이(가) 표시된 사진&#10;&#10;&#10;&#10;자동 생성된 설명">
            <a:extLst>
              <a:ext uri="{FF2B5EF4-FFF2-40B4-BE49-F238E27FC236}">
                <a16:creationId xmlns:a16="http://schemas.microsoft.com/office/drawing/2014/main" id="{E23472D7-3ECB-3742-9A70-2C4C3E2D0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607" y="1675227"/>
            <a:ext cx="7846785" cy="43941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67B57BB-2552-054B-B0DB-0E435BEC2A69}"/>
              </a:ext>
            </a:extLst>
          </p:cNvPr>
          <p:cNvSpPr/>
          <p:nvPr/>
        </p:nvSpPr>
        <p:spPr>
          <a:xfrm>
            <a:off x="11636753" y="831219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2616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72FA3B-35DD-AB4F-A08A-6D371CDDA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5.6. Incremental Implementation</a:t>
            </a:r>
          </a:p>
        </p:txBody>
      </p:sp>
      <p:pic>
        <p:nvPicPr>
          <p:cNvPr id="7" name="그림 3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86A1490A-7462-FA43-87F8-6E2B9AA19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398" y="1675227"/>
            <a:ext cx="8491204" cy="439419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0629EB9-13ED-044F-A945-B6F2D354CBA9}"/>
              </a:ext>
            </a:extLst>
          </p:cNvPr>
          <p:cNvSpPr/>
          <p:nvPr/>
        </p:nvSpPr>
        <p:spPr>
          <a:xfrm>
            <a:off x="11636753" y="831219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717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65B70D-3753-9D4E-96A5-08A23DB6D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200" kern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5.7. Off-policy Monte Carlo Control</a:t>
            </a:r>
          </a:p>
        </p:txBody>
      </p:sp>
      <p:pic>
        <p:nvPicPr>
          <p:cNvPr id="7" name="그림 3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1CCBC507-E1B6-D243-BD77-B8DA07E6D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528" y="1675227"/>
            <a:ext cx="8290944" cy="439419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3C211A3-FB1F-FC46-802B-A3570288F1C7}"/>
              </a:ext>
            </a:extLst>
          </p:cNvPr>
          <p:cNvSpPr/>
          <p:nvPr/>
        </p:nvSpPr>
        <p:spPr>
          <a:xfrm>
            <a:off x="11636753" y="831219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90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D6E8F-337D-EC4D-BB79-0957AB97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kumimoji="1" lang="ko-KR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6782E6-F9BA-E942-9D2C-688F11470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Reinforcement Learning: An Introduction (2</a:t>
            </a:r>
            <a:r>
              <a:rPr lang="en" altLang="ko-KR" sz="24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edition) by Richard S. Sutton and Andrew G. </a:t>
            </a:r>
            <a:r>
              <a:rPr lang="en" altLang="ko-K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Barto</a:t>
            </a:r>
            <a:br>
              <a:rPr lang="en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" altLang="ko-K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Richard Sutton Lecture Notes: </a:t>
            </a:r>
            <a:r>
              <a:rPr lang="en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http://incompleteideas.net/609%20dropbox/slides%20(pdf%20and%20keynote)/9-10-MC.pdf</a:t>
            </a:r>
            <a:br>
              <a:rPr lang="en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" altLang="ko-K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David Silver (Lecture 4: Model-Free Prediction) </a:t>
            </a:r>
            <a:r>
              <a:rPr lang="en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http://www0.cs.ucl.ac.uk/staff/d.silver/web/Teaching_files/MC-TD.pdf</a:t>
            </a:r>
            <a:endParaRPr lang="en" altLang="ko-K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ko-KR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781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C31A3F-F364-B741-ACAE-59398925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200" kern="1200" dirty="0">
                <a:solidFill>
                  <a:schemeClr val="bg1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Ex. 5.8: Racetrack</a:t>
            </a:r>
          </a:p>
        </p:txBody>
      </p:sp>
      <p:pic>
        <p:nvPicPr>
          <p:cNvPr id="7" name="그림 3" descr="텍스트이(가) 표시된 사진&#10;&#10;&#10;&#10;자동 생성된 설명">
            <a:extLst>
              <a:ext uri="{FF2B5EF4-FFF2-40B4-BE49-F238E27FC236}">
                <a16:creationId xmlns:a16="http://schemas.microsoft.com/office/drawing/2014/main" id="{473EC734-4D41-BD45-B993-E979B3B0C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000" y="1675227"/>
            <a:ext cx="6919999" cy="439419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6BB6AAD-94DC-6C44-8050-D7CAAAD90268}"/>
              </a:ext>
            </a:extLst>
          </p:cNvPr>
          <p:cNvSpPr/>
          <p:nvPr/>
        </p:nvSpPr>
        <p:spPr>
          <a:xfrm>
            <a:off x="11636753" y="831219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218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52729-B3E1-7E48-BDD9-48C64803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21" y="2707359"/>
            <a:ext cx="3124200" cy="1325563"/>
          </a:xfrm>
        </p:spPr>
        <p:txBody>
          <a:bodyPr>
            <a:normAutofit fontScale="90000"/>
          </a:bodyPr>
          <a:lstStyle/>
          <a:p>
            <a:r>
              <a:rPr kumimoji="1" lang="en-US" altLang="ko-K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5.8. Discounting-aware Importance Sampling</a:t>
            </a:r>
            <a:endParaRPr kumimoji="1" lang="ko-KR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DFDF9F-F7C6-3349-AE5B-2F440A64D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730" y="274118"/>
            <a:ext cx="8229600" cy="619204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81BC395-BF94-8C4F-BB72-520184950231}"/>
              </a:ext>
            </a:extLst>
          </p:cNvPr>
          <p:cNvSpPr/>
          <p:nvPr/>
        </p:nvSpPr>
        <p:spPr>
          <a:xfrm>
            <a:off x="2286000" y="6466165"/>
            <a:ext cx="10277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hlinkClick r:id="rId3"/>
              </a:rPr>
              <a:t>http://incompleteideas.net/609%20dropbox/slides%20(pdf%20and%20keynote)/9-10-MC.pdf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E8F7C6-4939-554B-9269-DB48D04E8046}"/>
              </a:ext>
            </a:extLst>
          </p:cNvPr>
          <p:cNvSpPr/>
          <p:nvPr/>
        </p:nvSpPr>
        <p:spPr>
          <a:xfrm>
            <a:off x="11680321" y="180459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371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7967A-A7B5-F247-A4EA-3BE4C380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1657A-844D-7B4A-87F0-E00CD1CEC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4DC28E-6C8C-AA48-B097-01E592CCF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457200"/>
            <a:ext cx="7899400" cy="5943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5A9ED7C-AF48-7D4F-8B31-5151860B4C24}"/>
              </a:ext>
            </a:extLst>
          </p:cNvPr>
          <p:cNvSpPr/>
          <p:nvPr/>
        </p:nvSpPr>
        <p:spPr>
          <a:xfrm>
            <a:off x="2286000" y="6466165"/>
            <a:ext cx="10277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hlinkClick r:id="rId3"/>
              </a:rPr>
              <a:t>http://incompleteideas.net/609%20dropbox/slides%20(pdf%20and%20keynote)/9-10-MC.pdf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1CA1BC-B7FF-9A40-8283-14F1F7B7170E}"/>
              </a:ext>
            </a:extLst>
          </p:cNvPr>
          <p:cNvSpPr/>
          <p:nvPr/>
        </p:nvSpPr>
        <p:spPr>
          <a:xfrm>
            <a:off x="11680321" y="180459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368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F026A-9949-9840-9AF7-149EF0FD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3DC91-C441-B94E-AAF6-4330F864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F2EAAC-484B-884C-B9A8-03F752BB5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491" y="233363"/>
            <a:ext cx="8319266" cy="625951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3CEEC8E-4E79-BF41-8D7B-496DE5118BCF}"/>
              </a:ext>
            </a:extLst>
          </p:cNvPr>
          <p:cNvSpPr/>
          <p:nvPr/>
        </p:nvSpPr>
        <p:spPr>
          <a:xfrm>
            <a:off x="2286000" y="6466165"/>
            <a:ext cx="10277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hlinkClick r:id="rId3"/>
              </a:rPr>
              <a:t>http://incompleteideas.net/609%20dropbox/slides%20(pdf%20and%20keynote)/9-10-MC.pdf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9CCE50-1EC4-6740-92F8-99B3D943EE1D}"/>
              </a:ext>
            </a:extLst>
          </p:cNvPr>
          <p:cNvSpPr/>
          <p:nvPr/>
        </p:nvSpPr>
        <p:spPr>
          <a:xfrm>
            <a:off x="11680321" y="180459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811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52729-B3E1-7E48-BDD9-48C64803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79" y="2706111"/>
            <a:ext cx="2817287" cy="1325563"/>
          </a:xfrm>
        </p:spPr>
        <p:txBody>
          <a:bodyPr>
            <a:normAutofit fontScale="90000"/>
          </a:bodyPr>
          <a:lstStyle/>
          <a:p>
            <a:r>
              <a:rPr kumimoji="1" lang="en-US" altLang="ko-K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5.9. Per-reward Importance Sampling</a:t>
            </a:r>
            <a:endParaRPr kumimoji="1" lang="ko-KR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6FC796-6FF8-264F-9D56-77C48A5E0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66" y="271619"/>
            <a:ext cx="8478355" cy="637921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8CE73C4-CBA8-8D4F-A3BE-71745D1466A8}"/>
              </a:ext>
            </a:extLst>
          </p:cNvPr>
          <p:cNvSpPr/>
          <p:nvPr/>
        </p:nvSpPr>
        <p:spPr>
          <a:xfrm>
            <a:off x="2286000" y="6466165"/>
            <a:ext cx="10277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hlinkClick r:id="rId3"/>
              </a:rPr>
              <a:t>http://incompleteideas.net/609%20dropbox/slides%20(pdf%20and%20keynote)/9-10-MC.pdf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477432-7557-EC4F-9D12-057492C3181A}"/>
              </a:ext>
            </a:extLst>
          </p:cNvPr>
          <p:cNvSpPr/>
          <p:nvPr/>
        </p:nvSpPr>
        <p:spPr>
          <a:xfrm>
            <a:off x="11680321" y="180459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904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D3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11B2AB-8547-0442-9CC1-E67166705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2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5.10. Summary</a:t>
            </a:r>
          </a:p>
        </p:txBody>
      </p:sp>
      <p:pic>
        <p:nvPicPr>
          <p:cNvPr id="4" name="그림 3" descr="텍스트이(가) 표시된 사진&#10;&#10;&#10;&#10;자동 생성된 설명">
            <a:extLst>
              <a:ext uri="{FF2B5EF4-FFF2-40B4-BE49-F238E27FC236}">
                <a16:creationId xmlns:a16="http://schemas.microsoft.com/office/drawing/2014/main" id="{3D96B222-2EBF-1C4C-BB67-391689A87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364" y="480816"/>
            <a:ext cx="7835705" cy="58963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D86EB2D-F9FB-6445-9175-98D177798444}"/>
              </a:ext>
            </a:extLst>
          </p:cNvPr>
          <p:cNvSpPr/>
          <p:nvPr/>
        </p:nvSpPr>
        <p:spPr>
          <a:xfrm>
            <a:off x="2286000" y="6466165"/>
            <a:ext cx="10277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hlinkClick r:id="rId3"/>
              </a:rPr>
              <a:t>http://incompleteideas.net/609%20dropbox/slides%20(pdf%20and%20keynote)/9-10-MC.pdf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5BA2FE-240C-C94D-B175-71DF60B86A8A}"/>
              </a:ext>
            </a:extLst>
          </p:cNvPr>
          <p:cNvSpPr/>
          <p:nvPr/>
        </p:nvSpPr>
        <p:spPr>
          <a:xfrm>
            <a:off x="11680321" y="180459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56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Monte Carlo?</a:t>
            </a:r>
            <a:endParaRPr lang="ko-KR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258007"/>
            <a:ext cx="10993016" cy="3676359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from experience (values, policy)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Estimating value functions and discover optimal policies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Averaging (complete) sample returns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used in two ways:</a:t>
            </a:r>
          </a:p>
          <a:p>
            <a:pPr lvl="1"/>
            <a:r>
              <a:rPr lang="en-US" altLang="ko-KR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Model-free</a:t>
            </a:r>
            <a:r>
              <a:rPr lang="en-US" altLang="ko-K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no model necessary and still attains optimality</a:t>
            </a:r>
          </a:p>
          <a:p>
            <a:pPr lvl="1"/>
            <a:r>
              <a:rPr lang="en-US" altLang="ko-KR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Simulated</a:t>
            </a:r>
            <a:r>
              <a:rPr lang="en-US" altLang="ko-K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needs only a simulation, not a full model</a:t>
            </a:r>
          </a:p>
        </p:txBody>
      </p:sp>
    </p:spTree>
    <p:extLst>
      <p:ext uri="{BB962C8B-B14F-4D97-AF65-F5344CB8AC3E}">
        <p14:creationId xmlns:p14="http://schemas.microsoft.com/office/powerpoint/2010/main" val="72887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https://miro.medium.com/max/559/1*r5_FhotJr46mY2A855kfj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8517"/>
            <a:ext cx="12146576" cy="525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68602" y="2855242"/>
            <a:ext cx="37815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* visit to </a:t>
            </a:r>
            <a:r>
              <a:rPr lang="en-US" altLang="ko-KR" sz="2800" i="1" dirty="0">
                <a:solidFill>
                  <a:srgbClr val="FF0000"/>
                </a:solidFill>
              </a:rPr>
              <a:t>s</a:t>
            </a:r>
          </a:p>
          <a:p>
            <a:r>
              <a:rPr lang="en-US" altLang="ko-KR" sz="2800" i="1" dirty="0">
                <a:solidFill>
                  <a:srgbClr val="FF0000"/>
                </a:solidFill>
              </a:rPr>
              <a:t>** </a:t>
            </a:r>
            <a:r>
              <a:rPr lang="en-US" altLang="ko-KR" sz="2800" dirty="0">
                <a:solidFill>
                  <a:srgbClr val="FF0000"/>
                </a:solidFill>
              </a:rPr>
              <a:t>first visit to </a:t>
            </a:r>
            <a:r>
              <a:rPr lang="en-US" altLang="ko-KR" sz="2800" i="1" dirty="0">
                <a:solidFill>
                  <a:srgbClr val="FF0000"/>
                </a:solidFill>
              </a:rPr>
              <a:t>s</a:t>
            </a:r>
          </a:p>
          <a:p>
            <a:r>
              <a:rPr lang="en-US" altLang="ko-KR" sz="2800" i="1" dirty="0">
                <a:solidFill>
                  <a:srgbClr val="FF0000"/>
                </a:solidFill>
              </a:rPr>
              <a:t>*** </a:t>
            </a:r>
            <a:r>
              <a:rPr lang="en-US" altLang="ko-KR" sz="2800" dirty="0">
                <a:solidFill>
                  <a:srgbClr val="FF0000"/>
                </a:solidFill>
              </a:rPr>
              <a:t>every visit to </a:t>
            </a:r>
            <a:r>
              <a:rPr lang="en-US" altLang="ko-KR" sz="2800" i="1" dirty="0">
                <a:solidFill>
                  <a:srgbClr val="FF0000"/>
                </a:solidFill>
              </a:rPr>
              <a:t>s</a:t>
            </a:r>
            <a:endParaRPr lang="ko-KR" altLang="en-US" sz="2800" i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73284D-5878-804B-AF4C-250DF5E91C6F}"/>
              </a:ext>
            </a:extLst>
          </p:cNvPr>
          <p:cNvSpPr/>
          <p:nvPr/>
        </p:nvSpPr>
        <p:spPr>
          <a:xfrm>
            <a:off x="11609497" y="3437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325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39" y="3833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Times New Roman" panose="02020603050405020304" pitchFamily="18" charset="0"/>
                <a:ea typeface="Droid Serif" panose="02020600060500020200" pitchFamily="18" charset="0"/>
                <a:cs typeface="Times New Roman" panose="02020603050405020304" pitchFamily="18" charset="0"/>
              </a:rPr>
              <a:t>MC Example 5.1 : Blackjack</a:t>
            </a:r>
            <a:endParaRPr lang="ko-KR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639" y="1708881"/>
            <a:ext cx="4291224" cy="395913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Rewards </a:t>
            </a:r>
          </a:p>
          <a:p>
            <a:pPr lvl="1"/>
            <a:r>
              <a:rPr lang="en-US" altLang="ko-KR" sz="2000" dirty="0">
                <a:solidFill>
                  <a:schemeClr val="bg1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Win +1</a:t>
            </a:r>
          </a:p>
          <a:p>
            <a:pPr lvl="1"/>
            <a:r>
              <a:rPr lang="en-US" altLang="ko-KR" sz="2000" dirty="0">
                <a:solidFill>
                  <a:schemeClr val="bg1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Draw 0</a:t>
            </a:r>
          </a:p>
          <a:p>
            <a:pPr lvl="1"/>
            <a:r>
              <a:rPr lang="en-US" altLang="ko-KR" sz="2000" dirty="0">
                <a:solidFill>
                  <a:schemeClr val="bg1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Lose -1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No discount 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Actions: [hit, stick, bust]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Total 200 states</a:t>
            </a:r>
          </a:p>
          <a:p>
            <a:pPr lvl="1"/>
            <a:r>
              <a:rPr lang="en-US" altLang="ko-KR" sz="2000" dirty="0">
                <a:solidFill>
                  <a:schemeClr val="bg1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Current sum (12-21)</a:t>
            </a:r>
          </a:p>
          <a:p>
            <a:pPr lvl="1"/>
            <a:r>
              <a:rPr lang="en-US" altLang="ko-KR" sz="2000" dirty="0">
                <a:solidFill>
                  <a:schemeClr val="bg1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Dealer’s one showing card (ace-10)</a:t>
            </a:r>
          </a:p>
          <a:p>
            <a:pPr lvl="1"/>
            <a:r>
              <a:rPr lang="en-US" altLang="ko-KR" sz="2000" dirty="0">
                <a:solidFill>
                  <a:schemeClr val="bg1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Hold/not hold usable ace</a:t>
            </a:r>
          </a:p>
        </p:txBody>
      </p:sp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974" y="2021728"/>
            <a:ext cx="70866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01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395680"/>
            <a:ext cx="10353675" cy="57721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458673" y="486136"/>
            <a:ext cx="3067291" cy="490766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525964" y="3251200"/>
            <a:ext cx="138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Jump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9167149" y="3451255"/>
            <a:ext cx="358815" cy="79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10079" y="2989368"/>
            <a:ext cx="138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Fall</a:t>
            </a:r>
            <a:endParaRPr lang="ko-KR" alt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7039337" y="3324360"/>
            <a:ext cx="251281" cy="37173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86654" y="2989368"/>
            <a:ext cx="2194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Front-most height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a &gt; b, Why?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4" name="왼쪽 중괄호 13"/>
          <p:cNvSpPr/>
          <p:nvPr/>
        </p:nvSpPr>
        <p:spPr>
          <a:xfrm>
            <a:off x="3422000" y="2205575"/>
            <a:ext cx="219919" cy="1967696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52907" y="1836243"/>
            <a:ext cx="29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4086" y="3770636"/>
            <a:ext cx="29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</a:rPr>
              <a:t>b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0B719E-1E29-664C-AB6F-77D40AC43E16}"/>
              </a:ext>
            </a:extLst>
          </p:cNvPr>
          <p:cNvSpPr/>
          <p:nvPr/>
        </p:nvSpPr>
        <p:spPr>
          <a:xfrm>
            <a:off x="11609497" y="3437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50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824" y="89067"/>
            <a:ext cx="5646269" cy="845028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Backup diagrams</a:t>
            </a:r>
            <a:endParaRPr lang="ko-KR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794" y="1430144"/>
            <a:ext cx="875194" cy="48427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529" y="550779"/>
            <a:ext cx="7896807" cy="595606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1854A79-20B8-E241-AFF3-061F43DEF42F}"/>
              </a:ext>
            </a:extLst>
          </p:cNvPr>
          <p:cNvSpPr/>
          <p:nvPr/>
        </p:nvSpPr>
        <p:spPr>
          <a:xfrm>
            <a:off x="11609497" y="3437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855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42862"/>
            <a:ext cx="9010650" cy="67722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D097E45-7578-FC4E-BF5B-4D2247777D23}"/>
              </a:ext>
            </a:extLst>
          </p:cNvPr>
          <p:cNvSpPr/>
          <p:nvPr/>
        </p:nvSpPr>
        <p:spPr>
          <a:xfrm>
            <a:off x="11609497" y="3437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444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" panose="02040502050405020303" pitchFamily="18" charset="0"/>
              </a:rPr>
              <a:t>Example 5.2: Soap Bubble</a:t>
            </a:r>
            <a:endParaRPr lang="ko-KR" altLang="en-US" sz="4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5944" y="1690688"/>
            <a:ext cx="5674869" cy="4351338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8285583" y="3298728"/>
            <a:ext cx="335902" cy="3172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860781" y="2690813"/>
            <a:ext cx="559448" cy="5397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8464679" y="3656013"/>
            <a:ext cx="6350" cy="104140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8200" y="1690688"/>
            <a:ext cx="42189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the geometry of the wire frame is irregular but known, how can you compute the shape of the surface? </a:t>
            </a:r>
          </a:p>
          <a:p>
            <a:endParaRPr lang="en-US" altLang="ko-KR" sz="2400" i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ko-KR" sz="2400" i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One can closely approximate the height of the surface at a point by simply averaging the height of the surface at a point by simply averaging the boundary heights of many walks started at the point</a:t>
            </a:r>
            <a:endParaRPr lang="ko-KR" altLang="en-US" sz="2400" i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B89A7A-AFA5-B64C-A1CB-39E157376485}"/>
              </a:ext>
            </a:extLst>
          </p:cNvPr>
          <p:cNvSpPr/>
          <p:nvPr/>
        </p:nvSpPr>
        <p:spPr>
          <a:xfrm>
            <a:off x="5840160" y="3244334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5E4D49-A50D-3146-9252-DEA45D678F52}"/>
              </a:ext>
            </a:extLst>
          </p:cNvPr>
          <p:cNvSpPr/>
          <p:nvPr/>
        </p:nvSpPr>
        <p:spPr>
          <a:xfrm>
            <a:off x="11404600" y="180459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159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678</Words>
  <Application>Microsoft Macintosh PowerPoint</Application>
  <PresentationFormat>와이드스크린</PresentationFormat>
  <Paragraphs>105</Paragraphs>
  <Slides>25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맑은 고딕</vt:lpstr>
      <vt:lpstr>Nanum Myeongjo</vt:lpstr>
      <vt:lpstr>Arial</vt:lpstr>
      <vt:lpstr>Cambria</vt:lpstr>
      <vt:lpstr>Georgia</vt:lpstr>
      <vt:lpstr>Times New Roman</vt:lpstr>
      <vt:lpstr>Office 테마</vt:lpstr>
      <vt:lpstr>Model-Free Learning Monte Carlo Methods</vt:lpstr>
      <vt:lpstr>References</vt:lpstr>
      <vt:lpstr>Monte Carlo?</vt:lpstr>
      <vt:lpstr>PowerPoint 프레젠테이션</vt:lpstr>
      <vt:lpstr>MC Example 5.1 : Blackjack</vt:lpstr>
      <vt:lpstr>PowerPoint 프레젠테이션</vt:lpstr>
      <vt:lpstr>Backup diagrams</vt:lpstr>
      <vt:lpstr>PowerPoint 프레젠테이션</vt:lpstr>
      <vt:lpstr>Example 5.2: Soap Bubble</vt:lpstr>
      <vt:lpstr>5.2. Monte Carlo Estimation of Action Values</vt:lpstr>
      <vt:lpstr>5.3. Monte Carlo Control</vt:lpstr>
      <vt:lpstr>Monte Carlo ES</vt:lpstr>
      <vt:lpstr>Example 5.3. Solving Blackjack</vt:lpstr>
      <vt:lpstr>PowerPoint 프레젠테이션</vt:lpstr>
      <vt:lpstr>5.4. Monte Carlo Control without Exploring Starts</vt:lpstr>
      <vt:lpstr>Example 5.4: Off-policy Estimation of a Blackjack State Value</vt:lpstr>
      <vt:lpstr>Example 5.5: Infinite Variance</vt:lpstr>
      <vt:lpstr>5.6. Incremental Implementation</vt:lpstr>
      <vt:lpstr>5.7. Off-policy Monte Carlo Control</vt:lpstr>
      <vt:lpstr>Ex. 5.8: Racetrack</vt:lpstr>
      <vt:lpstr>5.8. Discounting-aware Importance Sampling</vt:lpstr>
      <vt:lpstr>PowerPoint 프레젠테이션</vt:lpstr>
      <vt:lpstr>PowerPoint 프레젠테이션</vt:lpstr>
      <vt:lpstr>5.9. Per-reward Importance Sampling</vt:lpstr>
      <vt:lpstr>5.10.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Model-Free Learning Part 1: Monte Carlo</dc:title>
  <dc:creator>이윤경</dc:creator>
  <cp:lastModifiedBy>이윤경</cp:lastModifiedBy>
  <cp:revision>4</cp:revision>
  <dcterms:created xsi:type="dcterms:W3CDTF">2019-08-05T10:39:44Z</dcterms:created>
  <dcterms:modified xsi:type="dcterms:W3CDTF">2019-08-05T11:28:34Z</dcterms:modified>
</cp:coreProperties>
</file>