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57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6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9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3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2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5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6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3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8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52D3-98B9-491F-83A4-544C43724DA1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A1B7-3BCF-48E2-827B-CB3A9E15E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5" Type="http://schemas.openxmlformats.org/officeDocument/2006/relationships/image" Target="../media/image17.pn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40" Type="http://schemas.openxmlformats.org/officeDocument/2006/relationships/image" Target="../media/image336.svg"/><Relationship Id="rId23" Type="http://schemas.openxmlformats.org/officeDocument/2006/relationships/image" Target="../media/image14.svg"/><Relationship Id="rId28" Type="http://schemas.openxmlformats.org/officeDocument/2006/relationships/image" Target="../media/image6.png"/><Relationship Id="rId31" Type="http://schemas.openxmlformats.org/officeDocument/2006/relationships/image" Target="../media/image19.png"/><Relationship Id="rId27" Type="http://schemas.openxmlformats.org/officeDocument/2006/relationships/image" Target="../media/image63.svg"/><Relationship Id="rId30" Type="http://schemas.openxmlformats.org/officeDocument/2006/relationships/image" Target="../media/image410.sv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13" Type="http://schemas.openxmlformats.org/officeDocument/2006/relationships/image" Target="../media/image376.svg"/><Relationship Id="rId39" Type="http://schemas.openxmlformats.org/officeDocument/2006/relationships/image" Target="../media/image12.svg"/><Relationship Id="rId3" Type="http://schemas.openxmlformats.org/officeDocument/2006/relationships/image" Target="../media/image366.svg"/><Relationship Id="rId21" Type="http://schemas.openxmlformats.org/officeDocument/2006/relationships/image" Target="../media/image384.svg"/><Relationship Id="rId34" Type="http://schemas.openxmlformats.org/officeDocument/2006/relationships/image" Target="../media/image16.png"/><Relationship Id="rId25" Type="http://schemas.openxmlformats.org/officeDocument/2006/relationships/image" Target="../media/image1.png"/><Relationship Id="rId7" Type="http://schemas.openxmlformats.org/officeDocument/2006/relationships/image" Target="../media/image370.svg"/><Relationship Id="rId33" Type="http://schemas.openxmlformats.org/officeDocument/2006/relationships/image" Target="../media/image26.png"/><Relationship Id="rId38" Type="http://schemas.openxmlformats.org/officeDocument/2006/relationships/image" Target="../media/image6.png"/><Relationship Id="rId2" Type="http://schemas.openxmlformats.org/officeDocument/2006/relationships/image" Target="../media/image18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.png"/><Relationship Id="rId11" Type="http://schemas.openxmlformats.org/officeDocument/2006/relationships/image" Target="../media/image374.svg"/><Relationship Id="rId32" Type="http://schemas.openxmlformats.org/officeDocument/2006/relationships/image" Target="../media/image25.png"/><Relationship Id="rId37" Type="http://schemas.openxmlformats.org/officeDocument/2006/relationships/image" Target="../media/image14.svg"/><Relationship Id="rId23" Type="http://schemas.openxmlformats.org/officeDocument/2006/relationships/image" Target="../media/image410.svg"/><Relationship Id="rId5" Type="http://schemas.openxmlformats.org/officeDocument/2006/relationships/image" Target="../media/image368.svg"/><Relationship Id="rId28" Type="http://schemas.openxmlformats.org/officeDocument/2006/relationships/image" Target="../media/image21.png"/><Relationship Id="rId15" Type="http://schemas.openxmlformats.org/officeDocument/2006/relationships/image" Target="../media/image378.svg"/><Relationship Id="rId36" Type="http://schemas.openxmlformats.org/officeDocument/2006/relationships/image" Target="../media/image15.png"/><Relationship Id="rId31" Type="http://schemas.openxmlformats.org/officeDocument/2006/relationships/image" Target="../media/image24.png"/><Relationship Id="rId19" Type="http://schemas.openxmlformats.org/officeDocument/2006/relationships/image" Target="../media/image382.svg"/><Relationship Id="rId9" Type="http://schemas.openxmlformats.org/officeDocument/2006/relationships/image" Target="../media/image615.sv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29" Type="http://schemas.openxmlformats.org/officeDocument/2006/relationships/image" Target="../media/image91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image" Target="../media/image368.svg"/><Relationship Id="rId10" Type="http://schemas.openxmlformats.org/officeDocument/2006/relationships/image" Target="../media/image3.png"/><Relationship Id="rId31" Type="http://schemas.openxmlformats.org/officeDocument/2006/relationships/image" Target="../media/image6.png"/><Relationship Id="rId9" Type="http://schemas.openxmlformats.org/officeDocument/2006/relationships/image" Target="../media/image615.svg"/><Relationship Id="rId30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Naming Rule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9790" y="1043067"/>
            <a:ext cx="101145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EKS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TeamE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ECR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team-e-booking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team-e-confirm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team-e-notification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team-e-gateway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CodeBuild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TeamE</a:t>
            </a:r>
            <a:r>
              <a:rPr lang="en-US" altLang="ko-KR" dirty="0" smtClean="0"/>
              <a:t>-booking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TeamE</a:t>
            </a:r>
            <a:r>
              <a:rPr lang="en-US" altLang="ko-KR" dirty="0" smtClean="0"/>
              <a:t>-confirm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TeamE</a:t>
            </a:r>
            <a:r>
              <a:rPr lang="en-US" altLang="ko-KR" dirty="0" smtClean="0"/>
              <a:t>-notification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err="1" smtClean="0"/>
              <a:t>TeamE</a:t>
            </a:r>
            <a:r>
              <a:rPr lang="en-US" altLang="ko-KR" dirty="0" smtClean="0"/>
              <a:t>-gateway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34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buildspec.yml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525236" y="984558"/>
            <a:ext cx="110698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version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phases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install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runtime-versions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corretto8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Amazon </a:t>
            </a:r>
            <a:r>
              <a:rPr lang="en-US" altLang="ko-K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Corretto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 8 - production-ready distribution of the </a:t>
            </a:r>
            <a:r>
              <a:rPr lang="en-US" altLang="ko-K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OpenJDK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pre_build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commands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Region = $AWS_DEFAULT_REGION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Check Environment Variables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Account ID = $AWS_ACCOUNT_ID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Check Environment Variables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ECR Repo = $IMAGE_REPO_NAME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Check Environment Variables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Docker Image Tag = $IMAGE_TAG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Check Environment Variables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Logging in to Amazon ECR...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$(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aws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ecr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get-login --no-include-email --region $AWS_DEFAULT_REGION)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Login ECR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build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commands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Build started on `date`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Building the Docker image...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mvn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clean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mvn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package -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Dmaven.test.skip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=true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Build maven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build -t $AWS_ACCOUNT_ID.dkr.ecr.$AWS_DEFAULT_REGION.amazonaws.com/$IMAGE_REPO_NAME:$IMAGE_TAG .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Build </a:t>
            </a:r>
            <a:r>
              <a:rPr lang="en-US" altLang="ko-K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 image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post_build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569CD6"/>
                </a:solidFill>
                <a:latin typeface="Consolas" panose="020B0609020204030204" pitchFamily="49" charset="0"/>
              </a:rPr>
              <a:t>commands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Build completed on `date`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echo Pushing the Docker image...</a:t>
            </a:r>
            <a:endParaRPr lang="en-US" altLang="ko-K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- </a:t>
            </a:r>
            <a:r>
              <a:rPr lang="en-US" altLang="ko-K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100" dirty="0">
                <a:solidFill>
                  <a:srgbClr val="CE9178"/>
                </a:solidFill>
                <a:latin typeface="Consolas" panose="020B0609020204030204" pitchFamily="49" charset="0"/>
              </a:rPr>
              <a:t> push $AWS_ACCOUNT_ID.dkr.ecr.$AWS_DEFAULT_REGION.amazonaws.com/$IMAGE_REPO_NAME:$IMAGE_TAG</a:t>
            </a:r>
            <a:r>
              <a:rPr lang="en-US" altLang="ko-K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# Push </a:t>
            </a:r>
            <a:r>
              <a:rPr lang="en-US" altLang="ko-K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 image to ECR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904045" y="2217765"/>
            <a:ext cx="8859205" cy="292573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904045" y="2217765"/>
            <a:ext cx="330200" cy="330200"/>
          </a:xfrm>
          <a:prstGeom prst="rect">
            <a:avLst/>
          </a:prstGeom>
        </p:spPr>
      </p:pic>
      <p:sp>
        <p:nvSpPr>
          <p:cNvPr id="8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914650" y="4000500"/>
            <a:ext cx="6502008" cy="80826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rgbClr val="D86613"/>
              </a:solidFill>
            </a:endParaRPr>
          </a:p>
          <a:p>
            <a:pPr algn="ctr"/>
            <a:endParaRPr lang="en-US" sz="1000" dirty="0" smtClean="0">
              <a:solidFill>
                <a:srgbClr val="D86613"/>
              </a:solidFill>
            </a:endParaRPr>
          </a:p>
          <a:p>
            <a:r>
              <a:rPr lang="en-US" sz="1000" dirty="0" smtClean="0">
                <a:solidFill>
                  <a:srgbClr val="D86613"/>
                </a:solidFill>
              </a:rPr>
              <a:t>                             Auto Scaling Group</a:t>
            </a:r>
            <a:endParaRPr lang="en-US" sz="1000" dirty="0">
              <a:solidFill>
                <a:srgbClr val="D86613"/>
              </a:solidFill>
            </a:endParaRPr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78849" y="4000500"/>
            <a:ext cx="330200" cy="330200"/>
          </a:xfrm>
          <a:prstGeom prst="rect">
            <a:avLst/>
          </a:prstGeom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730970" y="3642714"/>
            <a:ext cx="1531069" cy="13864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2730970" y="3640355"/>
            <a:ext cx="274320" cy="274320"/>
          </a:xfrm>
          <a:prstGeom prst="rect">
            <a:avLst/>
          </a:prstGeom>
        </p:spPr>
      </p:pic>
      <p:sp>
        <p:nvSpPr>
          <p:cNvPr id="12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2607582" y="1811365"/>
            <a:ext cx="1765300" cy="41077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328964" y="1811365"/>
            <a:ext cx="1765300" cy="41077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976256" y="1811365"/>
            <a:ext cx="1765300" cy="41077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430947" y="3642714"/>
            <a:ext cx="1531069" cy="13864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430947" y="3640355"/>
            <a:ext cx="274320" cy="274320"/>
          </a:xfrm>
          <a:prstGeom prst="rect">
            <a:avLst/>
          </a:prstGeom>
        </p:spPr>
      </p:pic>
      <p:sp>
        <p:nvSpPr>
          <p:cNvPr id="17" name="Rectangle 2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8078600" y="3642714"/>
            <a:ext cx="1531069" cy="13864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8078600" y="3640355"/>
            <a:ext cx="274320" cy="274320"/>
          </a:xfrm>
          <a:prstGeom prst="rect">
            <a:avLst/>
          </a:prstGeom>
        </p:spPr>
      </p:pic>
      <p:sp>
        <p:nvSpPr>
          <p:cNvPr id="19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487235" y="1148245"/>
            <a:ext cx="9534551" cy="52280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0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487235" y="1148245"/>
            <a:ext cx="330200" cy="330200"/>
          </a:xfrm>
          <a:prstGeom prst="rect">
            <a:avLst/>
          </a:prstGeom>
        </p:spPr>
      </p:pic>
      <p:sp>
        <p:nvSpPr>
          <p:cNvPr id="21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9743230" y="4698424"/>
            <a:ext cx="1073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Amazon EKS</a:t>
            </a:r>
            <a:endParaRPr lang="en-US" sz="1000" dirty="0"/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C4837796-1D69-2E46-9B7C-09451F3C03C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9931312" y="3987224"/>
            <a:ext cx="711200" cy="711200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2" idx="1"/>
          </p:cNvCxnSpPr>
          <p:nvPr/>
        </p:nvCxnSpPr>
        <p:spPr>
          <a:xfrm flipH="1">
            <a:off x="9163050" y="4342824"/>
            <a:ext cx="76826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436" y="302078"/>
            <a:ext cx="4043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Service architecture</a:t>
            </a:r>
            <a:endParaRPr lang="ko-KR" altLang="en-US" sz="3200" b="1" dirty="0"/>
          </a:p>
        </p:txBody>
      </p:sp>
      <p:pic>
        <p:nvPicPr>
          <p:cNvPr id="2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3265472" y="4094389"/>
            <a:ext cx="469900" cy="469900"/>
          </a:xfrm>
          <a:prstGeom prst="rect">
            <a:avLst/>
          </a:prstGeom>
        </p:spPr>
      </p:pic>
      <p:pic>
        <p:nvPicPr>
          <p:cNvPr id="29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5976664" y="4094389"/>
            <a:ext cx="469900" cy="469900"/>
          </a:xfrm>
          <a:prstGeom prst="rect">
            <a:avLst/>
          </a:prstGeom>
        </p:spPr>
      </p:pic>
      <p:pic>
        <p:nvPicPr>
          <p:cNvPr id="30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8623956" y="4094389"/>
            <a:ext cx="469900" cy="469900"/>
          </a:xfrm>
          <a:prstGeom prst="rect">
            <a:avLst/>
          </a:prstGeom>
        </p:spPr>
      </p:pic>
      <p:sp>
        <p:nvSpPr>
          <p:cNvPr id="32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3062961" y="4561114"/>
            <a:ext cx="88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k8s nodes</a:t>
            </a:r>
            <a:endParaRPr lang="en-US" sz="1000" dirty="0"/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5751590" y="4561114"/>
            <a:ext cx="88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k8s nodes</a:t>
            </a:r>
            <a:endParaRPr lang="en-US" sz="1000" dirty="0"/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8419264" y="4561114"/>
            <a:ext cx="88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/>
              <a:t>k8s nodes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31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4104126" y="334337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Elastic Kubernetes Service</a:t>
            </a:r>
            <a:endParaRPr lang="en-US" sz="1100" dirty="0"/>
          </a:p>
        </p:txBody>
      </p:sp>
      <p:pic>
        <p:nvPicPr>
          <p:cNvPr id="5" name="Graphic 8">
            <a:extLst>
              <a:ext uri="{FF2B5EF4-FFF2-40B4-BE49-F238E27FC236}">
                <a16:creationId xmlns:a16="http://schemas.microsoft.com/office/drawing/2014/main" id="{C4837796-1D69-2E46-9B7C-09451F3C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906233" y="2632176"/>
            <a:ext cx="711200" cy="7112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7157569" y="2102279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pic>
        <p:nvPicPr>
          <p:cNvPr id="10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52921" y="1345516"/>
            <a:ext cx="711200" cy="711200"/>
          </a:xfrm>
          <a:prstGeom prst="rect">
            <a:avLst/>
          </a:prstGeom>
        </p:spPr>
      </p:pic>
      <p:pic>
        <p:nvPicPr>
          <p:cNvPr id="1026" name="Picture 2" descr="GitHub Logos and Usage · GitHub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55" y="1746679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2203276" y="241005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GitHub</a:t>
            </a:r>
            <a:endParaRPr lang="en-US" sz="1100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8308521" y="373221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03873" y="3059762"/>
            <a:ext cx="711200" cy="711200"/>
          </a:xfrm>
          <a:prstGeom prst="rect">
            <a:avLst/>
          </a:prstGeom>
        </p:spPr>
      </p:pic>
      <p:sp>
        <p:nvSpPr>
          <p:cNvPr id="17" name="TextBox 24">
            <a:extLst>
              <a:ext uri="{FF2B5EF4-FFF2-40B4-BE49-F238E27FC236}">
                <a16:creationId xmlns:a16="http://schemas.microsoft.com/office/drawing/2014/main" id="{3B80D3AF-B376-7B4C-812C-4B01DFE501E9}"/>
              </a:ext>
            </a:extLst>
          </p:cNvPr>
          <p:cNvSpPr txBox="1"/>
          <p:nvPr/>
        </p:nvSpPr>
        <p:spPr>
          <a:xfrm>
            <a:off x="8702821" y="4884878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Registry</a:t>
            </a: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E30BD3A7-C48B-CE4E-A6CB-7C76940D5754}"/>
              </a:ext>
            </a:extLst>
          </p:cNvPr>
          <p:cNvSpPr txBox="1"/>
          <p:nvPr/>
        </p:nvSpPr>
        <p:spPr>
          <a:xfrm>
            <a:off x="8702821" y="5770974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Image</a:t>
            </a:r>
          </a:p>
        </p:txBody>
      </p:sp>
      <p:pic>
        <p:nvPicPr>
          <p:cNvPr id="19" name="Graphic 5">
            <a:extLst>
              <a:ext uri="{FF2B5EF4-FFF2-40B4-BE49-F238E27FC236}">
                <a16:creationId xmlns:a16="http://schemas.microsoft.com/office/drawing/2014/main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24523" y="4443417"/>
            <a:ext cx="469900" cy="469900"/>
          </a:xfrm>
          <a:prstGeom prst="rect">
            <a:avLst/>
          </a:prstGeom>
        </p:spPr>
      </p:pic>
      <p:pic>
        <p:nvPicPr>
          <p:cNvPr id="20" name="Graphic 9">
            <a:extLst>
              <a:ext uri="{FF2B5EF4-FFF2-40B4-BE49-F238E27FC236}">
                <a16:creationId xmlns:a16="http://schemas.microsoft.com/office/drawing/2014/main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24523" y="5342477"/>
            <a:ext cx="469900" cy="469900"/>
          </a:xfrm>
          <a:prstGeom prst="rect">
            <a:avLst/>
          </a:prstGeom>
        </p:spPr>
      </p:pic>
      <p:sp>
        <p:nvSpPr>
          <p:cNvPr id="21" name="TextBox 46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3853066" y="4489830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Container 1</a:t>
            </a: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5136164" y="4489830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Container 2</a:t>
            </a:r>
          </a:p>
        </p:txBody>
      </p:sp>
      <p:sp>
        <p:nvSpPr>
          <p:cNvPr id="23" name="TextBox 49">
            <a:extLst>
              <a:ext uri="{FF2B5EF4-FFF2-40B4-BE49-F238E27FC236}">
                <a16:creationId xmlns:a16="http://schemas.microsoft.com/office/drawing/2014/main" id="{95CC9D44-6A79-A94C-9F4E-FDE3ACB1B4DD}"/>
              </a:ext>
            </a:extLst>
          </p:cNvPr>
          <p:cNvSpPr txBox="1"/>
          <p:nvPr/>
        </p:nvSpPr>
        <p:spPr>
          <a:xfrm>
            <a:off x="3856892" y="5149682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Container 3</a:t>
            </a:r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ED1D9B34-6068-BC40-AA50-FE8F96A84423}"/>
              </a:ext>
            </a:extLst>
          </p:cNvPr>
          <p:cNvSpPr txBox="1"/>
          <p:nvPr/>
        </p:nvSpPr>
        <p:spPr>
          <a:xfrm>
            <a:off x="3878213" y="5966731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Task</a:t>
            </a:r>
          </a:p>
        </p:txBody>
      </p:sp>
      <p:sp>
        <p:nvSpPr>
          <p:cNvPr id="25" name="TextBox 51">
            <a:extLst>
              <a:ext uri="{FF2B5EF4-FFF2-40B4-BE49-F238E27FC236}">
                <a16:creationId xmlns:a16="http://schemas.microsoft.com/office/drawing/2014/main" id="{E58AF1F0-965E-EC4E-BDDF-AF6E63E6F777}"/>
              </a:ext>
            </a:extLst>
          </p:cNvPr>
          <p:cNvSpPr txBox="1"/>
          <p:nvPr/>
        </p:nvSpPr>
        <p:spPr>
          <a:xfrm>
            <a:off x="5136164" y="5297986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Service</a:t>
            </a:r>
          </a:p>
        </p:txBody>
      </p:sp>
      <p:pic>
        <p:nvPicPr>
          <p:cNvPr id="26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374768" y="4107896"/>
            <a:ext cx="469900" cy="469900"/>
          </a:xfrm>
          <a:prstGeom prst="rect">
            <a:avLst/>
          </a:prstGeom>
        </p:spPr>
      </p:pic>
      <p:pic>
        <p:nvPicPr>
          <p:cNvPr id="27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657866" y="4107896"/>
            <a:ext cx="469900" cy="469900"/>
          </a:xfrm>
          <a:prstGeom prst="rect">
            <a:avLst/>
          </a:prstGeom>
        </p:spPr>
      </p:pic>
      <p:pic>
        <p:nvPicPr>
          <p:cNvPr id="28" name="Graphic 18">
            <a:extLst>
              <a:ext uri="{FF2B5EF4-FFF2-40B4-BE49-F238E27FC236}">
                <a16:creationId xmlns:a16="http://schemas.microsoft.com/office/drawing/2014/main" id="{819268F7-3C5B-9F40-BFF1-747EC385C49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378594" y="4756843"/>
            <a:ext cx="469900" cy="469900"/>
          </a:xfrm>
          <a:prstGeom prst="rect">
            <a:avLst/>
          </a:prstGeom>
        </p:spPr>
      </p:pic>
      <p:pic>
        <p:nvPicPr>
          <p:cNvPr id="29" name="Graphic 26">
            <a:extLst>
              <a:ext uri="{FF2B5EF4-FFF2-40B4-BE49-F238E27FC236}">
                <a16:creationId xmlns:a16="http://schemas.microsoft.com/office/drawing/2014/main" id="{C63D11E1-431E-E54D-8AEA-855F920E8DF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657866" y="4856047"/>
            <a:ext cx="469900" cy="469900"/>
          </a:xfrm>
          <a:prstGeom prst="rect">
            <a:avLst/>
          </a:prstGeom>
        </p:spPr>
      </p:pic>
      <p:pic>
        <p:nvPicPr>
          <p:cNvPr id="30" name="Graphic 28">
            <a:extLst>
              <a:ext uri="{FF2B5EF4-FFF2-40B4-BE49-F238E27FC236}">
                <a16:creationId xmlns:a16="http://schemas.microsoft.com/office/drawing/2014/main" id="{0EAD89D7-10D7-E746-BA74-FFC17307E5F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399915" y="5527587"/>
            <a:ext cx="469900" cy="469900"/>
          </a:xfrm>
          <a:prstGeom prst="rect">
            <a:avLst/>
          </a:prstGeom>
        </p:spPr>
      </p:pic>
      <p:sp>
        <p:nvSpPr>
          <p:cNvPr id="36" name="Rectangle 25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316562" y="323652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424288" y="32365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8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141838" y="323652"/>
            <a:ext cx="330200" cy="330200"/>
          </a:xfrm>
          <a:prstGeom prst="rect">
            <a:avLst/>
          </a:prstGeom>
        </p:spPr>
      </p:pic>
      <p:pic>
        <p:nvPicPr>
          <p:cNvPr id="39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316562" y="323652"/>
            <a:ext cx="330200" cy="330200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32014" y="32365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4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532014" y="323652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Hub Logos and Usage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14" y="160924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6">
            <a:extLst>
              <a:ext uri="{FF2B5EF4-FFF2-40B4-BE49-F238E27FC236}">
                <a16:creationId xmlns:a16="http://schemas.microsoft.com/office/drawing/2014/main" id="{3D55098D-1809-D749-9D24-4ECF1DF4AA08}"/>
              </a:ext>
            </a:extLst>
          </p:cNvPr>
          <p:cNvSpPr txBox="1"/>
          <p:nvPr/>
        </p:nvSpPr>
        <p:spPr>
          <a:xfrm>
            <a:off x="3550260" y="2369475"/>
            <a:ext cx="1073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GitHub</a:t>
            </a:r>
            <a:endParaRPr lang="en-US" sz="14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5930347" y="2366008"/>
            <a:ext cx="142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AWS </a:t>
            </a:r>
            <a:r>
              <a:rPr lang="en-US" sz="1400" dirty="0" err="1" smtClean="0"/>
              <a:t>CodeBuild</a:t>
            </a:r>
            <a:endParaRPr lang="en-US" sz="1400" dirty="0" smtClean="0"/>
          </a:p>
        </p:txBody>
      </p:sp>
      <p:pic>
        <p:nvPicPr>
          <p:cNvPr id="7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289398" y="1609245"/>
            <a:ext cx="711200" cy="711200"/>
          </a:xfrm>
          <a:prstGeom prst="rect">
            <a:avLst/>
          </a:prstGeo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8790361" y="2360762"/>
            <a:ext cx="887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ECR</a:t>
            </a:r>
            <a:endParaRPr lang="en-US" sz="1400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878503" y="1609245"/>
            <a:ext cx="711200" cy="711200"/>
          </a:xfrm>
          <a:prstGeom prst="rect">
            <a:avLst/>
          </a:prstGeom>
        </p:spPr>
      </p:pic>
      <p:pic>
        <p:nvPicPr>
          <p:cNvPr id="12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779494" y="1709731"/>
            <a:ext cx="469900" cy="469900"/>
          </a:xfrm>
          <a:prstGeom prst="rect">
            <a:avLst/>
          </a:prstGeom>
        </p:spPr>
      </p:pic>
      <p:sp>
        <p:nvSpPr>
          <p:cNvPr id="13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1530718" y="2360762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rgbClr val="232F3E"/>
                </a:solidFill>
              </a:rPr>
              <a:t>Developer</a:t>
            </a:r>
            <a:endParaRPr lang="en-US" sz="1400" dirty="0">
              <a:solidFill>
                <a:srgbClr val="232F3E"/>
              </a:solidFill>
            </a:endParaRPr>
          </a:p>
        </p:txBody>
      </p:sp>
      <p:cxnSp>
        <p:nvCxnSpPr>
          <p:cNvPr id="14" name="직선 화살표 연결선 13"/>
          <p:cNvCxnSpPr>
            <a:stCxn id="4" idx="1"/>
            <a:endCxn id="12" idx="3"/>
          </p:cNvCxnSpPr>
          <p:nvPr/>
        </p:nvCxnSpPr>
        <p:spPr>
          <a:xfrm flipH="1" flipV="1">
            <a:off x="2249394" y="1944681"/>
            <a:ext cx="1487520" cy="2016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1"/>
            <a:endCxn id="4" idx="3"/>
          </p:cNvCxnSpPr>
          <p:nvPr/>
        </p:nvCxnSpPr>
        <p:spPr>
          <a:xfrm flipH="1">
            <a:off x="4448114" y="1964845"/>
            <a:ext cx="184128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1"/>
            <a:endCxn id="7" idx="3"/>
          </p:cNvCxnSpPr>
          <p:nvPr/>
        </p:nvCxnSpPr>
        <p:spPr>
          <a:xfrm flipH="1">
            <a:off x="7000598" y="1964845"/>
            <a:ext cx="187790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쿠버네티스 - 위키백과, 우리 모두의 백과사전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66161" y="2958903"/>
            <a:ext cx="732567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>
            <a:stCxn id="2050" idx="0"/>
            <a:endCxn id="9" idx="2"/>
          </p:cNvCxnSpPr>
          <p:nvPr/>
        </p:nvCxnSpPr>
        <p:spPr>
          <a:xfrm rot="5400000" flipH="1" flipV="1">
            <a:off x="8914044" y="2638845"/>
            <a:ext cx="638458" cy="1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8595824" y="3715666"/>
            <a:ext cx="129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Kubernetes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0436" y="302078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</a:t>
            </a:r>
            <a:endParaRPr lang="ko-KR" altLang="en-US" sz="3200" b="1" dirty="0"/>
          </a:p>
        </p:txBody>
      </p:sp>
      <p:sp>
        <p:nvSpPr>
          <p:cNvPr id="46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2357586" y="158702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 dirty="0" err="1" smtClean="0">
                <a:solidFill>
                  <a:srgbClr val="232F3E"/>
                </a:solidFill>
              </a:rPr>
              <a:t>Git</a:t>
            </a:r>
            <a:r>
              <a:rPr lang="en-US" sz="1400" i="1" dirty="0" smtClean="0">
                <a:solidFill>
                  <a:srgbClr val="232F3E"/>
                </a:solidFill>
              </a:rPr>
              <a:t> push</a:t>
            </a:r>
            <a:endParaRPr lang="en-US" sz="1400" i="1" dirty="0">
              <a:solidFill>
                <a:srgbClr val="232F3E"/>
              </a:solidFill>
            </a:endParaRPr>
          </a:p>
        </p:txBody>
      </p:sp>
      <p:sp>
        <p:nvSpPr>
          <p:cNvPr id="51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4413466" y="1587020"/>
            <a:ext cx="1298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 dirty="0" err="1" smtClean="0">
                <a:solidFill>
                  <a:srgbClr val="232F3E"/>
                </a:solidFill>
              </a:rPr>
              <a:t>Git</a:t>
            </a:r>
            <a:r>
              <a:rPr lang="en-US" sz="1400" i="1" dirty="0" smtClean="0">
                <a:solidFill>
                  <a:srgbClr val="232F3E"/>
                </a:solidFill>
              </a:rPr>
              <a:t> </a:t>
            </a:r>
            <a:r>
              <a:rPr lang="en-US" sz="1400" i="1" dirty="0" err="1" smtClean="0">
                <a:solidFill>
                  <a:srgbClr val="232F3E"/>
                </a:solidFill>
              </a:rPr>
              <a:t>webhook</a:t>
            </a:r>
            <a:endParaRPr lang="en-US" sz="1400" i="1" dirty="0">
              <a:solidFill>
                <a:srgbClr val="232F3E"/>
              </a:solidFill>
            </a:endParaRPr>
          </a:p>
        </p:txBody>
      </p:sp>
      <p:sp>
        <p:nvSpPr>
          <p:cNvPr id="52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7276844" y="1587020"/>
            <a:ext cx="142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 dirty="0" smtClean="0">
                <a:solidFill>
                  <a:srgbClr val="232F3E"/>
                </a:solidFill>
              </a:rPr>
              <a:t>Push image</a:t>
            </a:r>
            <a:endParaRPr lang="en-US" sz="1400" i="1" dirty="0">
              <a:solidFill>
                <a:srgbClr val="232F3E"/>
              </a:solidFill>
            </a:endParaRPr>
          </a:p>
        </p:txBody>
      </p:sp>
      <p:sp>
        <p:nvSpPr>
          <p:cNvPr id="57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9259827" y="2629665"/>
            <a:ext cx="10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 dirty="0" smtClean="0">
                <a:solidFill>
                  <a:srgbClr val="232F3E"/>
                </a:solidFill>
              </a:rPr>
              <a:t>Pull image</a:t>
            </a:r>
            <a:endParaRPr lang="en-US" sz="1400" i="1" dirty="0">
              <a:solidFill>
                <a:srgbClr val="232F3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96076" y="1402554"/>
            <a:ext cx="195770" cy="19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45067" y="1402554"/>
            <a:ext cx="195770" cy="19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863512" y="1402554"/>
            <a:ext cx="195770" cy="19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665284" y="2445199"/>
            <a:ext cx="195770" cy="19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28890" y="4446667"/>
            <a:ext cx="101145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변경된 소스코드를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CodeBuild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webhook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이벤트를 감지하여</a:t>
            </a:r>
            <a:r>
              <a:rPr lang="en-US" altLang="ko-KR" dirty="0" smtClean="0"/>
              <a:t> build, test, </a:t>
            </a:r>
            <a:r>
              <a:rPr lang="en-US" altLang="ko-KR" dirty="0" err="1" smtClean="0"/>
              <a:t>dockerizing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이미지를 </a:t>
            </a:r>
            <a:r>
              <a:rPr lang="en-US" altLang="ko-KR" dirty="0" smtClean="0"/>
              <a:t>ECR</a:t>
            </a:r>
            <a:r>
              <a:rPr lang="ko-KR" altLang="en-US" dirty="0" smtClean="0"/>
              <a:t>에 </a:t>
            </a:r>
            <a:r>
              <a:rPr lang="en-US" altLang="ko-KR" dirty="0"/>
              <a:t>p</a:t>
            </a:r>
            <a:r>
              <a:rPr lang="en-US" altLang="ko-KR" dirty="0" smtClean="0"/>
              <a:t>ush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Kubernetes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이미지 배포 명령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ECR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pull</a:t>
            </a:r>
            <a:endParaRPr lang="ko-KR" altLang="en-US" dirty="0"/>
          </a:p>
        </p:txBody>
      </p:sp>
      <p:sp>
        <p:nvSpPr>
          <p:cNvPr id="6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737218" y="886853"/>
            <a:ext cx="5205142" cy="3329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lc="http://schemas.openxmlformats.org/drawingml/2006/lockedCanvas"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7218" y="886853"/>
            <a:ext cx="330200" cy="330200"/>
          </a:xfrm>
          <a:prstGeom prst="rect">
            <a:avLst/>
          </a:prstGeom>
        </p:spPr>
      </p:pic>
      <p:cxnSp>
        <p:nvCxnSpPr>
          <p:cNvPr id="33" name="직선 화살표 연결선 25"/>
          <p:cNvCxnSpPr>
            <a:stCxn id="2050" idx="3"/>
            <a:endCxn id="7" idx="3"/>
          </p:cNvCxnSpPr>
          <p:nvPr/>
        </p:nvCxnSpPr>
        <p:spPr>
          <a:xfrm rot="10800000">
            <a:off x="7000599" y="1964845"/>
            <a:ext cx="1865563" cy="1349658"/>
          </a:xfrm>
          <a:prstGeom prst="bentConnector3">
            <a:avLst>
              <a:gd name="adj1" fmla="val 79443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0">
            <a:extLst>
              <a:ext uri="{FF2B5EF4-FFF2-40B4-BE49-F238E27FC236}">
                <a16:creationId xmlns:a16="http://schemas.microsoft.com/office/drawing/2014/main" id="{37743B23-AAC5-CC49-9C18-C68DBC507174}"/>
              </a:ext>
            </a:extLst>
          </p:cNvPr>
          <p:cNvSpPr txBox="1"/>
          <p:nvPr/>
        </p:nvSpPr>
        <p:spPr>
          <a:xfrm>
            <a:off x="7276844" y="2975045"/>
            <a:ext cx="142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i="1" dirty="0" smtClean="0">
                <a:solidFill>
                  <a:srgbClr val="232F3E"/>
                </a:solidFill>
              </a:rPr>
              <a:t>Deploy</a:t>
            </a:r>
            <a:endParaRPr lang="en-US" sz="1400" i="1" dirty="0">
              <a:solidFill>
                <a:srgbClr val="232F3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863512" y="2790579"/>
            <a:ext cx="195770" cy="19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38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0" y="1420828"/>
            <a:ext cx="7915275" cy="50006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CodeBuild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세팅 </a:t>
            </a:r>
            <a:r>
              <a:rPr lang="en-US" altLang="ko-KR" sz="3200" b="1" dirty="0" smtClean="0"/>
              <a:t>(1/7)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빌드 프로젝트 생성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65414" y="3331029"/>
            <a:ext cx="2318657" cy="31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  <a:endCxn id="36" idx="1"/>
          </p:cNvCxnSpPr>
          <p:nvPr/>
        </p:nvCxnSpPr>
        <p:spPr>
          <a:xfrm flipV="1">
            <a:off x="3184071" y="2677300"/>
            <a:ext cx="1404257" cy="808850"/>
          </a:xfrm>
          <a:prstGeom prst="straightConnector1">
            <a:avLst/>
          </a:pr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588328" y="2423384"/>
            <a:ext cx="4531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TeamE</a:t>
            </a:r>
            <a:r>
              <a:rPr lang="en-US" altLang="ko-KR" dirty="0" smtClean="0"/>
              <a:t>-</a:t>
            </a:r>
            <a:r>
              <a:rPr lang="en-US" altLang="ko-KR" b="1" i="1" dirty="0" smtClean="0">
                <a:solidFill>
                  <a:srgbClr val="FF0000"/>
                </a:solidFill>
              </a:rPr>
              <a:t>{</a:t>
            </a:r>
            <a:r>
              <a:rPr lang="ko-KR" altLang="en-US" b="1" i="1" dirty="0" smtClean="0">
                <a:solidFill>
                  <a:srgbClr val="FF0000"/>
                </a:solidFill>
              </a:rPr>
              <a:t>서비스 이름</a:t>
            </a:r>
            <a:r>
              <a:rPr lang="en-US" altLang="ko-KR" b="1" i="1" dirty="0" smtClean="0">
                <a:solidFill>
                  <a:srgbClr val="FF0000"/>
                </a:solidFill>
              </a:rPr>
              <a:t>}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CodeBuild</a:t>
            </a:r>
            <a:r>
              <a:rPr lang="en-US" altLang="ko-KR" sz="3200" b="1" dirty="0" smtClean="0"/>
              <a:t> </a:t>
            </a:r>
            <a:r>
              <a:rPr lang="ko-KR" altLang="en-US" sz="3200" b="1" dirty="0"/>
              <a:t>세팅 </a:t>
            </a:r>
            <a:r>
              <a:rPr lang="en-US" altLang="ko-KR" sz="3200" b="1" dirty="0" smtClean="0"/>
              <a:t>(2/7)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연결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41145"/>
            <a:ext cx="6619875" cy="52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CodeBuild</a:t>
            </a:r>
            <a:r>
              <a:rPr lang="en-US" altLang="ko-KR" sz="3200" b="1" dirty="0" smtClean="0"/>
              <a:t> </a:t>
            </a:r>
            <a:r>
              <a:rPr lang="ko-KR" altLang="en-US" sz="3200" b="1" dirty="0"/>
              <a:t>세팅 </a:t>
            </a:r>
            <a:r>
              <a:rPr lang="en-US" altLang="ko-KR" sz="3200" b="1" dirty="0" smtClean="0"/>
              <a:t>(3/7)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</a:t>
            </a:r>
            <a:r>
              <a:rPr lang="en-US" altLang="ko-KR" dirty="0" err="1" smtClean="0"/>
              <a:t>Webhook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연결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4" y="1394684"/>
            <a:ext cx="78295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CodeBuild</a:t>
            </a:r>
            <a:r>
              <a:rPr lang="en-US" altLang="ko-KR" sz="3200" b="1" dirty="0" smtClean="0"/>
              <a:t> </a:t>
            </a:r>
            <a:r>
              <a:rPr lang="ko-KR" altLang="en-US" sz="3200" b="1" dirty="0"/>
              <a:t>세팅 </a:t>
            </a:r>
            <a:r>
              <a:rPr lang="en-US" altLang="ko-KR" sz="3200" b="1" dirty="0" smtClean="0"/>
              <a:t>(4/7)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빌드 환경 선택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1" y="1341145"/>
            <a:ext cx="6644368" cy="51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CodeBuild</a:t>
            </a:r>
            <a:r>
              <a:rPr lang="en-US" altLang="ko-KR" sz="3200" b="1" dirty="0" smtClean="0"/>
              <a:t> </a:t>
            </a:r>
            <a:r>
              <a:rPr lang="ko-KR" altLang="en-US" sz="3200" b="1" dirty="0"/>
              <a:t>세팅 </a:t>
            </a:r>
            <a:r>
              <a:rPr lang="en-US" altLang="ko-KR" sz="3200" b="1" dirty="0" smtClean="0"/>
              <a:t>(5/7)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도커</a:t>
            </a:r>
            <a:r>
              <a:rPr lang="ko-KR" altLang="en-US" dirty="0" smtClean="0"/>
              <a:t> 권한 설정 및 서비스 역할 선택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394684"/>
            <a:ext cx="7886700" cy="33623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5414" y="3331029"/>
            <a:ext cx="2318657" cy="31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3"/>
            <a:endCxn id="11" idx="1"/>
          </p:cNvCxnSpPr>
          <p:nvPr/>
        </p:nvCxnSpPr>
        <p:spPr>
          <a:xfrm>
            <a:off x="3184071" y="3486150"/>
            <a:ext cx="3766457" cy="705709"/>
          </a:xfrm>
          <a:prstGeom prst="straightConnector1">
            <a:avLst/>
          </a:pr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6950528" y="3522445"/>
            <a:ext cx="4531179" cy="1338828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TeamE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입력하면 미리 만들어놓은 역할이 </a:t>
            </a:r>
            <a:r>
              <a:rPr lang="en-US" altLang="ko-KR" dirty="0" smtClean="0"/>
              <a:t>dropdown list</a:t>
            </a:r>
            <a:r>
              <a:rPr lang="ko-KR" altLang="en-US" dirty="0" smtClean="0"/>
              <a:t>로 나오는데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클릭하면 됨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20" idx="3"/>
          </p:cNvCxnSpPr>
          <p:nvPr/>
        </p:nvCxnSpPr>
        <p:spPr>
          <a:xfrm flipH="1">
            <a:off x="3479801" y="4191859"/>
            <a:ext cx="3470727" cy="1001837"/>
          </a:xfrm>
          <a:prstGeom prst="straightConnector1">
            <a:avLst/>
          </a:pr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1565729" y="4939780"/>
            <a:ext cx="1914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이렇게 바뀜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3" y="5376467"/>
            <a:ext cx="6334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CI/CD: </a:t>
            </a:r>
            <a:r>
              <a:rPr lang="en-US" altLang="ko-KR" sz="3200" b="1" dirty="0" err="1" smtClean="0"/>
              <a:t>CodeBuild</a:t>
            </a:r>
            <a:r>
              <a:rPr lang="en-US" altLang="ko-KR" sz="3200" b="1" dirty="0" smtClean="0"/>
              <a:t> </a:t>
            </a:r>
            <a:r>
              <a:rPr lang="ko-KR" altLang="en-US" sz="3200" b="1" dirty="0"/>
              <a:t>세팅 </a:t>
            </a:r>
            <a:r>
              <a:rPr lang="en-US" altLang="ko-KR" sz="3200" b="1" dirty="0" smtClean="0"/>
              <a:t>(6/7)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buildspec.yml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사용할 환경 변수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구성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환경 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5" y="1394684"/>
            <a:ext cx="7934325" cy="2352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815" y="3932131"/>
            <a:ext cx="10114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AWS_DEFAULT_REGION = </a:t>
            </a:r>
            <a:r>
              <a:rPr lang="en-US" altLang="ko-KR" dirty="0" smtClean="0"/>
              <a:t>ap-northeast-2 </a:t>
            </a:r>
            <a:r>
              <a:rPr lang="en-US" altLang="ko-KR" b="1" i="1" dirty="0">
                <a:solidFill>
                  <a:srgbClr val="FF0000"/>
                </a:solidFill>
              </a:rPr>
              <a:t>(</a:t>
            </a:r>
            <a:r>
              <a:rPr lang="ko-KR" altLang="en-US" b="1" i="1" dirty="0">
                <a:solidFill>
                  <a:srgbClr val="FF0000"/>
                </a:solidFill>
              </a:rPr>
              <a:t>서울</a:t>
            </a:r>
            <a:r>
              <a:rPr lang="en-US" altLang="ko-KR" b="1" i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AWS_ACCOUNT_ID = </a:t>
            </a:r>
            <a:r>
              <a:rPr lang="en-US" altLang="ko-KR" dirty="0" smtClean="0"/>
              <a:t>052937454741 </a:t>
            </a:r>
            <a:r>
              <a:rPr lang="en-US" altLang="ko-KR" b="1" i="1" dirty="0" smtClean="0">
                <a:solidFill>
                  <a:srgbClr val="FF0000"/>
                </a:solidFill>
              </a:rPr>
              <a:t>(</a:t>
            </a:r>
            <a:r>
              <a:rPr lang="en-US" altLang="ko-KR" b="1" i="1" dirty="0" err="1" smtClean="0">
                <a:solidFill>
                  <a:srgbClr val="FF0000"/>
                </a:solidFill>
              </a:rPr>
              <a:t>kcloud</a:t>
            </a:r>
            <a:r>
              <a:rPr lang="en-US" altLang="ko-KR" b="1" i="1" dirty="0" smtClean="0">
                <a:solidFill>
                  <a:srgbClr val="FF0000"/>
                </a:solidFill>
              </a:rPr>
              <a:t>-academy </a:t>
            </a:r>
            <a:r>
              <a:rPr lang="ko-KR" altLang="en-US" b="1" i="1" dirty="0" smtClean="0">
                <a:solidFill>
                  <a:srgbClr val="FF0000"/>
                </a:solidFill>
              </a:rPr>
              <a:t>계정 </a:t>
            </a:r>
            <a:r>
              <a:rPr lang="en-US" altLang="ko-KR" b="1" i="1" dirty="0" smtClean="0">
                <a:solidFill>
                  <a:srgbClr val="FF0000"/>
                </a:solidFill>
              </a:rPr>
              <a:t>ID)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IMAGE_REPO_NAME = </a:t>
            </a:r>
            <a:r>
              <a:rPr lang="en-US" altLang="ko-KR" dirty="0" smtClean="0"/>
              <a:t>team-e-booking </a:t>
            </a:r>
            <a:r>
              <a:rPr lang="en-US" altLang="ko-KR" b="1" i="1" dirty="0" smtClean="0">
                <a:solidFill>
                  <a:srgbClr val="FF0000"/>
                </a:solidFill>
              </a:rPr>
              <a:t>(ECR </a:t>
            </a:r>
            <a:r>
              <a:rPr lang="ko-KR" altLang="en-US" b="1" i="1" dirty="0" err="1" smtClean="0">
                <a:solidFill>
                  <a:srgbClr val="FF0000"/>
                </a:solidFill>
              </a:rPr>
              <a:t>리포지토리</a:t>
            </a:r>
            <a:r>
              <a:rPr lang="ko-KR" altLang="en-US" b="1" i="1" dirty="0" smtClean="0">
                <a:solidFill>
                  <a:srgbClr val="FF0000"/>
                </a:solidFill>
              </a:rPr>
              <a:t> 이름 입력</a:t>
            </a:r>
            <a:r>
              <a:rPr lang="en-US" altLang="ko-KR" b="1" i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IMAGE_TAG = latest </a:t>
            </a:r>
            <a:r>
              <a:rPr lang="en-US" altLang="ko-KR" b="1" i="1" dirty="0" smtClean="0">
                <a:solidFill>
                  <a:srgbClr val="FF0000"/>
                </a:solidFill>
              </a:rPr>
              <a:t>(ECR </a:t>
            </a:r>
            <a:r>
              <a:rPr lang="ko-KR" altLang="en-US" b="1" i="1" dirty="0" smtClean="0">
                <a:solidFill>
                  <a:srgbClr val="FF0000"/>
                </a:solidFill>
              </a:rPr>
              <a:t>이미지 태그 입력</a:t>
            </a:r>
            <a:r>
              <a:rPr lang="en-US" altLang="ko-KR" b="1" i="1" dirty="0" smtClean="0">
                <a:solidFill>
                  <a:srgbClr val="FF0000"/>
                </a:solidFill>
              </a:rPr>
              <a:t>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0436" y="302078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CI/CD: </a:t>
            </a:r>
            <a:r>
              <a:rPr lang="en-US" altLang="ko-KR" sz="3200" b="1" dirty="0" err="1"/>
              <a:t>CodeBuild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세팅 </a:t>
            </a:r>
            <a:r>
              <a:rPr lang="en-US" altLang="ko-KR" sz="3200" b="1" dirty="0" smtClean="0"/>
              <a:t>(7/7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436" y="886853"/>
            <a:ext cx="101145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 smtClean="0"/>
              <a:t>프로젝트 루트에 </a:t>
            </a:r>
            <a:r>
              <a:rPr lang="en-US" altLang="ko-KR" dirty="0" err="1" smtClean="0"/>
              <a:t>buildspec.yml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 후 코딩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1348791"/>
            <a:ext cx="10801350" cy="4205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951" y="5672031"/>
            <a:ext cx="1011456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이후에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하면 </a:t>
            </a:r>
            <a:r>
              <a:rPr lang="en-US" altLang="ko-KR" dirty="0" err="1" smtClean="0"/>
              <a:t>webhook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걸어놓았으므로</a:t>
            </a:r>
            <a:r>
              <a:rPr lang="ko-KR" altLang="en-US" dirty="0" smtClean="0"/>
              <a:t> 자동 빌드 및 이미지 배포가 됨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301</Words>
  <Application>Microsoft Office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GiriGiri</dc:creator>
  <cp:lastModifiedBy>GiriGiri</cp:lastModifiedBy>
  <cp:revision>33</cp:revision>
  <dcterms:created xsi:type="dcterms:W3CDTF">2020-08-23T01:38:25Z</dcterms:created>
  <dcterms:modified xsi:type="dcterms:W3CDTF">2020-08-31T09:16:05Z</dcterms:modified>
</cp:coreProperties>
</file>