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83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098-632D-4E9A-9FF1-1233E59E064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C5B9-D25A-46D1-AF27-EDD4E22B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0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098-632D-4E9A-9FF1-1233E59E064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C5B9-D25A-46D1-AF27-EDD4E22B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7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098-632D-4E9A-9FF1-1233E59E064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C5B9-D25A-46D1-AF27-EDD4E22B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4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098-632D-4E9A-9FF1-1233E59E064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C5B9-D25A-46D1-AF27-EDD4E22B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2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098-632D-4E9A-9FF1-1233E59E064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C5B9-D25A-46D1-AF27-EDD4E22B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0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098-632D-4E9A-9FF1-1233E59E064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C5B9-D25A-46D1-AF27-EDD4E22B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098-632D-4E9A-9FF1-1233E59E064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C5B9-D25A-46D1-AF27-EDD4E22B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098-632D-4E9A-9FF1-1233E59E064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C5B9-D25A-46D1-AF27-EDD4E22B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098-632D-4E9A-9FF1-1233E59E064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C5B9-D25A-46D1-AF27-EDD4E22B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4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098-632D-4E9A-9FF1-1233E59E064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C5B9-D25A-46D1-AF27-EDD4E22B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9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098-632D-4E9A-9FF1-1233E59E064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C5B9-D25A-46D1-AF27-EDD4E22B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6ABB098-632D-4E9A-9FF1-1233E59E064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391C5B9-D25A-46D1-AF27-EDD4E22B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98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16ADA-FA51-1502-500D-6E943DCE6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Sentence of Coding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7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ED2AA-B0AA-DB2D-BC0D-EB0AD73B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Variable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 변수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2C14D-2E2A-0E3F-11D8-2129E26A86A2}"/>
              </a:ext>
            </a:extLst>
          </p:cNvPr>
          <p:cNvSpPr txBox="1"/>
          <p:nvPr/>
        </p:nvSpPr>
        <p:spPr>
          <a:xfrm>
            <a:off x="1469366" y="2967335"/>
            <a:ext cx="9253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이때</a:t>
            </a:r>
            <a:r>
              <a:rPr lang="en-US" altLang="ko-KR" sz="4400" dirty="0"/>
              <a:t>, </a:t>
            </a:r>
            <a:r>
              <a:rPr lang="ko-KR" altLang="en-US" sz="4400" dirty="0"/>
              <a:t>유용하게 사용하는 것이 </a:t>
            </a:r>
            <a:r>
              <a:rPr lang="ko-KR" altLang="en-US" sz="5400" b="1" dirty="0"/>
              <a:t>변수</a:t>
            </a:r>
            <a:r>
              <a:rPr lang="en-US" altLang="ko-KR" sz="4400" dirty="0"/>
              <a:t>!!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652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CBC41-1CD1-E24D-D1EC-EAC97F42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Variable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 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F937D-9066-E06A-D579-E310C160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형식은</a:t>
            </a:r>
            <a:br>
              <a:rPr lang="en-US" altLang="ko-KR" dirty="0"/>
            </a:b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sz="3600" b="1" dirty="0"/>
              <a:t>데이터타입</a:t>
            </a:r>
            <a:r>
              <a:rPr lang="en-US" altLang="ko-KR" sz="3600" b="1" dirty="0"/>
              <a:t>		</a:t>
            </a:r>
            <a:r>
              <a:rPr lang="ko-KR" altLang="en-US" sz="3600" b="1" dirty="0"/>
              <a:t>변수 이름</a:t>
            </a:r>
            <a:r>
              <a:rPr lang="en-US" altLang="ko-KR" sz="3600" b="1" dirty="0"/>
              <a:t>		=	</a:t>
            </a:r>
            <a:r>
              <a:rPr lang="ko-KR" altLang="en-US" sz="3600" b="1" dirty="0"/>
              <a:t>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74573A-C3E4-BB32-35E1-96EBBA90B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98" y="3824191"/>
            <a:ext cx="4785204" cy="211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5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12810-ADD3-29E0-647C-62B9CF1F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Variable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 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7D018-8EEB-EFDE-74E1-A3F6547E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데이터타입은 무엇일까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데이터타입은 값의 형식</a:t>
            </a:r>
            <a:r>
              <a:rPr lang="en-US" altLang="ko-KR" dirty="0">
                <a:latin typeface="Consolas" panose="020B0609020204030204" pitchFamily="49" charset="0"/>
              </a:rPr>
              <a:t>!! 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무슨 값인지 알려준다</a:t>
            </a:r>
            <a:r>
              <a:rPr lang="en-US" altLang="ko-KR" dirty="0">
                <a:latin typeface="Consolas" panose="020B0609020204030204" pitchFamily="49" charset="0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정수형 </a:t>
            </a:r>
            <a:r>
              <a:rPr lang="en-US" altLang="ko-KR" dirty="0">
                <a:latin typeface="Consolas" panose="020B0609020204030204" pitchFamily="49" charset="0"/>
              </a:rPr>
              <a:t>=&gt; int		</a:t>
            </a:r>
            <a:r>
              <a:rPr lang="ko-KR" altLang="en-US" dirty="0">
                <a:latin typeface="Consolas" panose="020B0609020204030204" pitchFamily="49" charset="0"/>
              </a:rPr>
              <a:t>실수형 </a:t>
            </a:r>
            <a:r>
              <a:rPr lang="en-US" altLang="ko-KR" dirty="0">
                <a:latin typeface="Consolas" panose="020B0609020204030204" pitchFamily="49" charset="0"/>
              </a:rPr>
              <a:t>=&gt; float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문자형 </a:t>
            </a:r>
            <a:r>
              <a:rPr lang="en-US" altLang="ko-KR" dirty="0">
                <a:latin typeface="Consolas" panose="020B0609020204030204" pitchFamily="49" charset="0"/>
              </a:rPr>
              <a:t>=&gt; char	</a:t>
            </a:r>
            <a:r>
              <a:rPr lang="ko-KR" altLang="en-US" dirty="0">
                <a:latin typeface="Consolas" panose="020B0609020204030204" pitchFamily="49" charset="0"/>
              </a:rPr>
              <a:t>문자열형 </a:t>
            </a:r>
            <a:r>
              <a:rPr lang="en-US" altLang="ko-KR" dirty="0">
                <a:latin typeface="Consolas" panose="020B0609020204030204" pitchFamily="49" charset="0"/>
              </a:rPr>
              <a:t>=&gt; String</a:t>
            </a:r>
          </a:p>
        </p:txBody>
      </p:sp>
    </p:spTree>
    <p:extLst>
      <p:ext uri="{BB962C8B-B14F-4D97-AF65-F5344CB8AC3E}">
        <p14:creationId xmlns:p14="http://schemas.microsoft.com/office/powerpoint/2010/main" val="88001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B0631-43B9-C79B-E7AA-2A5C5065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Variable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 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D4A3C-BEA3-9712-039A-36EA513F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Q. </a:t>
            </a:r>
            <a:r>
              <a:rPr lang="en-US" altLang="ko-KR" sz="3600" b="1" dirty="0"/>
              <a:t>10</a:t>
            </a:r>
            <a:r>
              <a:rPr lang="ko-KR" altLang="en-US" dirty="0"/>
              <a:t>은 무슨 데이터타입인가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Q. </a:t>
            </a:r>
            <a:r>
              <a:rPr lang="en-US" altLang="ko-KR" sz="3600" b="1" dirty="0"/>
              <a:t>8.1</a:t>
            </a:r>
            <a:r>
              <a:rPr lang="ko-KR" altLang="en-US" dirty="0"/>
              <a:t>은 무슨 데이터타입인가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Q. </a:t>
            </a:r>
            <a:r>
              <a:rPr lang="en-US" altLang="ko-KR" sz="3600" b="1" dirty="0"/>
              <a:t>“Hello, Arduino!”</a:t>
            </a:r>
            <a:r>
              <a:rPr lang="ko-KR" altLang="en-US" dirty="0"/>
              <a:t>는 무슨 데이터타입인가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Q. </a:t>
            </a:r>
            <a:r>
              <a:rPr lang="en-US" altLang="ko-KR" sz="3600" b="1" dirty="0"/>
              <a:t>“10”</a:t>
            </a:r>
            <a:r>
              <a:rPr lang="ko-KR" altLang="en-US" dirty="0"/>
              <a:t>은 무슨 데이터타입인가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87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CBC41-1CD1-E24D-D1EC-EAC97F42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Variable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 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F937D-9066-E06A-D579-E310C160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형식은</a:t>
            </a:r>
            <a:br>
              <a:rPr lang="en-US" altLang="ko-KR" dirty="0"/>
            </a:b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sz="3600" b="1" dirty="0"/>
              <a:t>데이터타입</a:t>
            </a:r>
            <a:r>
              <a:rPr lang="en-US" altLang="ko-KR" sz="3600" b="1" dirty="0"/>
              <a:t>		</a:t>
            </a:r>
            <a:r>
              <a:rPr lang="ko-KR" altLang="en-US" sz="3600" b="1" dirty="0"/>
              <a:t>변수 이름</a:t>
            </a:r>
            <a:r>
              <a:rPr lang="en-US" altLang="ko-KR" sz="3600" b="1" dirty="0"/>
              <a:t>		=	</a:t>
            </a:r>
            <a:r>
              <a:rPr lang="ko-KR" altLang="en-US" sz="3600" b="1" dirty="0"/>
              <a:t>값</a:t>
            </a:r>
            <a:endParaRPr lang="en-US" altLang="ko-KR" sz="3600" b="1" dirty="0"/>
          </a:p>
          <a:p>
            <a:endParaRPr lang="en-US" altLang="ko-KR" sz="3600" dirty="0"/>
          </a:p>
          <a:p>
            <a:endParaRPr lang="en-US" altLang="ko-KR" dirty="0"/>
          </a:p>
          <a:p>
            <a:r>
              <a:rPr lang="ko-KR" altLang="en-US" dirty="0"/>
              <a:t>값을 쓸 때는 변수이름을 쓰면 된다</a:t>
            </a:r>
            <a:r>
              <a:rPr lang="en-US" altLang="ko-KR" dirty="0"/>
              <a:t>!</a:t>
            </a:r>
          </a:p>
          <a:p>
            <a:r>
              <a:rPr lang="ko-KR" altLang="en-US" b="1" dirty="0"/>
              <a:t>변수이름을 쓰면 값을 치환</a:t>
            </a:r>
            <a:r>
              <a:rPr lang="ko-KR" altLang="en-US" dirty="0"/>
              <a:t>하게 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83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5430-7B54-9C0F-A6C7-E8EA6AFB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Variable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 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59F31-E716-E3E4-AE1B-DDEA58D5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코드에서 원주율 변수</a:t>
            </a:r>
            <a:r>
              <a:rPr lang="en-US" altLang="ko-KR" dirty="0"/>
              <a:t>, </a:t>
            </a:r>
            <a:r>
              <a:rPr lang="ko-KR" altLang="en-US" dirty="0"/>
              <a:t>반지름 변수를 만들어서 코드를 바꿔보자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원주율을 </a:t>
            </a:r>
            <a:r>
              <a:rPr lang="en-US" altLang="ko-KR" dirty="0"/>
              <a:t>3.141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반지름을 </a:t>
            </a:r>
            <a:r>
              <a:rPr lang="en-US" altLang="ko-KR" dirty="0"/>
              <a:t>10</a:t>
            </a:r>
            <a:r>
              <a:rPr lang="ko-KR" altLang="en-US" dirty="0"/>
              <a:t>으로 바꿔보자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0C8167-5C5F-9610-ED13-EAE2C437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71" y="2474714"/>
            <a:ext cx="5005685" cy="370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D51DC-7E2D-7CB3-DF83-9406D674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Variable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 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9B06C-0359-FD98-A9C2-FC172541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쓰면 장점</a:t>
            </a:r>
            <a:r>
              <a:rPr lang="en-US" altLang="ko-KR" dirty="0"/>
              <a:t>!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가독성</a:t>
            </a:r>
            <a:r>
              <a:rPr lang="en-US" altLang="ko-KR" dirty="0"/>
              <a:t>, </a:t>
            </a:r>
            <a:r>
              <a:rPr lang="ko-KR" altLang="en-US" dirty="0"/>
              <a:t>용이성</a:t>
            </a:r>
            <a:r>
              <a:rPr lang="en-US" altLang="ko-KR" dirty="0"/>
              <a:t>, </a:t>
            </a:r>
            <a:r>
              <a:rPr lang="ko-KR" altLang="en-US" dirty="0"/>
              <a:t>효율성</a:t>
            </a:r>
          </a:p>
        </p:txBody>
      </p:sp>
    </p:spTree>
    <p:extLst>
      <p:ext uri="{BB962C8B-B14F-4D97-AF65-F5344CB8AC3E}">
        <p14:creationId xmlns:p14="http://schemas.microsoft.com/office/powerpoint/2010/main" val="355626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BA7CD-8C3C-C35F-001B-AA97C77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Control statement - </a:t>
            </a:r>
            <a:r>
              <a:rPr lang="ko-KR" altLang="en-US" dirty="0" err="1">
                <a:latin typeface="Consolas" panose="020B0609020204030204" pitchFamily="49" charset="0"/>
              </a:rPr>
              <a:t>제어문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B9682-7D27-8427-4DB2-8E9D21AD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프로그램은 본래 한 방향으로만 흘러간다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CE250F-5A6E-C395-73EC-0ABE4F44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26" y="2472906"/>
            <a:ext cx="4892980" cy="3618891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34E59EE-6E0D-5F22-AB02-0C4EC1F99456}"/>
              </a:ext>
            </a:extLst>
          </p:cNvPr>
          <p:cNvSpPr/>
          <p:nvPr/>
        </p:nvSpPr>
        <p:spPr>
          <a:xfrm>
            <a:off x="7389962" y="2439948"/>
            <a:ext cx="856891" cy="36518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78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BA7CD-8C3C-C35F-001B-AA97C77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Control statement - </a:t>
            </a:r>
            <a:r>
              <a:rPr lang="ko-KR" altLang="en-US" dirty="0" err="1">
                <a:latin typeface="Consolas" panose="020B0609020204030204" pitchFamily="49" charset="0"/>
              </a:rPr>
              <a:t>제어문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B9682-7D27-8427-4DB2-8E9D21AD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프로그램이 다른 방향으로 흘러 갈 수 있게 하는 문법이</a:t>
            </a:r>
            <a:br>
              <a:rPr lang="en-US" altLang="ko-KR" dirty="0"/>
            </a:br>
            <a:r>
              <a:rPr lang="ko-KR" altLang="en-US" sz="3200" b="1" dirty="0">
                <a:solidFill>
                  <a:srgbClr val="FFFF00"/>
                </a:solidFill>
              </a:rPr>
              <a:t>조건문</a:t>
            </a:r>
            <a:r>
              <a:rPr lang="ko-KR" altLang="en-US" dirty="0"/>
              <a:t>과 </a:t>
            </a:r>
            <a:r>
              <a:rPr lang="ko-KR" altLang="en-US" sz="3200" b="1" dirty="0" err="1">
                <a:solidFill>
                  <a:srgbClr val="FFFF00"/>
                </a:solidFill>
              </a:rPr>
              <a:t>반복문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42A912-5C18-E609-EA7B-684E23583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825" y="3778370"/>
            <a:ext cx="917928" cy="27641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0AE0C1-E9A5-F0F5-DA95-15A4091C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968" y="3711555"/>
            <a:ext cx="5524540" cy="27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20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20E25-B2FE-2629-F8AD-656FDDDD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Conditional Statement - </a:t>
            </a:r>
            <a:r>
              <a:rPr lang="ko-KR" altLang="en-US" dirty="0">
                <a:latin typeface="Consolas" panose="020B0609020204030204" pitchFamily="49" charset="0"/>
              </a:rPr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310BD-15BF-BC65-390F-35968366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조건문의 문법은 </a:t>
            </a:r>
            <a:r>
              <a:rPr lang="en-US" altLang="ko-KR" sz="3200" b="1" dirty="0">
                <a:latin typeface="Consolas" panose="020B0609020204030204" pitchFamily="49" charset="0"/>
              </a:rPr>
              <a:t>if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Consolas" panose="020B0609020204030204" pitchFamily="49" charset="0"/>
              </a:rPr>
              <a:t>If </a:t>
            </a:r>
            <a:r>
              <a:rPr lang="ko-KR" altLang="en-US" dirty="0">
                <a:latin typeface="Consolas" panose="020B0609020204030204" pitchFamily="49" charset="0"/>
              </a:rPr>
              <a:t>소괄호 안에는 조건이 들어가고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조건이 </a:t>
            </a:r>
            <a:r>
              <a:rPr lang="ko-KR" alt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참</a:t>
            </a:r>
            <a:r>
              <a:rPr lang="ko-KR" altLang="en-US" dirty="0" err="1">
                <a:latin typeface="Consolas" panose="020B0609020204030204" pitchFamily="49" charset="0"/>
              </a:rPr>
              <a:t>일때</a:t>
            </a:r>
            <a:r>
              <a:rPr lang="en-US" altLang="ko-KR" dirty="0">
                <a:latin typeface="Consolas" panose="020B0609020204030204" pitchFamily="49" charset="0"/>
              </a:rPr>
              <a:t>, if</a:t>
            </a:r>
            <a:r>
              <a:rPr lang="ko-KR" altLang="en-US" dirty="0">
                <a:latin typeface="Consolas" panose="020B0609020204030204" pitchFamily="49" charset="0"/>
              </a:rPr>
              <a:t> 중괄호 코드가 실행되고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조건이 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거짓</a:t>
            </a:r>
            <a:r>
              <a:rPr lang="ko-KR" altLang="en-US" dirty="0">
                <a:latin typeface="Consolas" panose="020B0609020204030204" pitchFamily="49" charset="0"/>
              </a:rPr>
              <a:t>일때</a:t>
            </a:r>
            <a:r>
              <a:rPr lang="en-US" altLang="ko-KR" dirty="0">
                <a:latin typeface="Consolas" panose="020B0609020204030204" pitchFamily="49" charset="0"/>
              </a:rPr>
              <a:t>, else </a:t>
            </a:r>
            <a:r>
              <a:rPr lang="ko-KR" altLang="en-US" dirty="0">
                <a:latin typeface="Consolas" panose="020B0609020204030204" pitchFamily="49" charset="0"/>
              </a:rPr>
              <a:t>중괄호 코드가 실행된다</a:t>
            </a:r>
            <a:endParaRPr lang="ko-KR" altLang="en-US" sz="3200" b="1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0C42A9-CA1C-B746-B088-6C65E0BD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152" y="2215837"/>
            <a:ext cx="2085979" cy="35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8B9F6-3232-2655-186F-89340BA4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Introduction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2F8CE-B6C0-D8BD-D081-C98635C86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코딩은 코드를 짜는 행위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코드를 짜는 데에 몇가지 규칙인 </a:t>
            </a:r>
            <a:r>
              <a:rPr lang="en-US" altLang="ko-KR" dirty="0"/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문법</a:t>
            </a:r>
            <a:r>
              <a:rPr lang="en-US" altLang="ko-KR" dirty="0"/>
              <a:t>”</a:t>
            </a:r>
            <a:r>
              <a:rPr lang="ko-KR" altLang="en-US" dirty="0"/>
              <a:t>이 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문법을 익히면 코드를 쉽게 짤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002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E67F9-3F14-87B2-FA26-880B8F77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Conditional Statement - </a:t>
            </a:r>
            <a:r>
              <a:rPr lang="ko-KR" altLang="en-US" dirty="0">
                <a:latin typeface="Consolas" panose="020B0609020204030204" pitchFamily="49" charset="0"/>
              </a:rPr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C7C2D-AADB-EA64-4E4F-CBCE4991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79" y="1739360"/>
            <a:ext cx="10515600" cy="4351338"/>
          </a:xfrm>
        </p:spPr>
        <p:txBody>
          <a:bodyPr/>
          <a:lstStyle/>
          <a:p>
            <a:r>
              <a:rPr lang="en-US" altLang="ko-KR" dirty="0"/>
              <a:t>Q. </a:t>
            </a:r>
            <a:r>
              <a:rPr lang="ko-KR" altLang="en-US" dirty="0"/>
              <a:t>다음 조건문을 설명해보자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Q. </a:t>
            </a:r>
            <a:r>
              <a:rPr lang="ko-KR" altLang="en-US" dirty="0"/>
              <a:t>다음 조건문의 결과를 써보자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13EE48-2FD5-BF4B-E528-6D7EBE8F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735" y="1739360"/>
            <a:ext cx="4570544" cy="37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3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89ABB-38C7-DCA7-70C6-28ACFE74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Conditional Statement - </a:t>
            </a:r>
            <a:r>
              <a:rPr lang="ko-KR" altLang="en-US" dirty="0">
                <a:latin typeface="Consolas" panose="020B0609020204030204" pitchFamily="49" charset="0"/>
              </a:rPr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25ECA-84A8-E4B3-E5ED-7DB026BA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else if </a:t>
            </a:r>
            <a:r>
              <a:rPr lang="ko-KR" altLang="en-US" dirty="0"/>
              <a:t>는 새로운 조건을 추가할 때 사용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If </a:t>
            </a:r>
            <a:r>
              <a:rPr lang="ko-KR" altLang="en-US" dirty="0">
                <a:latin typeface="Consolas" panose="020B0609020204030204" pitchFamily="49" charset="0"/>
              </a:rPr>
              <a:t>조건이 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거짓</a:t>
            </a:r>
            <a:r>
              <a:rPr lang="ko-KR" altLang="en-US" dirty="0">
                <a:latin typeface="Consolas" panose="020B0609020204030204" pitchFamily="49" charset="0"/>
              </a:rPr>
              <a:t>이고</a:t>
            </a:r>
            <a:r>
              <a:rPr lang="en-US" altLang="ko-KR" dirty="0">
                <a:latin typeface="Consolas" panose="020B0609020204030204" pitchFamily="49" charset="0"/>
              </a:rPr>
              <a:t>, else if </a:t>
            </a:r>
            <a:r>
              <a:rPr lang="ko-KR" altLang="en-US" dirty="0">
                <a:latin typeface="Consolas" panose="020B0609020204030204" pitchFamily="49" charset="0"/>
              </a:rPr>
              <a:t>조건이 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참</a:t>
            </a:r>
            <a:r>
              <a:rPr lang="ko-KR" altLang="en-US" dirty="0">
                <a:latin typeface="Consolas" panose="020B0609020204030204" pitchFamily="49" charset="0"/>
              </a:rPr>
              <a:t>이면 </a:t>
            </a:r>
            <a:r>
              <a:rPr lang="en-US" altLang="ko-KR" dirty="0">
                <a:latin typeface="Consolas" panose="020B0609020204030204" pitchFamily="49" charset="0"/>
              </a:rPr>
              <a:t>else if </a:t>
            </a:r>
            <a:r>
              <a:rPr lang="ko-KR" altLang="en-US" dirty="0">
                <a:latin typeface="Consolas" panose="020B0609020204030204" pitchFamily="49" charset="0"/>
              </a:rPr>
              <a:t>중괄호를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DCF8F0-97A2-F40E-732C-C96A5DF8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990" y="1745037"/>
            <a:ext cx="38022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2FFFD-BE4B-B10C-73B7-50D85BE8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Conditional Statement - </a:t>
            </a:r>
            <a:r>
              <a:rPr lang="ko-KR" altLang="en-US" dirty="0">
                <a:latin typeface="Consolas" panose="020B0609020204030204" pitchFamily="49" charset="0"/>
              </a:rPr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7BDF7-7261-005F-BABA-7247021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650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Q. </a:t>
            </a:r>
            <a:r>
              <a:rPr lang="ko-KR" altLang="en-US" dirty="0"/>
              <a:t>성적 값을 </a:t>
            </a:r>
            <a:r>
              <a:rPr lang="en-US" altLang="ko-KR" dirty="0"/>
              <a:t>grade </a:t>
            </a:r>
            <a:r>
              <a:rPr lang="ko-KR" altLang="en-US" dirty="0"/>
              <a:t>변수에 저장하고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90 ~ 100 </a:t>
            </a:r>
            <a:r>
              <a:rPr lang="ko-KR" altLang="en-US" dirty="0"/>
              <a:t>사이이면 </a:t>
            </a:r>
            <a:r>
              <a:rPr lang="en-US" altLang="ko-KR" sz="3200" b="1" dirty="0">
                <a:solidFill>
                  <a:srgbClr val="FFFF00"/>
                </a:solidFill>
              </a:rPr>
              <a:t>A+</a:t>
            </a:r>
            <a:r>
              <a:rPr lang="ko-KR" altLang="en-US" dirty="0"/>
              <a:t>를 출력하고</a:t>
            </a:r>
            <a:r>
              <a:rPr lang="en-US" altLang="ko-KR" dirty="0"/>
              <a:t>, 80 ~ 90 </a:t>
            </a:r>
            <a:r>
              <a:rPr lang="ko-KR" altLang="en-US" dirty="0"/>
              <a:t>사이이면 </a:t>
            </a:r>
            <a:r>
              <a:rPr lang="en-US" altLang="ko-KR" sz="3200" b="1" dirty="0">
                <a:solidFill>
                  <a:srgbClr val="FFFF00"/>
                </a:solidFill>
              </a:rPr>
              <a:t>A</a:t>
            </a:r>
            <a:r>
              <a:rPr lang="ko-KR" altLang="en-US" dirty="0"/>
              <a:t>를 출력하고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70 ~ 80 </a:t>
            </a:r>
            <a:r>
              <a:rPr lang="ko-KR" altLang="en-US" dirty="0"/>
              <a:t>사이이면 </a:t>
            </a:r>
            <a:r>
              <a:rPr lang="en-US" altLang="ko-KR" sz="3200" b="1" dirty="0">
                <a:solidFill>
                  <a:srgbClr val="FFFF00"/>
                </a:solidFill>
              </a:rPr>
              <a:t>B+</a:t>
            </a:r>
            <a:r>
              <a:rPr lang="ko-KR" altLang="en-US" dirty="0"/>
              <a:t>를 출력하고</a:t>
            </a:r>
            <a:r>
              <a:rPr lang="en-US" altLang="ko-KR" dirty="0"/>
              <a:t>, 60 ~ 70 </a:t>
            </a:r>
            <a:r>
              <a:rPr lang="ko-KR" altLang="en-US" dirty="0"/>
              <a:t>사이이면 </a:t>
            </a:r>
            <a:r>
              <a:rPr lang="en-US" altLang="ko-KR" sz="3200" b="1" dirty="0">
                <a:solidFill>
                  <a:srgbClr val="FFFF00"/>
                </a:solidFill>
              </a:rPr>
              <a:t>B</a:t>
            </a:r>
            <a:r>
              <a:rPr lang="ko-KR" altLang="en-US" dirty="0"/>
              <a:t>를 출력하고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50 ~ 60 </a:t>
            </a:r>
            <a:r>
              <a:rPr lang="ko-KR" altLang="en-US" dirty="0"/>
              <a:t>사이이면 </a:t>
            </a:r>
            <a:r>
              <a:rPr lang="en-US" altLang="ko-KR" sz="3200" b="1" dirty="0">
                <a:solidFill>
                  <a:srgbClr val="FFFF00"/>
                </a:solidFill>
              </a:rPr>
              <a:t>C</a:t>
            </a:r>
            <a:r>
              <a:rPr lang="ko-KR" altLang="en-US" dirty="0"/>
              <a:t>를 출력하는 프로그램을 짜보자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50600-048A-9210-B37F-69D63D35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12" y="952123"/>
            <a:ext cx="4685776" cy="558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2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34B93-BC5A-58A7-2A24-3081715C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Iteration - </a:t>
            </a:r>
            <a:r>
              <a:rPr lang="ko-KR" altLang="en-US" dirty="0" err="1">
                <a:latin typeface="Consolas" panose="020B0609020204030204" pitchFamily="49" charset="0"/>
              </a:rPr>
              <a:t>반복문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97967-4418-4D7D-EC73-69FD76F6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반복문은 왜 쓸까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다음 코드를 작성해보자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“3 and 4 and 5”</a:t>
            </a:r>
            <a:r>
              <a:rPr lang="ko-KR" altLang="en-US" dirty="0"/>
              <a:t>를 출력하도록</a:t>
            </a:r>
            <a:br>
              <a:rPr lang="en-US" altLang="ko-KR" dirty="0"/>
            </a:br>
            <a:r>
              <a:rPr lang="ko-KR" altLang="en-US" dirty="0"/>
              <a:t>바꿔보자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코드가 </a:t>
            </a:r>
            <a:r>
              <a:rPr lang="ko-KR" altLang="en-US" dirty="0" err="1"/>
              <a:t>몇십줄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몇백줄이면</a:t>
            </a:r>
            <a:r>
              <a:rPr lang="ko-KR" altLang="en-US" dirty="0"/>
              <a:t> 가능할까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AA9C1D-F085-7A1D-B732-3DB9CD42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71" y="1690688"/>
            <a:ext cx="4864146" cy="413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03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F7616-CC5B-36EC-246B-E281F027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Iteration - </a:t>
            </a:r>
            <a:r>
              <a:rPr lang="ko-KR" altLang="en-US" dirty="0" err="1">
                <a:latin typeface="Consolas" panose="020B0609020204030204" pitchFamily="49" charset="0"/>
              </a:rPr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E92B9-4A60-DE83-A460-4E2BF000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반복문은 동일한 작업을 반복하는 문법</a:t>
            </a:r>
            <a:r>
              <a:rPr lang="en-US" altLang="ko-KR" dirty="0">
                <a:latin typeface="Consolas" panose="020B0609020204030204" pitchFamily="49" charset="0"/>
              </a:rPr>
              <a:t>!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ko-KR" altLang="en-US" dirty="0">
                <a:latin typeface="Consolas" panose="020B0609020204030204" pitchFamily="49" charset="0"/>
              </a:rPr>
              <a:t>문과 </a:t>
            </a:r>
            <a:r>
              <a:rPr lang="en-US" altLang="ko-KR" dirty="0">
                <a:latin typeface="Consolas" panose="020B0609020204030204" pitchFamily="49" charset="0"/>
              </a:rPr>
              <a:t>while</a:t>
            </a:r>
            <a:r>
              <a:rPr lang="ko-KR" altLang="en-US" dirty="0">
                <a:latin typeface="Consolas" panose="020B0609020204030204" pitchFamily="49" charset="0"/>
              </a:rPr>
              <a:t>문이 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0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EEBCB-52D5-DCCA-03C8-9435AC18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Iteration - </a:t>
            </a:r>
            <a:r>
              <a:rPr lang="ko-KR" altLang="en-US" dirty="0" err="1">
                <a:latin typeface="Consolas" panose="020B0609020204030204" pitchFamily="49" charset="0"/>
              </a:rPr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C83B-C9E2-96B1-1CC0-104077AB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while</a:t>
            </a:r>
            <a:r>
              <a:rPr lang="ko-KR" altLang="en-US" dirty="0">
                <a:latin typeface="Consolas" panose="020B0609020204030204" pitchFamily="49" charset="0"/>
              </a:rPr>
              <a:t>은 소괄호 안에 있는 조건이 참일 동안 계속 반복</a:t>
            </a:r>
            <a:r>
              <a:rPr lang="en-US" altLang="ko-KR" dirty="0">
                <a:latin typeface="Consolas" panose="020B0609020204030204" pitchFamily="49" charset="0"/>
              </a:rPr>
              <a:t>!!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프로그램이 어떻게 작동할까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798F59-080F-F6DF-B157-6C9DA454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35" y="2433450"/>
            <a:ext cx="4675925" cy="34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6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2991E-83A7-1E5E-F6F4-F8C978F7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Iteration - </a:t>
            </a:r>
            <a:r>
              <a:rPr lang="ko-KR" altLang="en-US" dirty="0" err="1">
                <a:latin typeface="Consolas" panose="020B0609020204030204" pitchFamily="49" charset="0"/>
              </a:rPr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2D51D-B10F-8C65-F389-78603C88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ko-KR" altLang="en-US" dirty="0">
                <a:latin typeface="Consolas" panose="020B0609020204030204" pitchFamily="49" charset="0"/>
              </a:rPr>
              <a:t>문은 횟수를 지정해서 반복</a:t>
            </a:r>
            <a:r>
              <a:rPr lang="en-US" altLang="ko-KR" dirty="0">
                <a:latin typeface="Consolas" panose="020B0609020204030204" pitchFamily="49" charset="0"/>
              </a:rPr>
              <a:t>, while</a:t>
            </a:r>
            <a:r>
              <a:rPr lang="ko-KR" altLang="en-US" dirty="0">
                <a:latin typeface="Consolas" panose="020B0609020204030204" pitchFamily="49" charset="0"/>
              </a:rPr>
              <a:t>문을 </a:t>
            </a:r>
            <a:r>
              <a:rPr lang="ko-KR" altLang="en-US" dirty="0" err="1">
                <a:latin typeface="Consolas" panose="020B0609020204030204" pitchFamily="49" charset="0"/>
              </a:rPr>
              <a:t>한줄로</a:t>
            </a:r>
            <a:r>
              <a:rPr lang="ko-KR" altLang="en-US" dirty="0">
                <a:latin typeface="Consolas" panose="020B0609020204030204" pitchFamily="49" charset="0"/>
              </a:rPr>
              <a:t> 표현한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E5B2D9-3B7B-FA77-6941-A6E6B401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33" y="3343091"/>
            <a:ext cx="5065222" cy="19535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E0ED1D-305D-14E7-7EDF-92B518F0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96" y="2750202"/>
            <a:ext cx="4675925" cy="3426761"/>
          </a:xfrm>
          <a:prstGeom prst="rect">
            <a:avLst/>
          </a:prstGeom>
        </p:spPr>
      </p:pic>
      <p:sp>
        <p:nvSpPr>
          <p:cNvPr id="7" name="같음 기호 6">
            <a:extLst>
              <a:ext uri="{FF2B5EF4-FFF2-40B4-BE49-F238E27FC236}">
                <a16:creationId xmlns:a16="http://schemas.microsoft.com/office/drawing/2014/main" id="{49733359-8764-97FA-5CAF-590776808769}"/>
              </a:ext>
            </a:extLst>
          </p:cNvPr>
          <p:cNvSpPr/>
          <p:nvPr/>
        </p:nvSpPr>
        <p:spPr>
          <a:xfrm>
            <a:off x="5107224" y="3749615"/>
            <a:ext cx="1426234" cy="954657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76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D378-56AF-6514-7B2E-FC8BBD6F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Iteration - </a:t>
            </a:r>
            <a:r>
              <a:rPr lang="ko-KR" altLang="en-US" dirty="0" err="1">
                <a:latin typeface="Consolas" panose="020B0609020204030204" pitchFamily="49" charset="0"/>
              </a:rPr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C85F0-20CF-D611-20BF-DA931EB9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15</a:t>
            </a:r>
            <a:r>
              <a:rPr lang="ko-KR" altLang="en-US" dirty="0"/>
              <a:t>까지 출력</a:t>
            </a:r>
            <a:r>
              <a:rPr lang="en-US" altLang="ko-KR" dirty="0"/>
              <a:t>!! (</a:t>
            </a:r>
            <a:r>
              <a:rPr lang="ko-KR" altLang="en-US" dirty="0"/>
              <a:t>반복문을 써서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기존 코드를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ko-KR" altLang="en-US" dirty="0"/>
              <a:t>문으로 바꿔보자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74826E-04FA-565F-4843-AACF3E14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14" y="2485209"/>
            <a:ext cx="4330642" cy="31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21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D515F-BDCD-8218-67F3-AEFFB0CF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Iteration - </a:t>
            </a:r>
            <a:r>
              <a:rPr lang="ko-KR" altLang="en-US" dirty="0" err="1">
                <a:latin typeface="Consolas" panose="020B0609020204030204" pitchFamily="49" charset="0"/>
              </a:rPr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DAB31-AFCF-2D3C-0275-2CEC6FBF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Q.</a:t>
            </a:r>
            <a:r>
              <a:rPr lang="ko-KR" altLang="en-US" dirty="0"/>
              <a:t> 구구단 중에서 </a:t>
            </a:r>
            <a:r>
              <a:rPr lang="en-US" altLang="ko-KR" dirty="0"/>
              <a:t>7</a:t>
            </a:r>
            <a:r>
              <a:rPr lang="ko-KR" altLang="en-US" dirty="0"/>
              <a:t>단을 출력하는 코드를 만들어보자</a:t>
            </a:r>
            <a:r>
              <a:rPr lang="en-US" altLang="ko-KR" dirty="0"/>
              <a:t>(</a:t>
            </a:r>
            <a:r>
              <a:rPr lang="ko-KR" altLang="en-US" dirty="0"/>
              <a:t>반복문으로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401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EE4F8-BB28-7FC9-991C-AD74F68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Function - </a:t>
            </a:r>
            <a:r>
              <a:rPr lang="ko-KR" altLang="en-US" dirty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539D8-8E78-907C-2D48-BD0E9203E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9F53BA-7248-6320-7ED7-12150CF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29" y="2932954"/>
            <a:ext cx="3712054" cy="27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2A61DE-3693-408F-C7BA-C7C05A62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72" y="2639683"/>
            <a:ext cx="3632136" cy="32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B806-B2C1-8E04-16EC-52E3621B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54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Introduction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2CE932A-B190-DFB7-95C8-6798B119C53E}"/>
              </a:ext>
            </a:extLst>
          </p:cNvPr>
          <p:cNvSpPr/>
          <p:nvPr/>
        </p:nvSpPr>
        <p:spPr>
          <a:xfrm>
            <a:off x="1547004" y="1846054"/>
            <a:ext cx="2510287" cy="20185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Consolas" panose="020B0609020204030204" pitchFamily="49" charset="0"/>
              </a:rPr>
              <a:t>English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EB4FB96-60B5-37EC-B3F3-CB10A32C904E}"/>
              </a:ext>
            </a:extLst>
          </p:cNvPr>
          <p:cNvSpPr/>
          <p:nvPr/>
        </p:nvSpPr>
        <p:spPr>
          <a:xfrm>
            <a:off x="8134709" y="1935161"/>
            <a:ext cx="2168106" cy="1871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문장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100E9D0-42D1-FCE5-37FF-366556FDC1F7}"/>
              </a:ext>
            </a:extLst>
          </p:cNvPr>
          <p:cNvSpPr/>
          <p:nvPr/>
        </p:nvSpPr>
        <p:spPr>
          <a:xfrm>
            <a:off x="4364966" y="2517458"/>
            <a:ext cx="3462068" cy="7073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+</a:t>
            </a:r>
            <a:r>
              <a:rPr lang="ko-KR" altLang="en-US" b="1" dirty="0">
                <a:solidFill>
                  <a:schemeClr val="bg1"/>
                </a:solidFill>
              </a:rPr>
              <a:t>문법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8C10F4-3CDC-3D50-F04D-972A4217414A}"/>
              </a:ext>
            </a:extLst>
          </p:cNvPr>
          <p:cNvSpPr/>
          <p:nvPr/>
        </p:nvSpPr>
        <p:spPr>
          <a:xfrm>
            <a:off x="1547004" y="4096179"/>
            <a:ext cx="2510287" cy="20185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Consolas" panose="020B0609020204030204" pitchFamily="49" charset="0"/>
              </a:rPr>
              <a:t>Coding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DD4EC61-DD60-F701-CA21-E98BABDFF0B7}"/>
              </a:ext>
            </a:extLst>
          </p:cNvPr>
          <p:cNvSpPr/>
          <p:nvPr/>
        </p:nvSpPr>
        <p:spPr>
          <a:xfrm>
            <a:off x="8134709" y="4185286"/>
            <a:ext cx="2168106" cy="1871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Program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5A3714B-B628-8AC5-94A4-6B40FFC5C876}"/>
              </a:ext>
            </a:extLst>
          </p:cNvPr>
          <p:cNvSpPr/>
          <p:nvPr/>
        </p:nvSpPr>
        <p:spPr>
          <a:xfrm>
            <a:off x="4364966" y="4767583"/>
            <a:ext cx="3462068" cy="7073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+</a:t>
            </a:r>
            <a:r>
              <a:rPr lang="ko-KR" altLang="en-US" b="1" dirty="0">
                <a:solidFill>
                  <a:schemeClr val="bg1"/>
                </a:solidFill>
              </a:rPr>
              <a:t>문법</a:t>
            </a:r>
          </a:p>
        </p:txBody>
      </p:sp>
    </p:spTree>
    <p:extLst>
      <p:ext uri="{BB962C8B-B14F-4D97-AF65-F5344CB8AC3E}">
        <p14:creationId xmlns:p14="http://schemas.microsoft.com/office/powerpoint/2010/main" val="2597696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EE4F8-BB28-7FC9-991C-AD74F68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Function - </a:t>
            </a:r>
            <a:r>
              <a:rPr lang="ko-KR" altLang="en-US" dirty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539D8-8E78-907C-2D48-BD0E9203E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함수</a:t>
            </a:r>
            <a:r>
              <a:rPr lang="ko-KR" altLang="en-US" dirty="0"/>
              <a:t>는 </a:t>
            </a:r>
            <a:r>
              <a:rPr lang="ko-KR" altLang="en-US" sz="3600" b="1" dirty="0">
                <a:solidFill>
                  <a:srgbClr val="FFFF00"/>
                </a:solidFill>
              </a:rPr>
              <a:t>입력</a:t>
            </a:r>
            <a:r>
              <a:rPr lang="ko-KR" altLang="en-US" dirty="0"/>
              <a:t>을 받고 </a:t>
            </a:r>
            <a:r>
              <a:rPr lang="ko-KR" altLang="en-US" sz="3600" b="1" dirty="0">
                <a:solidFill>
                  <a:srgbClr val="FFFF00"/>
                </a:solidFill>
              </a:rPr>
              <a:t>동작</a:t>
            </a:r>
            <a:r>
              <a:rPr lang="en-US" altLang="ko-KR" dirty="0"/>
              <a:t>(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r>
              <a:rPr lang="ko-KR" altLang="en-US" dirty="0"/>
              <a:t>해 </a:t>
            </a:r>
            <a:r>
              <a:rPr lang="ko-KR" altLang="en-US" sz="3600" b="1" dirty="0">
                <a:solidFill>
                  <a:srgbClr val="FFFF00"/>
                </a:solidFill>
              </a:rPr>
              <a:t>출력</a:t>
            </a:r>
            <a:r>
              <a:rPr lang="ko-KR" altLang="en-US" dirty="0"/>
              <a:t>을 내보내는 </a:t>
            </a:r>
            <a:r>
              <a:rPr lang="ko-KR" altLang="en-US" u="sng" dirty="0"/>
              <a:t>코드 묶음</a:t>
            </a:r>
            <a:r>
              <a:rPr lang="en-US" altLang="ko-KR" dirty="0"/>
              <a:t>!!!</a:t>
            </a:r>
          </a:p>
          <a:p>
            <a:endParaRPr lang="en-US" altLang="ko-KR" dirty="0"/>
          </a:p>
          <a:p>
            <a:r>
              <a:rPr lang="ko-KR" altLang="en-US" dirty="0"/>
              <a:t>프로그램은 함수로 돌아간다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함수가 프로그램의 전부라 해도 과언이 아님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FFD453-3A4A-7708-837A-E3AA2CB5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16" y="2526635"/>
            <a:ext cx="3577537" cy="378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13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A34D7-7F6E-71F3-BF41-53919397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Function - </a:t>
            </a:r>
            <a:r>
              <a:rPr lang="ko-KR" altLang="en-US" dirty="0">
                <a:latin typeface="Consolas" panose="020B0609020204030204" pitchFamily="49" charset="0"/>
              </a:rPr>
              <a:t>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D2515-3209-4502-6F38-8D5A854F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</a:t>
            </a:r>
            <a:r>
              <a:rPr lang="ko-KR" altLang="en-US" sz="3200" b="1" dirty="0">
                <a:solidFill>
                  <a:srgbClr val="FFFF00"/>
                </a:solidFill>
              </a:rPr>
              <a:t>정의</a:t>
            </a:r>
            <a:r>
              <a:rPr lang="ko-KR" altLang="en-US" dirty="0"/>
              <a:t>를 통해 만들고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3200" b="1" dirty="0">
                <a:solidFill>
                  <a:srgbClr val="FFFF00"/>
                </a:solidFill>
              </a:rPr>
              <a:t>호출</a:t>
            </a:r>
            <a:r>
              <a:rPr lang="ko-KR" altLang="en-US" dirty="0"/>
              <a:t>을 통해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함수를 만드는 것</a:t>
            </a:r>
            <a:r>
              <a:rPr lang="en-US" altLang="ko-KR" dirty="0"/>
              <a:t>!</a:t>
            </a:r>
          </a:p>
          <a:p>
            <a:r>
              <a:rPr lang="ko-KR" altLang="en-US" b="1" dirty="0"/>
              <a:t>호출</a:t>
            </a:r>
            <a:r>
              <a:rPr lang="en-US" altLang="ko-KR" dirty="0"/>
              <a:t>: </a:t>
            </a:r>
            <a:r>
              <a:rPr lang="ko-KR" altLang="en-US" dirty="0"/>
              <a:t>함수를 사용하는 것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055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11D5-8C12-35B6-CEBC-E76851FB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Function - </a:t>
            </a:r>
            <a:r>
              <a:rPr lang="ko-KR" altLang="en-US" dirty="0">
                <a:latin typeface="Consolas" panose="020B0609020204030204" pitchFamily="49" charset="0"/>
              </a:rPr>
              <a:t>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B00D4-E6D9-90B3-8A29-4F3EC799E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정의하는 형식은 아래와 같다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2473C-4EC7-C9F2-7006-BD007E69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57" y="3197608"/>
            <a:ext cx="4621039" cy="29793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374551-EFA2-A22A-A19D-D1085308ACBB}"/>
              </a:ext>
            </a:extLst>
          </p:cNvPr>
          <p:cNvSpPr/>
          <p:nvPr/>
        </p:nvSpPr>
        <p:spPr>
          <a:xfrm>
            <a:off x="4215440" y="3128513"/>
            <a:ext cx="655609" cy="638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C0263-C332-5ACC-C5D0-5B536A587485}"/>
              </a:ext>
            </a:extLst>
          </p:cNvPr>
          <p:cNvSpPr txBox="1"/>
          <p:nvPr/>
        </p:nvSpPr>
        <p:spPr>
          <a:xfrm>
            <a:off x="2323382" y="3216857"/>
            <a:ext cx="204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 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97910-6AD1-8500-33D0-B19C4B7EF87A}"/>
              </a:ext>
            </a:extLst>
          </p:cNvPr>
          <p:cNvSpPr txBox="1"/>
          <p:nvPr/>
        </p:nvSpPr>
        <p:spPr>
          <a:xfrm>
            <a:off x="4411040" y="2531911"/>
            <a:ext cx="204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함수 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321F7C-B825-704A-5C91-FE7DBE98EA38}"/>
              </a:ext>
            </a:extLst>
          </p:cNvPr>
          <p:cNvSpPr/>
          <p:nvPr/>
        </p:nvSpPr>
        <p:spPr>
          <a:xfrm>
            <a:off x="4980316" y="3128513"/>
            <a:ext cx="655609" cy="63835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7E74F4-38F3-955F-D777-6568CBB9F6EE}"/>
              </a:ext>
            </a:extLst>
          </p:cNvPr>
          <p:cNvSpPr/>
          <p:nvPr/>
        </p:nvSpPr>
        <p:spPr>
          <a:xfrm>
            <a:off x="5739442" y="3109822"/>
            <a:ext cx="2392392" cy="6383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EDADE-ED42-222E-32BE-61BFBD67FD88}"/>
              </a:ext>
            </a:extLst>
          </p:cNvPr>
          <p:cNvSpPr txBox="1"/>
          <p:nvPr/>
        </p:nvSpPr>
        <p:spPr>
          <a:xfrm>
            <a:off x="6380738" y="2590034"/>
            <a:ext cx="204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입력변수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D4F0EE5-EDD5-447D-8C93-264502EA2D92}"/>
              </a:ext>
            </a:extLst>
          </p:cNvPr>
          <p:cNvCxnSpPr/>
          <p:nvPr/>
        </p:nvCxnSpPr>
        <p:spPr>
          <a:xfrm>
            <a:off x="9230264" y="3508075"/>
            <a:ext cx="0" cy="246715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27706A-2364-0446-6BC2-01C0B47B2CF4}"/>
              </a:ext>
            </a:extLst>
          </p:cNvPr>
          <p:cNvCxnSpPr/>
          <p:nvPr/>
        </p:nvCxnSpPr>
        <p:spPr>
          <a:xfrm flipH="1">
            <a:off x="8428074" y="3531079"/>
            <a:ext cx="81369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B1823FB-E543-584D-09B9-C970C3C1D498}"/>
              </a:ext>
            </a:extLst>
          </p:cNvPr>
          <p:cNvCxnSpPr>
            <a:cxnSpLocks/>
          </p:cNvCxnSpPr>
          <p:nvPr/>
        </p:nvCxnSpPr>
        <p:spPr>
          <a:xfrm flipH="1">
            <a:off x="4411040" y="5975230"/>
            <a:ext cx="483072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4AFB47-4DC8-6BBB-C0F8-3E27455A9CE9}"/>
              </a:ext>
            </a:extLst>
          </p:cNvPr>
          <p:cNvSpPr txBox="1"/>
          <p:nvPr/>
        </p:nvSpPr>
        <p:spPr>
          <a:xfrm>
            <a:off x="9306464" y="4381453"/>
            <a:ext cx="204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함수 몸체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37037B-119C-9823-A38B-8659CA670C6D}"/>
              </a:ext>
            </a:extLst>
          </p:cNvPr>
          <p:cNvSpPr/>
          <p:nvPr/>
        </p:nvSpPr>
        <p:spPr>
          <a:xfrm>
            <a:off x="4529586" y="5069756"/>
            <a:ext cx="2392392" cy="6383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2A156-55BA-20D4-5744-E348DA88AC1B}"/>
              </a:ext>
            </a:extLst>
          </p:cNvPr>
          <p:cNvSpPr txBox="1"/>
          <p:nvPr/>
        </p:nvSpPr>
        <p:spPr>
          <a:xfrm>
            <a:off x="3191772" y="5201938"/>
            <a:ext cx="204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출력값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4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 animBg="1"/>
      <p:bldP spid="11" grpId="0"/>
      <p:bldP spid="24" grpId="0"/>
      <p:bldP spid="25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C2610-F731-978D-2A46-19F502CF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Function - </a:t>
            </a:r>
            <a:r>
              <a:rPr lang="ko-KR" altLang="en-US" dirty="0">
                <a:latin typeface="Consolas" panose="020B0609020204030204" pitchFamily="49" charset="0"/>
              </a:rPr>
              <a:t>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2AA4B-5161-5483-D0C5-73DF8370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정의하는 형식을 다시 보면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u="sng" dirty="0">
                <a:latin typeface="Consolas" panose="020B0609020204030204" pitchFamily="49" charset="0"/>
              </a:rPr>
              <a:t>데이터타입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u="sng" dirty="0">
                <a:latin typeface="Consolas" panose="020B0609020204030204" pitchFamily="49" charset="0"/>
              </a:rPr>
              <a:t>함수이름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u="sng" dirty="0">
                <a:latin typeface="Consolas" panose="020B0609020204030204" pitchFamily="49" charset="0"/>
              </a:rPr>
              <a:t>입력변수</a:t>
            </a:r>
            <a:r>
              <a:rPr lang="en-US" altLang="ko-KR" dirty="0">
                <a:latin typeface="Consolas" panose="020B0609020204030204" pitchFamily="49" charset="0"/>
              </a:rPr>
              <a:t>){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ko-KR" altLang="en-US" dirty="0">
                <a:latin typeface="Consolas" panose="020B0609020204030204" pitchFamily="49" charset="0"/>
              </a:rPr>
              <a:t>코드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ko-KR" altLang="en-US" u="sng" dirty="0" err="1">
                <a:latin typeface="Consolas" panose="020B0609020204030204" pitchFamily="49" charset="0"/>
              </a:rPr>
              <a:t>출력값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10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771EA-3CCD-ABD6-86FA-80D1B98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Function - </a:t>
            </a:r>
            <a:r>
              <a:rPr lang="ko-KR" altLang="en-US" dirty="0">
                <a:latin typeface="Consolas" panose="020B0609020204030204" pitchFamily="49" charset="0"/>
              </a:rPr>
              <a:t>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96DD9-76A4-813A-C257-E2C10E21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함수에 따라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출력값이</a:t>
            </a:r>
            <a:r>
              <a:rPr lang="ko-KR" altLang="en-US" dirty="0"/>
              <a:t> 있을 수도 있고 없을 수도 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입력값이</a:t>
            </a:r>
            <a:r>
              <a:rPr lang="ko-KR" altLang="en-US" dirty="0"/>
              <a:t> 없는 경우 </a:t>
            </a:r>
            <a:r>
              <a:rPr lang="ko-KR" altLang="en-US" sz="3200" b="1" dirty="0"/>
              <a:t>소괄호</a:t>
            </a:r>
            <a:r>
              <a:rPr lang="en-US" altLang="ko-KR" sz="3200" b="1" dirty="0"/>
              <a:t>() </a:t>
            </a:r>
            <a:r>
              <a:rPr lang="ko-KR" altLang="en-US" dirty="0"/>
              <a:t>안을 비워두면 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출력값이</a:t>
            </a:r>
            <a:r>
              <a:rPr lang="ko-KR" altLang="en-US" dirty="0"/>
              <a:t> 없는 경우 데이터타입을 </a:t>
            </a:r>
            <a:r>
              <a:rPr lang="en-US" altLang="ko-KR" sz="3200" b="1" dirty="0">
                <a:latin typeface="Consolas" panose="020B0609020204030204" pitchFamily="49" charset="0"/>
              </a:rPr>
              <a:t>void</a:t>
            </a:r>
            <a:r>
              <a:rPr lang="ko-KR" altLang="en-US" dirty="0"/>
              <a:t>로 설정한다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74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DEB9-209F-D291-A6A7-851690CC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Function - </a:t>
            </a:r>
            <a:r>
              <a:rPr lang="ko-KR" altLang="en-US" dirty="0">
                <a:latin typeface="Consolas" panose="020B0609020204030204" pitchFamily="49" charset="0"/>
              </a:rPr>
              <a:t>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74188-37C4-AC83-F3AA-CF56CAE7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Q. </a:t>
            </a:r>
            <a:r>
              <a:rPr lang="ko-KR" altLang="en-US" dirty="0"/>
              <a:t>세개의 숫자를 </a:t>
            </a:r>
            <a:r>
              <a:rPr lang="ko-KR" altLang="en-US" dirty="0" err="1"/>
              <a:t>입력받아</a:t>
            </a:r>
            <a:r>
              <a:rPr lang="ko-KR" altLang="en-US" dirty="0"/>
              <a:t> 세 숫자의 곱을 출력하는 함수를 만들어보자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559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E6C39-7458-0741-F223-5EB07830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77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Q &amp; 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2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7B45A-8C7E-3B1A-2D3D-AD1C8E6D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50BBE-AE0A-A07E-6821-E4FD415A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세상에는 많은 프로그래밍 언어가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프로그램의 기본 문법만 익히면 프로그래밍을 쉽게 할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F24DDE-409B-3D43-5891-509B5C1C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42" y="3344363"/>
            <a:ext cx="5922482" cy="32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2810B-6CF1-1446-515C-0014AF6A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Introduction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6FFBA-2D49-C883-CEDA-ED82FCA0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1"/>
            <a:ext cx="9116683" cy="43513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(+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조건문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함수 </a:t>
            </a:r>
            <a:r>
              <a:rPr lang="en-US" altLang="ko-KR" dirty="0"/>
              <a:t>(+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52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8D55D-10FC-3651-C15E-F6BEC8B1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6819B-1575-E28C-BD95-6D792EB1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들어가기에 앞서 프로그래밍의 가장 기본은 </a:t>
            </a:r>
            <a:r>
              <a:rPr lang="ko-KR" altLang="en-US" sz="3600" b="1" dirty="0">
                <a:solidFill>
                  <a:srgbClr val="FF0000"/>
                </a:solidFill>
              </a:rPr>
              <a:t>연산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기본 사칙 연산에 대해 알아보자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>
                <a:latin typeface="Consolas" panose="020B0609020204030204" pitchFamily="49" charset="0"/>
              </a:rPr>
              <a:t>더하기는 </a:t>
            </a:r>
            <a:r>
              <a:rPr lang="en-US" altLang="ko-KR" sz="3600" b="1" dirty="0">
                <a:solidFill>
                  <a:srgbClr val="FFFF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빼기는 </a:t>
            </a:r>
            <a:r>
              <a:rPr lang="en-US" altLang="ko-KR" sz="3600" b="1" dirty="0">
                <a:solidFill>
                  <a:srgbClr val="FFFF00"/>
                </a:solidFill>
                <a:latin typeface="Consolas" panose="020B0609020204030204" pitchFamily="49" charset="0"/>
              </a:rPr>
              <a:t>–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곱하기는 </a:t>
            </a:r>
            <a:r>
              <a:rPr lang="en-US" altLang="ko-KR" sz="3600" b="1" dirty="0">
                <a:solidFill>
                  <a:srgbClr val="FFFF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나누기는 </a:t>
            </a:r>
            <a:r>
              <a:rPr lang="en-US" altLang="ko-KR" sz="3600" b="1" dirty="0">
                <a:solidFill>
                  <a:srgbClr val="FFFF00"/>
                </a:solidFill>
                <a:latin typeface="Consolas" panose="020B0609020204030204" pitchFamily="49" charset="0"/>
              </a:rPr>
              <a:t>/</a:t>
            </a:r>
            <a:endParaRPr lang="ko-KR" altLang="en-US" sz="3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DA273E-D333-F43A-E0AE-26AFC8A6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027" y="3279828"/>
            <a:ext cx="5310181" cy="23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0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798F8-CD1D-E1BC-C65B-02BA6F1A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Variable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0D111-87F5-5010-3B91-35470C09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변수는 왜 쓸까</a:t>
            </a:r>
            <a:r>
              <a:rPr lang="en-US" altLang="ko-KR" dirty="0"/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다음 코드를 쳐보자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73D250-8252-7835-0FE6-9312D28A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129" y="438128"/>
            <a:ext cx="6305596" cy="59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9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14310-277A-5984-82EA-9B8F55F9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Variable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 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31D9D-DD77-A062-7EDF-410097DF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Q1. </a:t>
            </a:r>
            <a:r>
              <a:rPr lang="ko-KR" altLang="en-US" dirty="0"/>
              <a:t>원주율을 </a:t>
            </a:r>
            <a:r>
              <a:rPr lang="en-US" altLang="ko-KR" dirty="0"/>
              <a:t>3.141</a:t>
            </a:r>
            <a:r>
              <a:rPr lang="ko-KR" altLang="en-US" dirty="0"/>
              <a:t>로 바꿔서 코딩해보자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Q2. </a:t>
            </a:r>
            <a:r>
              <a:rPr lang="ko-KR" altLang="en-US" dirty="0"/>
              <a:t>원의 반지름을 </a:t>
            </a:r>
            <a:r>
              <a:rPr lang="en-US" altLang="ko-KR" dirty="0"/>
              <a:t>15</a:t>
            </a:r>
            <a:r>
              <a:rPr lang="ko-KR" altLang="en-US" dirty="0"/>
              <a:t>로 바꿔서 코딩해보자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6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D0FD1-77C0-0C05-EEDF-88AFDCF5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Variable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 변수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FA91B-8EC0-7B9E-BF97-7B8405E9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원주율이나 반지름을 한 번 바꿀 뿐인데 여러 줄을 바꿔야 한다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만약 코드가 수십</a:t>
            </a:r>
            <a:r>
              <a:rPr lang="en-US" altLang="ko-KR" dirty="0"/>
              <a:t>, </a:t>
            </a:r>
            <a:r>
              <a:rPr lang="ko-KR" altLang="en-US" dirty="0"/>
              <a:t>수백</a:t>
            </a:r>
            <a:r>
              <a:rPr lang="en-US" altLang="ko-KR" dirty="0"/>
              <a:t>, </a:t>
            </a:r>
            <a:r>
              <a:rPr lang="ko-KR" altLang="en-US" dirty="0"/>
              <a:t>수천 줄의 코드라면 원주율 값을 한번 바꾸는 과정에서 실수가 생길 수도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26" name="Picture 2" descr="1,509개의 픽토그램 비즈니스 고민 이미지, 스톡 사진, 3D 오브젝트, 벡터 | Shutterstock">
            <a:extLst>
              <a:ext uri="{FF2B5EF4-FFF2-40B4-BE49-F238E27FC236}">
                <a16:creationId xmlns:a16="http://schemas.microsoft.com/office/drawing/2014/main" id="{17FA429C-8685-6E4B-2AA7-70EF70561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285" y="4238446"/>
            <a:ext cx="4820560" cy="216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8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740</Words>
  <Application>Microsoft Office PowerPoint</Application>
  <PresentationFormat>와이드스크린</PresentationFormat>
  <Paragraphs>145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Consolas</vt:lpstr>
      <vt:lpstr>Office Theme</vt:lpstr>
      <vt:lpstr>Sentence of Coding</vt:lpstr>
      <vt:lpstr>Introduction</vt:lpstr>
      <vt:lpstr>Introduction</vt:lpstr>
      <vt:lpstr>Introduction</vt:lpstr>
      <vt:lpstr>Introduction</vt:lpstr>
      <vt:lpstr>Introduction</vt:lpstr>
      <vt:lpstr>Variable - 변수</vt:lpstr>
      <vt:lpstr>Variable - 변수</vt:lpstr>
      <vt:lpstr>Variable - 변수</vt:lpstr>
      <vt:lpstr>Variable - 변수</vt:lpstr>
      <vt:lpstr>Variable - 변수</vt:lpstr>
      <vt:lpstr>Variable - 변수</vt:lpstr>
      <vt:lpstr>Variable - 변수</vt:lpstr>
      <vt:lpstr>Variable - 변수</vt:lpstr>
      <vt:lpstr>Variable - 변수</vt:lpstr>
      <vt:lpstr>Variable - 변수</vt:lpstr>
      <vt:lpstr>Control statement - 제어문</vt:lpstr>
      <vt:lpstr>Control statement - 제어문</vt:lpstr>
      <vt:lpstr>Conditional Statement - 조건문</vt:lpstr>
      <vt:lpstr>Conditional Statement - 조건문</vt:lpstr>
      <vt:lpstr>Conditional Statement - 조건문</vt:lpstr>
      <vt:lpstr>Conditional Statement - 조건문</vt:lpstr>
      <vt:lpstr>Iteration - 반복문</vt:lpstr>
      <vt:lpstr>Iteration - 반복문</vt:lpstr>
      <vt:lpstr>Iteration - 반복문</vt:lpstr>
      <vt:lpstr>Iteration - 반복문</vt:lpstr>
      <vt:lpstr>Iteration - 반복문</vt:lpstr>
      <vt:lpstr>Iteration - 반복문</vt:lpstr>
      <vt:lpstr>Function - 함수</vt:lpstr>
      <vt:lpstr>Function - 함수</vt:lpstr>
      <vt:lpstr>Function - 함수</vt:lpstr>
      <vt:lpstr>Function - 함수</vt:lpstr>
      <vt:lpstr>Function - 함수</vt:lpstr>
      <vt:lpstr>Function - 함수</vt:lpstr>
      <vt:lpstr>Function - 함수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허윤민</dc:creator>
  <cp:lastModifiedBy>허윤민</cp:lastModifiedBy>
  <cp:revision>4</cp:revision>
  <dcterms:created xsi:type="dcterms:W3CDTF">2024-08-11T16:11:32Z</dcterms:created>
  <dcterms:modified xsi:type="dcterms:W3CDTF">2024-08-11T23:23:07Z</dcterms:modified>
</cp:coreProperties>
</file>