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804" r:id="rId2"/>
    <p:sldId id="782" r:id="rId3"/>
    <p:sldId id="707" r:id="rId4"/>
    <p:sldId id="718" r:id="rId5"/>
    <p:sldId id="756" r:id="rId6"/>
    <p:sldId id="687" r:id="rId7"/>
    <p:sldId id="767" r:id="rId8"/>
    <p:sldId id="795" r:id="rId9"/>
    <p:sldId id="800" r:id="rId10"/>
    <p:sldId id="797" r:id="rId11"/>
    <p:sldId id="798" r:id="rId12"/>
    <p:sldId id="799" r:id="rId13"/>
    <p:sldId id="794" r:id="rId14"/>
    <p:sldId id="713" r:id="rId15"/>
    <p:sldId id="732" r:id="rId16"/>
    <p:sldId id="742" r:id="rId17"/>
    <p:sldId id="772" r:id="rId18"/>
    <p:sldId id="771" r:id="rId19"/>
    <p:sldId id="803" r:id="rId20"/>
  </p:sldIdLst>
  <p:sldSz cx="9144000" cy="6858000" type="screen4x3"/>
  <p:notesSz cx="6997700" cy="9271000"/>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Kris" initials="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6600"/>
    <a:srgbClr val="23512C"/>
    <a:srgbClr val="5E973D"/>
    <a:srgbClr val="357199"/>
    <a:srgbClr val="71B550"/>
    <a:srgbClr val="3F682B"/>
    <a:srgbClr val="7C9FB6"/>
    <a:srgbClr val="89A2B3"/>
    <a:srgbClr val="00990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28" autoAdjust="0"/>
    <p:restoredTop sz="86031" autoAdjust="0"/>
  </p:normalViewPr>
  <p:slideViewPr>
    <p:cSldViewPr snapToGrid="0">
      <p:cViewPr varScale="1">
        <p:scale>
          <a:sx n="83" d="100"/>
          <a:sy n="83" d="100"/>
        </p:scale>
        <p:origin x="-240" y="-90"/>
      </p:cViewPr>
      <p:guideLst>
        <p:guide orient="horz" pos="2015"/>
        <p:guide orient="horz" pos="2704"/>
        <p:guide pos="3080"/>
        <p:guide pos="5363"/>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2" y="0"/>
            <a:ext cx="3032970" cy="463868"/>
          </a:xfrm>
          <a:prstGeom prst="rect">
            <a:avLst/>
          </a:prstGeom>
          <a:noFill/>
          <a:ln w="9525">
            <a:noFill/>
            <a:miter lim="800000"/>
            <a:headEnd/>
            <a:tailEnd/>
          </a:ln>
        </p:spPr>
        <p:txBody>
          <a:bodyPr vert="horz" wrap="square" lIns="92950" tIns="46475" rIns="92950" bIns="46475" numCol="1" anchor="t" anchorCtr="0" compatLnSpc="1">
            <a:prstTxWarp prst="textNoShape">
              <a:avLst/>
            </a:prstTxWarp>
          </a:bodyPr>
          <a:lstStyle>
            <a:lvl1pPr>
              <a:defRPr sz="1200"/>
            </a:lvl1pPr>
          </a:lstStyle>
          <a:p>
            <a:pPr>
              <a:defRPr/>
            </a:pPr>
            <a:endParaRPr lang="en-US" dirty="0"/>
          </a:p>
        </p:txBody>
      </p:sp>
      <p:sp>
        <p:nvSpPr>
          <p:cNvPr id="45059" name="Rectangle 3"/>
          <p:cNvSpPr>
            <a:spLocks noGrp="1" noChangeArrowheads="1"/>
          </p:cNvSpPr>
          <p:nvPr>
            <p:ph type="dt" sz="quarter" idx="1"/>
          </p:nvPr>
        </p:nvSpPr>
        <p:spPr bwMode="auto">
          <a:xfrm>
            <a:off x="3964731" y="0"/>
            <a:ext cx="3032970" cy="463868"/>
          </a:xfrm>
          <a:prstGeom prst="rect">
            <a:avLst/>
          </a:prstGeom>
          <a:noFill/>
          <a:ln w="9525">
            <a:noFill/>
            <a:miter lim="800000"/>
            <a:headEnd/>
            <a:tailEnd/>
          </a:ln>
        </p:spPr>
        <p:txBody>
          <a:bodyPr vert="horz" wrap="square" lIns="92950" tIns="46475" rIns="92950" bIns="46475" numCol="1" anchor="t" anchorCtr="0" compatLnSpc="1">
            <a:prstTxWarp prst="textNoShape">
              <a:avLst/>
            </a:prstTxWarp>
          </a:bodyPr>
          <a:lstStyle>
            <a:lvl1pPr algn="r">
              <a:defRPr sz="1200"/>
            </a:lvl1pPr>
          </a:lstStyle>
          <a:p>
            <a:pPr>
              <a:defRPr/>
            </a:pPr>
            <a:endParaRPr lang="en-US" dirty="0"/>
          </a:p>
        </p:txBody>
      </p:sp>
      <p:sp>
        <p:nvSpPr>
          <p:cNvPr id="45060" name="Rectangle 4"/>
          <p:cNvSpPr>
            <a:spLocks noGrp="1" noChangeArrowheads="1"/>
          </p:cNvSpPr>
          <p:nvPr>
            <p:ph type="ftr" sz="quarter" idx="2"/>
          </p:nvPr>
        </p:nvSpPr>
        <p:spPr bwMode="auto">
          <a:xfrm>
            <a:off x="2" y="8807135"/>
            <a:ext cx="3032970" cy="463867"/>
          </a:xfrm>
          <a:prstGeom prst="rect">
            <a:avLst/>
          </a:prstGeom>
          <a:noFill/>
          <a:ln w="9525">
            <a:noFill/>
            <a:miter lim="800000"/>
            <a:headEnd/>
            <a:tailEnd/>
          </a:ln>
        </p:spPr>
        <p:txBody>
          <a:bodyPr vert="horz" wrap="square" lIns="92950" tIns="46475" rIns="92950" bIns="46475" numCol="1" anchor="b" anchorCtr="0" compatLnSpc="1">
            <a:prstTxWarp prst="textNoShape">
              <a:avLst/>
            </a:prstTxWarp>
          </a:bodyPr>
          <a:lstStyle>
            <a:lvl1pPr>
              <a:defRPr sz="1200"/>
            </a:lvl1pPr>
          </a:lstStyle>
          <a:p>
            <a:pPr>
              <a:defRPr/>
            </a:pPr>
            <a:endParaRPr lang="en-US" dirty="0"/>
          </a:p>
        </p:txBody>
      </p:sp>
      <p:sp>
        <p:nvSpPr>
          <p:cNvPr id="45061" name="Rectangle 5"/>
          <p:cNvSpPr>
            <a:spLocks noGrp="1" noChangeArrowheads="1"/>
          </p:cNvSpPr>
          <p:nvPr>
            <p:ph type="sldNum" sz="quarter" idx="3"/>
          </p:nvPr>
        </p:nvSpPr>
        <p:spPr bwMode="auto">
          <a:xfrm>
            <a:off x="3964731" y="8807135"/>
            <a:ext cx="3032970" cy="463867"/>
          </a:xfrm>
          <a:prstGeom prst="rect">
            <a:avLst/>
          </a:prstGeom>
          <a:noFill/>
          <a:ln w="9525">
            <a:noFill/>
            <a:miter lim="800000"/>
            <a:headEnd/>
            <a:tailEnd/>
          </a:ln>
        </p:spPr>
        <p:txBody>
          <a:bodyPr vert="horz" wrap="square" lIns="92950" tIns="46475" rIns="92950" bIns="46475" numCol="1" anchor="b" anchorCtr="0" compatLnSpc="1">
            <a:prstTxWarp prst="textNoShape">
              <a:avLst/>
            </a:prstTxWarp>
          </a:bodyPr>
          <a:lstStyle>
            <a:lvl1pPr algn="r">
              <a:defRPr sz="1200"/>
            </a:lvl1pPr>
          </a:lstStyle>
          <a:p>
            <a:pPr>
              <a:defRPr/>
            </a:pPr>
            <a:fld id="{B217448D-E5A2-402F-A746-5B6CBA8EEE5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0"/>
            <a:ext cx="3032970" cy="463868"/>
          </a:xfrm>
          <a:prstGeom prst="rect">
            <a:avLst/>
          </a:prstGeom>
          <a:noFill/>
          <a:ln w="9525">
            <a:noFill/>
            <a:miter lim="800000"/>
            <a:headEnd/>
            <a:tailEnd/>
          </a:ln>
        </p:spPr>
        <p:txBody>
          <a:bodyPr vert="horz" wrap="square" lIns="92950" tIns="46475" rIns="92950" bIns="46475"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964731" y="0"/>
            <a:ext cx="3032970" cy="463868"/>
          </a:xfrm>
          <a:prstGeom prst="rect">
            <a:avLst/>
          </a:prstGeom>
          <a:noFill/>
          <a:ln w="9525">
            <a:noFill/>
            <a:miter lim="800000"/>
            <a:headEnd/>
            <a:tailEnd/>
          </a:ln>
        </p:spPr>
        <p:txBody>
          <a:bodyPr vert="horz" wrap="square" lIns="92950" tIns="46475" rIns="92950" bIns="46475" numCol="1" anchor="t" anchorCtr="0" compatLnSpc="1">
            <a:prstTxWarp prst="textNoShape">
              <a:avLst/>
            </a:prstTxWarp>
          </a:bodyPr>
          <a:lstStyle>
            <a:lvl1pPr algn="r">
              <a:defRPr sz="1200"/>
            </a:lvl1pPr>
          </a:lstStyle>
          <a:p>
            <a:pPr>
              <a:defRPr/>
            </a:pPr>
            <a:endParaRPr lang="en-US" dirty="0"/>
          </a:p>
        </p:txBody>
      </p:sp>
      <p:sp>
        <p:nvSpPr>
          <p:cNvPr id="61444" name="Rectangle 4"/>
          <p:cNvSpPr>
            <a:spLocks noGrp="1" noRot="1" noChangeAspect="1" noChangeArrowheads="1" noTextEdit="1"/>
          </p:cNvSpPr>
          <p:nvPr>
            <p:ph type="sldImg" idx="2"/>
          </p:nvPr>
        </p:nvSpPr>
        <p:spPr bwMode="auto">
          <a:xfrm>
            <a:off x="1181100" y="695325"/>
            <a:ext cx="4635500" cy="347821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3345" y="4404359"/>
            <a:ext cx="5131013" cy="4171634"/>
          </a:xfrm>
          <a:prstGeom prst="rect">
            <a:avLst/>
          </a:prstGeom>
          <a:noFill/>
          <a:ln w="9525">
            <a:noFill/>
            <a:miter lim="800000"/>
            <a:headEnd/>
            <a:tailEnd/>
          </a:ln>
        </p:spPr>
        <p:txBody>
          <a:bodyPr vert="horz" wrap="square" lIns="92950" tIns="46475" rIns="92950" bIns="4647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2" y="8807135"/>
            <a:ext cx="3032970" cy="463867"/>
          </a:xfrm>
          <a:prstGeom prst="rect">
            <a:avLst/>
          </a:prstGeom>
          <a:noFill/>
          <a:ln w="9525">
            <a:noFill/>
            <a:miter lim="800000"/>
            <a:headEnd/>
            <a:tailEnd/>
          </a:ln>
        </p:spPr>
        <p:txBody>
          <a:bodyPr vert="horz" wrap="square" lIns="92950" tIns="46475" rIns="92950" bIns="46475"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964731" y="8807135"/>
            <a:ext cx="3032970" cy="463867"/>
          </a:xfrm>
          <a:prstGeom prst="rect">
            <a:avLst/>
          </a:prstGeom>
          <a:noFill/>
          <a:ln w="9525">
            <a:noFill/>
            <a:miter lim="800000"/>
            <a:headEnd/>
            <a:tailEnd/>
          </a:ln>
        </p:spPr>
        <p:txBody>
          <a:bodyPr vert="horz" wrap="square" lIns="92950" tIns="46475" rIns="92950" bIns="46475" numCol="1" anchor="b" anchorCtr="0" compatLnSpc="1">
            <a:prstTxWarp prst="textNoShape">
              <a:avLst/>
            </a:prstTxWarp>
          </a:bodyPr>
          <a:lstStyle>
            <a:lvl1pPr algn="r">
              <a:defRPr sz="1200"/>
            </a:lvl1pPr>
          </a:lstStyle>
          <a:p>
            <a:pPr>
              <a:defRPr/>
            </a:pPr>
            <a:fld id="{FD15465C-985E-4E39-8521-36EACCC017C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EE39B54-7A3B-475D-AA3C-801D88C10A93}" type="slidenum">
              <a:rPr lang="en-US" smtClean="0"/>
              <a:pPr/>
              <a:t>3</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3027" y="4403725"/>
            <a:ext cx="5131647" cy="4171950"/>
          </a:xfrm>
          <a:noFill/>
          <a:ln/>
        </p:spPr>
        <p:txBody>
          <a:bodyPr lIns="91503" tIns="45753" rIns="91503" bIns="45753"/>
          <a:lstStyle/>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FC27BD-8F30-43D8-BDBA-69F709B057DD}" type="slidenum">
              <a:rPr lang="en-US" smtClean="0">
                <a:solidFill>
                  <a:prstClr val="white"/>
                </a:solidFill>
              </a:rPr>
              <a:pPr/>
              <a:t>14</a:t>
            </a:fld>
            <a:endParaRPr lang="en-US">
              <a:solidFill>
                <a:prstClr val="whit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101AC20-D86A-4205-A259-096D18502181}" type="slidenum">
              <a:rPr lang="en-US" smtClean="0"/>
              <a:pPr/>
              <a:t>15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b="1" i="1" dirty="0" smtClean="0"/>
              <a:t>Level 1</a:t>
            </a:r>
          </a:p>
          <a:p>
            <a:r>
              <a:rPr lang="en-US" dirty="0" smtClean="0"/>
              <a:t>Setup emails and so on, and Perform periodic monitoring describe here</a:t>
            </a:r>
          </a:p>
          <a:p>
            <a:r>
              <a:rPr lang="en-US" b="1" i="1" dirty="0" smtClean="0"/>
              <a:t>Level 2</a:t>
            </a:r>
          </a:p>
          <a:p>
            <a:r>
              <a:rPr lang="en-US" dirty="0" smtClean="0"/>
              <a:t>More advanced scripting, additional monitoring, and other tweaks</a:t>
            </a:r>
          </a:p>
          <a:p>
            <a:r>
              <a:rPr lang="en-US" b="1" i="1" dirty="0" smtClean="0"/>
              <a:t>Level 3</a:t>
            </a:r>
          </a:p>
          <a:p>
            <a:r>
              <a:rPr lang="en-US" dirty="0" smtClean="0"/>
              <a:t>One monitoring system that would cover all Windchill components across the enterprise.</a:t>
            </a:r>
          </a:p>
          <a:p>
            <a:r>
              <a:rPr lang="en-US" b="1" i="1" dirty="0" smtClean="0"/>
              <a:t>Level 4</a:t>
            </a:r>
          </a:p>
          <a:p>
            <a:r>
              <a:rPr lang="en-US" dirty="0" smtClean="0"/>
              <a:t>Plug into enterprise-wide toolset </a:t>
            </a: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lvl="1" eaLnBrk="1" hangingPunct="1"/>
            <a:endParaRPr lang="en-US" dirty="0" smtClean="0"/>
          </a:p>
        </p:txBody>
      </p:sp>
      <p:sp>
        <p:nvSpPr>
          <p:cNvPr id="24580" name="Slide Number Placeholder 3"/>
          <p:cNvSpPr>
            <a:spLocks noGrp="1"/>
          </p:cNvSpPr>
          <p:nvPr>
            <p:ph type="sldNum" sz="quarter" idx="5"/>
          </p:nvPr>
        </p:nvSpPr>
        <p:spPr>
          <a:noFill/>
        </p:spPr>
        <p:txBody>
          <a:bodyPr/>
          <a:lstStyle/>
          <a:p>
            <a:fld id="{69592D3D-00DC-42BF-9DCB-D6C9FD8CC9D5}" type="slidenum">
              <a:rPr lang="en-US" smtClean="0"/>
              <a:pPr/>
              <a:t>17</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dirty="0" smtClean="0"/>
              <a:t>1. Streamlined Tools for Business Administrative Changes</a:t>
            </a:r>
          </a:p>
          <a:p>
            <a:pPr lvl="1"/>
            <a:r>
              <a:rPr lang="en-US" dirty="0" smtClean="0"/>
              <a:t>Improve the way Windchill supports change management of business administrative content . E.g. managing changes to lifecycles, workflow templates and ACLs. </a:t>
            </a:r>
          </a:p>
          <a:p>
            <a:r>
              <a:rPr lang="en-US" dirty="0" smtClean="0"/>
              <a:t>2. Streamlined Tools for System Administrative Changes</a:t>
            </a:r>
          </a:p>
          <a:p>
            <a:pPr lvl="1"/>
            <a:r>
              <a:rPr lang="en-US" dirty="0" smtClean="0"/>
              <a:t>Improve the methods and tools associated with making system or code-level changes to Windchill.  E.g. packaging, applying, and removing of customizations. </a:t>
            </a:r>
          </a:p>
          <a:p>
            <a:r>
              <a:rPr lang="en-US" dirty="0" smtClean="0"/>
              <a:t>3. Reconfigure Without Restart</a:t>
            </a:r>
          </a:p>
          <a:p>
            <a:pPr lvl="1"/>
            <a:r>
              <a:rPr lang="en-US" dirty="0" smtClean="0"/>
              <a:t>Make it easier to apply temporary and permanent configuration changes without method server restart.   </a:t>
            </a:r>
          </a:p>
          <a:p>
            <a:r>
              <a:rPr lang="en-US" dirty="0" smtClean="0"/>
              <a:t>4. Server </a:t>
            </a:r>
            <a:r>
              <a:rPr lang="en-US" dirty="0" err="1" smtClean="0"/>
              <a:t>Configurator</a:t>
            </a:r>
            <a:endParaRPr lang="en-US" dirty="0" smtClean="0"/>
          </a:p>
          <a:p>
            <a:pPr lvl="1"/>
            <a:r>
              <a:rPr lang="en-US" dirty="0" smtClean="0"/>
              <a:t>Provide an easier way to define and configure clusters.</a:t>
            </a:r>
          </a:p>
        </p:txBody>
      </p:sp>
      <p:sp>
        <p:nvSpPr>
          <p:cNvPr id="25604" name="Slide Number Placeholder 3"/>
          <p:cNvSpPr>
            <a:spLocks noGrp="1"/>
          </p:cNvSpPr>
          <p:nvPr>
            <p:ph type="sldNum" sz="quarter" idx="5"/>
          </p:nvPr>
        </p:nvSpPr>
        <p:spPr>
          <a:noFill/>
        </p:spPr>
        <p:txBody>
          <a:bodyPr/>
          <a:lstStyle/>
          <a:p>
            <a:fld id="{74B2E640-CE21-43D2-9D9C-CFDD7B222243}" type="slidenum">
              <a:rPr lang="en-US" smtClean="0"/>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r>
              <a:rPr lang="en-US" dirty="0" smtClean="0"/>
              <a:t>VERBATIM</a:t>
            </a:r>
          </a:p>
          <a:p>
            <a:endParaRPr lang="en-US" dirty="0" smtClean="0"/>
          </a:p>
          <a:p>
            <a:r>
              <a:rPr lang="en-US" dirty="0" smtClean="0"/>
              <a:t>Like the 24 processes that John Wylie’s and his team have defined for the product development industry, this process model focuses on the administrative processes of enterprise systems. </a:t>
            </a:r>
          </a:p>
          <a:p>
            <a:endParaRPr lang="en-US" dirty="0" smtClean="0"/>
          </a:p>
          <a:p>
            <a:r>
              <a:rPr lang="en-US" dirty="0" smtClean="0"/>
              <a:t>I’ve been very lucky to inherit this framework from work that Bill Neuman and the enterprise deployment center team lead by John Vreeland started.  </a:t>
            </a:r>
          </a:p>
          <a:p>
            <a:endParaRPr lang="en-US" dirty="0" smtClean="0"/>
          </a:p>
          <a:p>
            <a:r>
              <a:rPr lang="en-US" dirty="0" smtClean="0"/>
              <a:t>What this comes to represent is our own application’s lifecycle and the management processes / or system needed to run that system.  </a:t>
            </a:r>
          </a:p>
          <a:p>
            <a:endParaRPr lang="en-US" dirty="0" smtClean="0"/>
          </a:p>
          <a:p>
            <a:r>
              <a:rPr lang="en-US" dirty="0" smtClean="0"/>
              <a:t>The top half represents processes owned by IT (providers) and the bottom half that owned by the Business (consumers).  </a:t>
            </a:r>
          </a:p>
          <a:p>
            <a:endParaRPr lang="en-US" dirty="0" smtClean="0"/>
          </a:p>
          <a:p>
            <a:r>
              <a:rPr lang="en-US" dirty="0" smtClean="0"/>
              <a:t>Typically system administrators, developers and architects drive and participate in the processes on the top half, whereas process experts, business administrators and business users (engineering / product development folks) participate in the bottom half.  </a:t>
            </a:r>
          </a:p>
          <a:p>
            <a:endParaRPr lang="en-US" dirty="0" smtClean="0"/>
          </a:p>
          <a:p>
            <a:r>
              <a:rPr lang="en-US" dirty="0" smtClean="0"/>
              <a:t>The value in a model like this (similar to the 24 business processes mentioned above) is:</a:t>
            </a:r>
          </a:p>
          <a:p>
            <a:endParaRPr lang="en-US" dirty="0" smtClean="0"/>
          </a:p>
          <a:p>
            <a:r>
              <a:rPr lang="en-US" dirty="0" smtClean="0"/>
              <a:t>	1- It formalizes the concepts, activities and roles and interrelationships between the various administrative processes</a:t>
            </a:r>
          </a:p>
          <a:p>
            <a:r>
              <a:rPr lang="en-US" dirty="0" smtClean="0"/>
              <a:t>	2- It gives us a way to community internally and with customers and a vocabulary to understand, use and manage systems</a:t>
            </a:r>
          </a:p>
          <a:p>
            <a:r>
              <a:rPr lang="en-US" dirty="0" smtClean="0"/>
              <a:t>	3- It helps us think, analyze and set priorities on how the holistic administrative processes – rather than individual features</a:t>
            </a:r>
          </a:p>
          <a:p>
            <a:endParaRPr lang="en-US" dirty="0" smtClean="0"/>
          </a:p>
          <a:p>
            <a:r>
              <a:rPr lang="en-US" dirty="0" smtClean="0"/>
              <a:t>Together we can use the model to think and act in ways that improve the competitiveness of PTC solutions.   </a:t>
            </a:r>
          </a:p>
          <a:p>
            <a:endParaRPr lang="en-US" dirty="0" smtClean="0"/>
          </a:p>
          <a:p>
            <a:r>
              <a:rPr lang="en-US" dirty="0" smtClean="0"/>
              <a:t>TRANSITION</a:t>
            </a:r>
          </a:p>
          <a:p>
            <a:endParaRPr lang="en-US" dirty="0" smtClean="0"/>
          </a:p>
          <a:p>
            <a:r>
              <a:rPr lang="en-US" dirty="0" smtClean="0"/>
              <a:t>What I’d like to share with you today is the process through which I’ve been going to collect, review and publish the details behind this process model and some of the initial ways we might use this to drive product improvement.  </a:t>
            </a:r>
          </a:p>
        </p:txBody>
      </p:sp>
      <p:sp>
        <p:nvSpPr>
          <p:cNvPr id="17412" name="Slide Number Placeholder 3"/>
          <p:cNvSpPr>
            <a:spLocks noGrp="1"/>
          </p:cNvSpPr>
          <p:nvPr>
            <p:ph type="sldNum" sz="quarter" idx="5"/>
          </p:nvPr>
        </p:nvSpPr>
        <p:spPr>
          <a:noFill/>
        </p:spPr>
        <p:txBody>
          <a:bodyPr/>
          <a:lstStyle/>
          <a:p>
            <a:fld id="{756EA427-58AC-453C-B3AF-BA449113FC0A}" type="slidenum">
              <a:rPr lang="en-US" smtClean="0"/>
              <a:pPr/>
              <a:t>4</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964099" y="8807609"/>
            <a:ext cx="3033602" cy="463391"/>
          </a:xfrm>
          <a:prstGeom prst="rect">
            <a:avLst/>
          </a:prstGeom>
          <a:noFill/>
          <a:ln w="9525">
            <a:noFill/>
            <a:miter lim="800000"/>
            <a:headEnd/>
            <a:tailEnd/>
          </a:ln>
        </p:spPr>
        <p:txBody>
          <a:bodyPr lIns="92950" tIns="46475" rIns="92950" bIns="46475" anchor="b"/>
          <a:lstStyle/>
          <a:p>
            <a:pPr algn="r"/>
            <a:fld id="{BC6006EF-598D-44D3-9F6C-12E887C0B6F3}" type="slidenum">
              <a:rPr lang="en-US" sz="1200"/>
              <a:pPr algn="r"/>
              <a:t>6</a:t>
            </a:fld>
            <a:endParaRPr lang="en-US" sz="120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S PGothic" pitchFamily="34" charset="-128"/>
                <a:cs typeface="+mn-cs"/>
              </a:rPr>
              <a:t>Process Description </a:t>
            </a:r>
          </a:p>
          <a:p>
            <a:r>
              <a:rPr lang="en-US" sz="1200" kern="1200" dirty="0" smtClean="0">
                <a:solidFill>
                  <a:schemeClr val="tx1"/>
                </a:solidFill>
                <a:latin typeface="Arial" charset="0"/>
                <a:ea typeface="MS PGothic" pitchFamily="34" charset="-128"/>
                <a:cs typeface="+mn-cs"/>
              </a:rPr>
              <a:t>[Process Name] </a:t>
            </a:r>
            <a:r>
              <a:rPr lang="en-US" sz="1200" kern="1200" dirty="0" smtClean="0">
                <a:solidFill>
                  <a:schemeClr val="tx1"/>
                </a:solidFill>
                <a:latin typeface="Arial" charset="0"/>
                <a:ea typeface="MS PGothic" pitchFamily="34" charset="-128"/>
                <a:cs typeface="+mn-cs"/>
              </a:rPr>
              <a:t>is the set of activities performed to reliably manage change to a deployed </a:t>
            </a:r>
            <a:r>
              <a:rPr lang="en-US" sz="1200" i="1" kern="1200" dirty="0" smtClean="0">
                <a:solidFill>
                  <a:schemeClr val="tx1"/>
                </a:solidFill>
                <a:latin typeface="Arial" charset="0"/>
                <a:ea typeface="MS PGothic" pitchFamily="34" charset="-128"/>
                <a:cs typeface="+mn-cs"/>
              </a:rPr>
              <a:t>Windchill Solution</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There are different levels of sophistication in </a:t>
            </a:r>
            <a:r>
              <a:rPr lang="en-US" sz="1200" kern="1200" dirty="0" smtClean="0">
                <a:solidFill>
                  <a:schemeClr val="tx1"/>
                </a:solidFill>
                <a:latin typeface="Arial" charset="0"/>
                <a:ea typeface="MS PGothic" pitchFamily="34" charset="-128"/>
                <a:cs typeface="+mn-cs"/>
              </a:rPr>
              <a:t>[Process Name] </a:t>
            </a:r>
            <a:r>
              <a:rPr lang="en-US" sz="1200" kern="1200" dirty="0" smtClean="0">
                <a:solidFill>
                  <a:schemeClr val="tx1"/>
                </a:solidFill>
                <a:latin typeface="Arial" charset="0"/>
                <a:ea typeface="MS PGothic" pitchFamily="34" charset="-128"/>
                <a:cs typeface="+mn-cs"/>
              </a:rPr>
              <a:t>based on the size of the customer and the complexity of their </a:t>
            </a:r>
            <a:r>
              <a:rPr lang="en-US" sz="1200" i="1" kern="1200" dirty="0" smtClean="0">
                <a:solidFill>
                  <a:schemeClr val="tx1"/>
                </a:solidFill>
                <a:latin typeface="Arial" charset="0"/>
                <a:ea typeface="MS PGothic" pitchFamily="34" charset="-128"/>
                <a:cs typeface="+mn-cs"/>
              </a:rPr>
              <a:t>Windchill Solution</a:t>
            </a:r>
            <a:r>
              <a:rPr lang="en-US" sz="1200" kern="1200" dirty="0" smtClean="0">
                <a:solidFill>
                  <a:schemeClr val="tx1"/>
                </a:solidFill>
                <a:latin typeface="Arial" charset="0"/>
                <a:ea typeface="MS PGothic" pitchFamily="34" charset="-128"/>
                <a:cs typeface="+mn-cs"/>
              </a:rPr>
              <a:t>. To account for this complexity, this document is split into two separate but analogous processes – one supporting each of the following types of </a:t>
            </a:r>
            <a:r>
              <a:rPr lang="en-US" sz="1200" i="1" kern="1200" dirty="0" smtClean="0">
                <a:solidFill>
                  <a:schemeClr val="tx1"/>
                </a:solidFill>
                <a:latin typeface="Arial" charset="0"/>
                <a:ea typeface="MS PGothic" pitchFamily="34" charset="-128"/>
                <a:cs typeface="+mn-cs"/>
              </a:rPr>
              <a:t>Windchill Solution</a:t>
            </a:r>
            <a:r>
              <a:rPr lang="en-US" sz="1200" kern="1200" dirty="0" smtClean="0">
                <a:solidFill>
                  <a:schemeClr val="tx1"/>
                </a:solidFill>
                <a:latin typeface="Arial" charset="0"/>
                <a:ea typeface="MS PGothic" pitchFamily="34" charset="-128"/>
                <a:cs typeface="+mn-cs"/>
              </a:rPr>
              <a:t>:</a:t>
            </a:r>
          </a:p>
          <a:p>
            <a:pPr lvl="0"/>
            <a:endParaRPr lang="en-US" sz="1200" kern="1200" dirty="0" smtClean="0">
              <a:solidFill>
                <a:schemeClr val="tx1"/>
              </a:solidFill>
              <a:latin typeface="Arial" charset="0"/>
              <a:ea typeface="MS PGothic" pitchFamily="34" charset="-128"/>
              <a:cs typeface="+mn-cs"/>
            </a:endParaRPr>
          </a:p>
          <a:p>
            <a:pPr lvl="0"/>
            <a:r>
              <a:rPr lang="en-US" sz="1200" kern="1200" dirty="0" smtClean="0">
                <a:solidFill>
                  <a:schemeClr val="tx1"/>
                </a:solidFill>
                <a:latin typeface="Arial" charset="0"/>
                <a:ea typeface="MS PGothic" pitchFamily="34" charset="-128"/>
                <a:cs typeface="+mn-cs"/>
              </a:rPr>
              <a:t>A small-medium solution needs to manage changes, but uses a simple form of configuration management, based on manual record keeping and complete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clones. This approach should work for the majority of Windchill customers and is the most commonly described by existing customers. Changes made through this process are typically small and isolated in nature; they are usually discrete enough to either be rolled out to </a:t>
            </a:r>
            <a:r>
              <a:rPr lang="en-US" sz="1200" i="1" kern="1200" dirty="0" smtClean="0">
                <a:solidFill>
                  <a:schemeClr val="tx1"/>
                </a:solidFill>
                <a:latin typeface="Arial" charset="0"/>
                <a:ea typeface="MS PGothic" pitchFamily="34" charset="-128"/>
                <a:cs typeface="+mn-cs"/>
              </a:rPr>
              <a:t>Production</a:t>
            </a:r>
            <a:r>
              <a:rPr lang="en-US" sz="1200" kern="1200" dirty="0" smtClean="0">
                <a:solidFill>
                  <a:schemeClr val="tx1"/>
                </a:solidFill>
                <a:latin typeface="Arial" charset="0"/>
                <a:ea typeface="MS PGothic" pitchFamily="34" charset="-128"/>
                <a:cs typeface="+mn-cs"/>
              </a:rPr>
              <a:t> or discarded. </a:t>
            </a:r>
          </a:p>
          <a:p>
            <a:pPr lvl="0"/>
            <a:endParaRPr lang="en-US" sz="1200" kern="1200" dirty="0" smtClean="0">
              <a:solidFill>
                <a:schemeClr val="tx1"/>
              </a:solidFill>
              <a:latin typeface="Arial" charset="0"/>
              <a:ea typeface="MS PGothic" pitchFamily="34" charset="-128"/>
              <a:cs typeface="+mn-cs"/>
            </a:endParaRPr>
          </a:p>
          <a:p>
            <a:pPr lvl="0"/>
            <a:r>
              <a:rPr lang="en-US" sz="1200" kern="1200" dirty="0" smtClean="0">
                <a:solidFill>
                  <a:schemeClr val="tx1"/>
                </a:solidFill>
                <a:latin typeface="Arial" charset="0"/>
                <a:ea typeface="MS PGothic" pitchFamily="34" charset="-128"/>
                <a:cs typeface="+mn-cs"/>
              </a:rPr>
              <a:t>A large-very large solution needs to manage the development of changes by a team of developers and to coordinate the testing and rollout of these changes with other teams and information systems. This approach requires automated tools for the management of people, projects, and content. Changes made through this process are staged and aggregated over time, and changes are frequently combined in sets before being applied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Updates (the installation of </a:t>
            </a:r>
            <a:r>
              <a:rPr lang="en-US" sz="1200" i="1" kern="1200" dirty="0" smtClean="0">
                <a:solidFill>
                  <a:schemeClr val="tx1"/>
                </a:solidFill>
                <a:latin typeface="Arial" charset="0"/>
                <a:ea typeface="MS PGothic" pitchFamily="34" charset="-128"/>
                <a:cs typeface="+mn-cs"/>
              </a:rPr>
              <a:t>Temporary Patch Releases</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Maintenance Only Releases</a:t>
            </a:r>
            <a:r>
              <a:rPr lang="en-US" sz="1200" kern="1200" dirty="0" smtClean="0">
                <a:solidFill>
                  <a:schemeClr val="tx1"/>
                </a:solidFill>
                <a:latin typeface="Arial" charset="0"/>
                <a:ea typeface="MS PGothic" pitchFamily="34" charset="-128"/>
                <a:cs typeface="+mn-cs"/>
              </a:rPr>
              <a:t>) are documented as part of the </a:t>
            </a:r>
            <a:r>
              <a:rPr lang="en-US" sz="1200" i="1" kern="1200" dirty="0" smtClean="0">
                <a:solidFill>
                  <a:schemeClr val="tx1"/>
                </a:solidFill>
                <a:latin typeface="Arial" charset="0"/>
                <a:ea typeface="MS PGothic" pitchFamily="34" charset="-128"/>
                <a:cs typeface="+mn-cs"/>
              </a:rPr>
              <a:t>Installation and Configuration</a:t>
            </a:r>
            <a:r>
              <a:rPr lang="en-US" sz="1200" kern="1200" dirty="0" smtClean="0">
                <a:solidFill>
                  <a:schemeClr val="tx1"/>
                </a:solidFill>
                <a:latin typeface="Arial" charset="0"/>
                <a:ea typeface="MS PGothic" pitchFamily="34" charset="-128"/>
                <a:cs typeface="+mn-cs"/>
              </a:rPr>
              <a:t> process, but are also key activities within this process because both are considered to be changes to a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Upgrades and Migrations (the installation of </a:t>
            </a:r>
            <a:r>
              <a:rPr lang="en-US" sz="1200" i="1" kern="1200" dirty="0" smtClean="0">
                <a:solidFill>
                  <a:schemeClr val="tx1"/>
                </a:solidFill>
                <a:latin typeface="Arial" charset="0"/>
                <a:ea typeface="MS PGothic" pitchFamily="34" charset="-128"/>
                <a:cs typeface="+mn-cs"/>
              </a:rPr>
              <a:t>Major Releases</a:t>
            </a:r>
            <a:r>
              <a:rPr lang="en-US" sz="1200" kern="1200" dirty="0" smtClean="0">
                <a:solidFill>
                  <a:schemeClr val="tx1"/>
                </a:solidFill>
                <a:latin typeface="Arial" charset="0"/>
                <a:ea typeface="MS PGothic" pitchFamily="34" charset="-128"/>
                <a:cs typeface="+mn-cs"/>
              </a:rPr>
              <a:t>) are not documented in this process as they do not change an existing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but rather create a new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A common step in this process is testing</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to ensure that the applied changes are working correctly. However, since validation is in itself a complicated process, it is documented separately in the </a:t>
            </a:r>
            <a:r>
              <a:rPr lang="en-US" sz="1200" i="1" kern="1200" dirty="0" smtClean="0">
                <a:solidFill>
                  <a:schemeClr val="tx1"/>
                </a:solidFill>
                <a:latin typeface="Arial" charset="0"/>
                <a:ea typeface="MS PGothic" pitchFamily="34" charset="-128"/>
                <a:cs typeface="+mn-cs"/>
              </a:rPr>
              <a:t>System Valuation</a:t>
            </a:r>
            <a:r>
              <a:rPr lang="en-US" sz="1200" kern="1200" dirty="0" smtClean="0">
                <a:solidFill>
                  <a:schemeClr val="tx1"/>
                </a:solidFill>
                <a:latin typeface="Arial" charset="0"/>
                <a:ea typeface="MS PGothic" pitchFamily="34" charset="-128"/>
                <a:cs typeface="+mn-cs"/>
              </a:rPr>
              <a:t> process. </a:t>
            </a:r>
          </a:p>
          <a:p>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System cloning is also a common activity in this process. This is where, for example,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might be copied (cloned) to create a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where changes will be authored. Associated with system cloning is the activity of </a:t>
            </a:r>
            <a:r>
              <a:rPr lang="en-US" sz="1200" kern="1200" dirty="0" err="1" smtClean="0">
                <a:solidFill>
                  <a:schemeClr val="tx1"/>
                </a:solidFill>
                <a:latin typeface="Arial" charset="0"/>
                <a:ea typeface="MS PGothic" pitchFamily="34" charset="-128"/>
                <a:cs typeface="+mn-cs"/>
              </a:rPr>
              <a:t>rehosting</a:t>
            </a:r>
            <a:r>
              <a:rPr lang="en-US" sz="1200" kern="1200" dirty="0" smtClean="0">
                <a:solidFill>
                  <a:schemeClr val="tx1"/>
                </a:solidFill>
                <a:latin typeface="Arial" charset="0"/>
                <a:ea typeface="MS PGothic" pitchFamily="34" charset="-128"/>
                <a:cs typeface="+mn-cs"/>
              </a:rPr>
              <a:t>, which changes the host name in the cloned software to recognize the machine on to which it was copied (the target system). </a:t>
            </a:r>
          </a:p>
          <a:p>
            <a:r>
              <a:rPr lang="en-US" sz="1200" kern="1200" dirty="0" smtClean="0">
                <a:solidFill>
                  <a:schemeClr val="tx1"/>
                </a:solidFill>
                <a:latin typeface="Arial" charset="0"/>
                <a:ea typeface="MS PGothic" pitchFamily="34" charset="-128"/>
                <a:cs typeface="+mn-cs"/>
              </a:rPr>
              <a:t>Also associated with cloning is the act of applying or re-applying changes to the system by following a set of manual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This is required because many of the changes that can be made to a system are only available through manual application in the user interface, to a file, or to a property setting. Therefore, the analysis required to create and maintain these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becomes an important intermediate result between steps in the process. </a:t>
            </a:r>
          </a:p>
          <a:p>
            <a:endParaRPr lang="en-US" sz="1200" b="1" kern="1200" dirty="0" smtClean="0">
              <a:solidFill>
                <a:schemeClr val="tx1"/>
              </a:solidFill>
              <a:latin typeface="Arial" charset="0"/>
              <a:ea typeface="MS PGothic" pitchFamily="34" charset="-128"/>
              <a:cs typeface="+mn-cs"/>
            </a:endParaRPr>
          </a:p>
          <a:p>
            <a:r>
              <a:rPr lang="en-US" sz="1200" b="1" kern="1200" dirty="0" smtClean="0">
                <a:solidFill>
                  <a:schemeClr val="tx1"/>
                </a:solidFill>
                <a:latin typeface="Arial" charset="0"/>
                <a:ea typeface="MS PGothic" pitchFamily="34" charset="-128"/>
                <a:cs typeface="+mn-cs"/>
              </a:rPr>
              <a:t>Inputs to the Process</a:t>
            </a:r>
          </a:p>
          <a:p>
            <a:pPr lvl="1"/>
            <a:r>
              <a:rPr lang="en-US" sz="1200" i="1" kern="1200" dirty="0" smtClean="0">
                <a:solidFill>
                  <a:schemeClr val="tx1"/>
                </a:solidFill>
                <a:latin typeface="Arial" charset="0"/>
                <a:ea typeface="MS PGothic" pitchFamily="34" charset="-128"/>
                <a:cs typeface="+mn-cs"/>
              </a:rPr>
              <a:t>Depends on Deliverable / Information</a:t>
            </a:r>
          </a:p>
          <a:p>
            <a:pPr lvl="2"/>
            <a:r>
              <a:rPr lang="en-US" sz="1200" i="1" kern="1200" dirty="0" smtClean="0">
                <a:solidFill>
                  <a:schemeClr val="tx1"/>
                </a:solidFill>
                <a:latin typeface="Arial" charset="0"/>
                <a:ea typeface="MS PGothic" pitchFamily="34" charset="-128"/>
                <a:cs typeface="+mn-cs"/>
              </a:rPr>
              <a:t>Change Request(s) </a:t>
            </a:r>
          </a:p>
          <a:p>
            <a:pPr lvl="2"/>
            <a:r>
              <a:rPr lang="en-US" sz="1200" i="1" kern="1200" dirty="0" smtClean="0">
                <a:solidFill>
                  <a:schemeClr val="tx1"/>
                </a:solidFill>
                <a:latin typeface="Arial" charset="0"/>
                <a:ea typeface="MS PGothic" pitchFamily="34" charset="-128"/>
                <a:cs typeface="+mn-cs"/>
              </a:rPr>
              <a:t>Functional Specifications</a:t>
            </a:r>
          </a:p>
          <a:p>
            <a:pPr lvl="2"/>
            <a:r>
              <a:rPr lang="en-US" sz="1200" i="1" kern="1200" dirty="0" smtClean="0">
                <a:solidFill>
                  <a:schemeClr val="tx1"/>
                </a:solidFill>
                <a:latin typeface="Arial" charset="0"/>
                <a:ea typeface="MS PGothic" pitchFamily="34" charset="-128"/>
                <a:cs typeface="+mn-cs"/>
              </a:rPr>
              <a:t>Major Releases</a:t>
            </a:r>
          </a:p>
          <a:p>
            <a:pPr lvl="2"/>
            <a:r>
              <a:rPr lang="en-US" sz="1200" i="1" kern="1200" dirty="0" smtClean="0">
                <a:solidFill>
                  <a:schemeClr val="tx1"/>
                </a:solidFill>
                <a:latin typeface="Arial" charset="0"/>
                <a:ea typeface="MS PGothic" pitchFamily="34" charset="-128"/>
                <a:cs typeface="+mn-cs"/>
              </a:rPr>
              <a:t>Maintenance Only Releases (Point Releases)</a:t>
            </a:r>
          </a:p>
          <a:p>
            <a:pPr lvl="2"/>
            <a:r>
              <a:rPr lang="en-US" sz="1200" i="1" kern="1200" dirty="0" smtClean="0">
                <a:solidFill>
                  <a:schemeClr val="tx1"/>
                </a:solidFill>
                <a:latin typeface="Arial" charset="0"/>
                <a:ea typeface="MS PGothic" pitchFamily="34" charset="-128"/>
                <a:cs typeface="+mn-cs"/>
              </a:rPr>
              <a:t>Temporary Patch Releases (Patches)</a:t>
            </a:r>
          </a:p>
          <a:p>
            <a:pPr lvl="2"/>
            <a:r>
              <a:rPr lang="en-US" sz="1200" i="1" kern="1200" dirty="0" smtClean="0">
                <a:solidFill>
                  <a:schemeClr val="tx1"/>
                </a:solidFill>
                <a:latin typeface="Arial" charset="0"/>
                <a:ea typeface="MS PGothic" pitchFamily="34" charset="-128"/>
                <a:cs typeface="+mn-cs"/>
              </a:rPr>
              <a:t>New / Revised Customizations</a:t>
            </a:r>
          </a:p>
          <a:p>
            <a:pPr lvl="2"/>
            <a:r>
              <a:rPr lang="en-US" sz="1200" i="1" kern="1200" dirty="0" smtClean="0">
                <a:solidFill>
                  <a:schemeClr val="tx1"/>
                </a:solidFill>
                <a:latin typeface="Arial" charset="0"/>
                <a:ea typeface="MS PGothic" pitchFamily="34" charset="-128"/>
                <a:cs typeface="+mn-cs"/>
              </a:rPr>
              <a:t>Existing Configuration Documentation</a:t>
            </a:r>
          </a:p>
          <a:p>
            <a:pPr lvl="1"/>
            <a:r>
              <a:rPr lang="en-US" sz="1200" i="1" kern="1200" dirty="0" smtClean="0">
                <a:solidFill>
                  <a:schemeClr val="tx1"/>
                </a:solidFill>
                <a:latin typeface="Arial" charset="0"/>
                <a:ea typeface="MS PGothic" pitchFamily="34" charset="-128"/>
                <a:cs typeface="+mn-cs"/>
              </a:rPr>
              <a:t>Depends on System State </a:t>
            </a:r>
          </a:p>
          <a:p>
            <a:pPr lvl="2"/>
            <a:r>
              <a:rPr lang="en-US" sz="1200" i="1" kern="1200" dirty="0" smtClean="0">
                <a:solidFill>
                  <a:schemeClr val="tx1"/>
                </a:solidFill>
                <a:latin typeface="Arial" charset="0"/>
                <a:ea typeface="MS PGothic" pitchFamily="34" charset="-128"/>
                <a:cs typeface="+mn-cs"/>
              </a:rPr>
              <a:t>Development and Developer Systems</a:t>
            </a:r>
          </a:p>
          <a:p>
            <a:pPr lvl="2"/>
            <a:r>
              <a:rPr lang="en-US" sz="1200" i="1" kern="1200" dirty="0" smtClean="0">
                <a:solidFill>
                  <a:schemeClr val="tx1"/>
                </a:solidFill>
                <a:latin typeface="Arial" charset="0"/>
                <a:ea typeface="MS PGothic" pitchFamily="34" charset="-128"/>
                <a:cs typeface="+mn-cs"/>
              </a:rPr>
              <a:t>Integration System</a:t>
            </a:r>
          </a:p>
          <a:p>
            <a:pPr lvl="2"/>
            <a:r>
              <a:rPr lang="en-US" sz="1200" i="1" kern="1200" dirty="0" smtClean="0">
                <a:solidFill>
                  <a:schemeClr val="tx1"/>
                </a:solidFill>
                <a:latin typeface="Arial" charset="0"/>
                <a:ea typeface="MS PGothic" pitchFamily="34" charset="-128"/>
                <a:cs typeface="+mn-cs"/>
              </a:rPr>
              <a:t>Pre-Production System</a:t>
            </a:r>
          </a:p>
          <a:p>
            <a:pPr lvl="2"/>
            <a:r>
              <a:rPr lang="en-US" sz="1200" i="1" kern="1200" dirty="0" smtClean="0">
                <a:solidFill>
                  <a:schemeClr val="tx1"/>
                </a:solidFill>
                <a:latin typeface="Arial" charset="0"/>
                <a:ea typeface="MS PGothic" pitchFamily="34" charset="-128"/>
                <a:cs typeface="+mn-cs"/>
              </a:rPr>
              <a:t>Production Systems</a:t>
            </a:r>
          </a:p>
          <a:p>
            <a:pPr lvl="1"/>
            <a:r>
              <a:rPr lang="en-US" sz="1200" i="1" kern="1200" dirty="0" smtClean="0">
                <a:solidFill>
                  <a:schemeClr val="tx1"/>
                </a:solidFill>
                <a:latin typeface="Arial" charset="0"/>
                <a:ea typeface="MS PGothic" pitchFamily="34" charset="-128"/>
                <a:cs typeface="+mn-cs"/>
              </a:rPr>
              <a:t>Depends on Tools </a:t>
            </a:r>
          </a:p>
          <a:p>
            <a:pPr lvl="2"/>
            <a:r>
              <a:rPr lang="en-US" sz="1200" i="1" kern="1200" dirty="0" smtClean="0">
                <a:solidFill>
                  <a:schemeClr val="tx1"/>
                </a:solidFill>
                <a:latin typeface="Arial" charset="0"/>
                <a:ea typeface="MS PGothic" pitchFamily="34" charset="-128"/>
                <a:cs typeface="+mn-cs"/>
              </a:rPr>
              <a:t>PTC Solution Installer</a:t>
            </a:r>
          </a:p>
          <a:p>
            <a:pPr lvl="2"/>
            <a:r>
              <a:rPr lang="en-US" sz="1200" i="1" kern="1200" dirty="0" smtClean="0">
                <a:solidFill>
                  <a:schemeClr val="tx1"/>
                </a:solidFill>
                <a:latin typeface="Arial" charset="0"/>
                <a:ea typeface="MS PGothic" pitchFamily="34" charset="-128"/>
                <a:cs typeface="+mn-cs"/>
              </a:rPr>
              <a:t>Source Code Management (SCM) system</a:t>
            </a:r>
          </a:p>
          <a:p>
            <a:pPr lvl="2"/>
            <a:r>
              <a:rPr lang="en-US" sz="1200" i="1" kern="1200" dirty="0" smtClean="0">
                <a:solidFill>
                  <a:schemeClr val="tx1"/>
                </a:solidFill>
                <a:latin typeface="Arial" charset="0"/>
                <a:ea typeface="MS PGothic" pitchFamily="34" charset="-128"/>
                <a:cs typeface="+mn-cs"/>
              </a:rPr>
              <a:t>Configuration Management Database (CMDB)</a:t>
            </a:r>
            <a:endParaRPr lang="en-US" sz="1200" i="1" kern="1200" dirty="0">
              <a:solidFill>
                <a:schemeClr val="tx1"/>
              </a:solidFill>
              <a:latin typeface="Arial" charset="0"/>
              <a:ea typeface="MS PGothic"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6CDAA-4019-47D4-B517-AFCA251DA0D8}" type="slidenum">
              <a:rPr lang="en-US">
                <a:solidFill>
                  <a:prstClr val="white"/>
                </a:solidFill>
              </a:rPr>
              <a:pPr/>
              <a:t>7</a:t>
            </a:fld>
            <a:endParaRPr lang="en-US">
              <a:solidFill>
                <a:prstClr val="white"/>
              </a:solidFill>
            </a:endParaRPr>
          </a:p>
        </p:txBody>
      </p:sp>
      <p:sp>
        <p:nvSpPr>
          <p:cNvPr id="801794" name="Rectangle 2"/>
          <p:cNvSpPr>
            <a:spLocks noGrp="1" noRot="1" noChangeAspect="1" noChangeArrowheads="1" noTextEdit="1"/>
          </p:cNvSpPr>
          <p:nvPr>
            <p:ph type="sldImg"/>
          </p:nvPr>
        </p:nvSpPr>
        <p:spPr>
          <a:xfrm>
            <a:off x="1030288" y="379413"/>
            <a:ext cx="4895850" cy="3671887"/>
          </a:xfrm>
          <a:ln/>
        </p:spPr>
      </p:sp>
      <p:sp>
        <p:nvSpPr>
          <p:cNvPr id="801795" name="Rectangle 3"/>
          <p:cNvSpPr>
            <a:spLocks noGrp="1" noChangeArrowheads="1"/>
          </p:cNvSpPr>
          <p:nvPr>
            <p:ph type="body" idx="1"/>
          </p:nvPr>
        </p:nvSpPr>
        <p:spPr>
          <a:xfrm>
            <a:off x="700076" y="4404034"/>
            <a:ext cx="5597553" cy="4171030"/>
          </a:xfrm>
          <a:ln/>
        </p:spPr>
        <p:txBody>
          <a:bodyPr/>
          <a:lstStyle/>
          <a:p>
            <a:pPr defTabSz="914343">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i="1" kern="1200" dirty="0" smtClean="0">
                <a:solidFill>
                  <a:schemeClr val="tx1"/>
                </a:solidFill>
                <a:latin typeface="Arial" charset="0"/>
                <a:ea typeface="MS PGothic" pitchFamily="34" charset="-128"/>
                <a:cs typeface="+mn-cs"/>
              </a:rPr>
              <a:t>Step 1 - Prepare Development System by Cloning Production System</a:t>
            </a:r>
          </a:p>
          <a:p>
            <a:r>
              <a:rPr lang="en-US" sz="1200" kern="1200" dirty="0" smtClean="0">
                <a:solidFill>
                  <a:schemeClr val="tx1"/>
                </a:solidFill>
                <a:latin typeface="Arial" charset="0"/>
                <a:ea typeface="MS PGothic" pitchFamily="34" charset="-128"/>
                <a:cs typeface="+mn-cs"/>
              </a:rPr>
              <a:t>This first step in making change to a </a:t>
            </a:r>
            <a:r>
              <a:rPr lang="en-US" sz="1200" i="1" kern="1200" dirty="0" smtClean="0">
                <a:solidFill>
                  <a:schemeClr val="tx1"/>
                </a:solidFill>
                <a:latin typeface="Arial" charset="0"/>
                <a:ea typeface="MS PGothic" pitchFamily="34" charset="-128"/>
                <a:cs typeface="+mn-cs"/>
              </a:rPr>
              <a:t>Production System </a:t>
            </a:r>
            <a:r>
              <a:rPr lang="en-US" sz="1200" kern="1200" dirty="0" smtClean="0">
                <a:solidFill>
                  <a:schemeClr val="tx1"/>
                </a:solidFill>
                <a:latin typeface="Arial" charset="0"/>
                <a:ea typeface="MS PGothic" pitchFamily="34" charset="-128"/>
                <a:cs typeface="+mn-cs"/>
              </a:rPr>
              <a:t>is to copy clone that system and its data to a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Use the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procedure in the </a:t>
            </a:r>
            <a:r>
              <a:rPr lang="en-US" sz="1200" i="1" kern="1200" dirty="0" smtClean="0">
                <a:solidFill>
                  <a:schemeClr val="tx1"/>
                </a:solidFill>
                <a:latin typeface="Arial" charset="0"/>
                <a:ea typeface="MS PGothic" pitchFamily="34" charset="-128"/>
                <a:cs typeface="+mn-cs"/>
              </a:rPr>
              <a:t>Windchill </a:t>
            </a:r>
            <a:r>
              <a:rPr lang="en-US" sz="1200" i="1" kern="1200" dirty="0" err="1" smtClean="0">
                <a:solidFill>
                  <a:schemeClr val="tx1"/>
                </a:solidFill>
                <a:latin typeface="Arial" charset="0"/>
                <a:ea typeface="MS PGothic" pitchFamily="34" charset="-128"/>
                <a:cs typeface="+mn-cs"/>
              </a:rPr>
              <a:t>Rehost</a:t>
            </a:r>
            <a:r>
              <a:rPr lang="en-US" sz="1200" i="1" kern="1200" dirty="0" smtClean="0">
                <a:solidFill>
                  <a:schemeClr val="tx1"/>
                </a:solidFill>
                <a:latin typeface="Arial" charset="0"/>
                <a:ea typeface="MS PGothic" pitchFamily="34" charset="-128"/>
                <a:cs typeface="+mn-cs"/>
              </a:rPr>
              <a:t> Guide </a:t>
            </a:r>
            <a:r>
              <a:rPr lang="en-US" sz="1200" kern="1200" dirty="0" smtClean="0">
                <a:solidFill>
                  <a:schemeClr val="tx1"/>
                </a:solidFill>
                <a:latin typeface="Arial" charset="0"/>
                <a:ea typeface="MS PGothic" pitchFamily="34" charset="-128"/>
                <a:cs typeface="+mn-cs"/>
              </a:rPr>
              <a:t>to 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Development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was successful. </a:t>
            </a:r>
          </a:p>
          <a:p>
            <a:r>
              <a:rPr lang="en-US" sz="1200" kern="1200" dirty="0" smtClean="0">
                <a:solidFill>
                  <a:schemeClr val="tx1"/>
                </a:solidFill>
                <a:latin typeface="Arial" charset="0"/>
                <a:ea typeface="MS PGothic" pitchFamily="34" charset="-128"/>
                <a:cs typeface="+mn-cs"/>
              </a:rPr>
              <a:t>Note: Sometimes it is possible to reuse a cloned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for a second or even third change if those changes are known to be independent of one another and do not rely on the current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Reusing a clone will save time but requires more expert knowledge.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1-8 hours depending on whether a full clone is required</a:t>
            </a:r>
          </a:p>
          <a:p>
            <a:r>
              <a:rPr lang="en-US" sz="1200" kern="1200" dirty="0" smtClean="0">
                <a:solidFill>
                  <a:schemeClr val="tx1"/>
                </a:solidFill>
                <a:latin typeface="Arial" charset="0"/>
                <a:ea typeface="MS PGothic" pitchFamily="34" charset="-128"/>
                <a:cs typeface="+mn-cs"/>
              </a:rPr>
              <a:t>4.5 hours on average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2 – Make and Test Changes to the Development System </a:t>
            </a:r>
          </a:p>
          <a:p>
            <a:r>
              <a:rPr lang="en-US" sz="1200" kern="1200" dirty="0" smtClean="0">
                <a:solidFill>
                  <a:schemeClr val="tx1"/>
                </a:solidFill>
                <a:latin typeface="Arial" charset="0"/>
                <a:ea typeface="MS PGothic" pitchFamily="34" charset="-128"/>
                <a:cs typeface="+mn-cs"/>
              </a:rPr>
              <a:t>If the change requires installation or updates of PTC Software (</a:t>
            </a:r>
            <a:r>
              <a:rPr lang="en-US" sz="1200" i="1" kern="1200" dirty="0" smtClean="0">
                <a:solidFill>
                  <a:schemeClr val="tx1"/>
                </a:solidFill>
                <a:latin typeface="Arial" charset="0"/>
                <a:ea typeface="MS PGothic" pitchFamily="34" charset="-128"/>
                <a:cs typeface="+mn-cs"/>
              </a:rPr>
              <a:t>Major Releases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Maintenance Only Releases</a:t>
            </a:r>
            <a:r>
              <a:rPr lang="en-US" sz="1200" kern="1200" dirty="0" smtClean="0">
                <a:solidFill>
                  <a:schemeClr val="tx1"/>
                </a:solidFill>
                <a:latin typeface="Arial" charset="0"/>
                <a:ea typeface="MS PGothic" pitchFamily="34" charset="-128"/>
                <a:cs typeface="+mn-cs"/>
              </a:rPr>
              <a:t> or </a:t>
            </a:r>
            <a:r>
              <a:rPr lang="en-US" sz="1200" i="1" kern="1200" dirty="0" smtClean="0">
                <a:solidFill>
                  <a:schemeClr val="tx1"/>
                </a:solidFill>
                <a:latin typeface="Arial" charset="0"/>
                <a:ea typeface="MS PGothic" pitchFamily="34" charset="-128"/>
                <a:cs typeface="+mn-cs"/>
              </a:rPr>
              <a:t>Temporary Patch Releases</a:t>
            </a:r>
            <a:r>
              <a:rPr lang="en-US" sz="1200" kern="1200" dirty="0" smtClean="0">
                <a:solidFill>
                  <a:schemeClr val="tx1"/>
                </a:solidFill>
                <a:latin typeface="Arial" charset="0"/>
                <a:ea typeface="MS PGothic" pitchFamily="34" charset="-128"/>
                <a:cs typeface="+mn-cs"/>
              </a:rPr>
              <a:t>) use the </a:t>
            </a:r>
            <a:r>
              <a:rPr lang="en-US" sz="1200" i="1" kern="1200" dirty="0" smtClean="0">
                <a:solidFill>
                  <a:schemeClr val="tx1"/>
                </a:solidFill>
                <a:latin typeface="Arial" charset="0"/>
                <a:ea typeface="MS PGothic" pitchFamily="34" charset="-128"/>
                <a:cs typeface="+mn-cs"/>
              </a:rPr>
              <a:t>PTC Solution Installer</a:t>
            </a:r>
            <a:r>
              <a:rPr lang="en-US" sz="1200" kern="1200" dirty="0" smtClean="0">
                <a:solidFill>
                  <a:schemeClr val="tx1"/>
                </a:solidFill>
                <a:latin typeface="Arial" charset="0"/>
                <a:ea typeface="MS PGothic" pitchFamily="34" charset="-128"/>
                <a:cs typeface="+mn-cs"/>
              </a:rPr>
              <a:t> to apply those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now. 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update to confirm the installation was successful. </a:t>
            </a:r>
          </a:p>
          <a:p>
            <a:r>
              <a:rPr lang="en-US" sz="1200" kern="1200" dirty="0" smtClean="0">
                <a:solidFill>
                  <a:schemeClr val="tx1"/>
                </a:solidFill>
                <a:latin typeface="Arial" charset="0"/>
                <a:ea typeface="MS PGothic" pitchFamily="34" charset="-128"/>
                <a:cs typeface="+mn-cs"/>
              </a:rPr>
              <a:t>Based on a full </a:t>
            </a:r>
            <a:r>
              <a:rPr lang="en-US" sz="1200" i="1" kern="1200" dirty="0" smtClean="0">
                <a:solidFill>
                  <a:schemeClr val="tx1"/>
                </a:solidFill>
                <a:latin typeface="Arial" charset="0"/>
                <a:ea typeface="MS PGothic" pitchFamily="34" charset="-128"/>
                <a:cs typeface="+mn-cs"/>
              </a:rPr>
              <a:t>Change Request</a:t>
            </a:r>
            <a:r>
              <a:rPr lang="en-US" sz="1200" kern="1200" dirty="0" smtClean="0">
                <a:solidFill>
                  <a:schemeClr val="tx1"/>
                </a:solidFill>
                <a:latin typeface="Arial" charset="0"/>
                <a:ea typeface="MS PGothic" pitchFamily="34" charset="-128"/>
                <a:cs typeface="+mn-cs"/>
              </a:rPr>
              <a:t> and its </a:t>
            </a:r>
            <a:r>
              <a:rPr lang="en-US" sz="1200" i="1" kern="1200" dirty="0" smtClean="0">
                <a:solidFill>
                  <a:schemeClr val="tx1"/>
                </a:solidFill>
                <a:latin typeface="Arial" charset="0"/>
                <a:ea typeface="MS PGothic" pitchFamily="34" charset="-128"/>
                <a:cs typeface="+mn-cs"/>
              </a:rPr>
              <a:t>Functional Specifications,</a:t>
            </a:r>
            <a:r>
              <a:rPr lang="en-US" sz="1200" kern="1200" dirty="0" smtClean="0">
                <a:solidFill>
                  <a:schemeClr val="tx1"/>
                </a:solidFill>
                <a:latin typeface="Arial" charset="0"/>
                <a:ea typeface="MS PGothic" pitchFamily="34" charset="-128"/>
                <a:cs typeface="+mn-cs"/>
              </a:rPr>
              <a:t> make other changes as required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Unit test each change. </a:t>
            </a:r>
          </a:p>
          <a:p>
            <a:r>
              <a:rPr lang="en-US" sz="1200" kern="1200" dirty="0" smtClean="0">
                <a:solidFill>
                  <a:schemeClr val="tx1"/>
                </a:solidFill>
                <a:latin typeface="Arial" charset="0"/>
                <a:ea typeface="MS PGothic" pitchFamily="34" charset="-128"/>
                <a:cs typeface="+mn-cs"/>
              </a:rPr>
              <a:t>For each change, develop a set of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to replicate the changes made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on other systems. The instructions need to be detailed enough and reapplied in the same sequence to ensure the results are identical. The instructions should include the Software Configuration Instructions, Customization Configuration Instructions, and Administrative Configuration Instructions. </a:t>
            </a:r>
          </a:p>
          <a:p>
            <a:r>
              <a:rPr lang="en-US" sz="1200" kern="1200" dirty="0" smtClean="0">
                <a:solidFill>
                  <a:schemeClr val="tx1"/>
                </a:solidFill>
                <a:latin typeface="Arial" charset="0"/>
                <a:ea typeface="MS PGothic" pitchFamily="34" charset="-128"/>
                <a:cs typeface="+mn-cs"/>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To alleviate undocumented changes, it is a PTC best practice to deny administrative rights to the production system to all except a very few individuals. Those individuals should know this process and drive all their changes through </a:t>
            </a:r>
            <a:r>
              <a:rPr lang="en-US" sz="1200" i="1" kern="1200" dirty="0" smtClean="0">
                <a:solidFill>
                  <a:schemeClr val="tx1"/>
                </a:solidFill>
                <a:latin typeface="Arial" charset="0"/>
                <a:ea typeface="MS PGothic" pitchFamily="34" charset="-128"/>
                <a:cs typeface="+mn-cs"/>
              </a:rPr>
              <a:t>Development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first. </a:t>
            </a:r>
          </a:p>
          <a:p>
            <a:r>
              <a:rPr lang="en-US" sz="1200" kern="1200" dirty="0" smtClean="0">
                <a:solidFill>
                  <a:schemeClr val="tx1"/>
                </a:solidFill>
                <a:latin typeface="Arial" charset="0"/>
                <a:ea typeface="MS PGothic" pitchFamily="34" charset="-128"/>
                <a:cs typeface="+mn-cs"/>
              </a:rPr>
              <a:t>Unit test these changes and fix / debug them until they meet the business requirement defined by the inputs above.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and Business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6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3 – Prepare Pre-Production System by Cloning Production System </a:t>
            </a:r>
          </a:p>
          <a:p>
            <a:r>
              <a:rPr lang="en-US" sz="1200" kern="1200" dirty="0" smtClean="0">
                <a:solidFill>
                  <a:schemeClr val="tx1"/>
                </a:solidFill>
                <a:latin typeface="Arial" charset="0"/>
                <a:ea typeface="MS PGothic" pitchFamily="34" charset="-128"/>
                <a:cs typeface="+mn-cs"/>
              </a:rPr>
              <a:t>Use the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procedure in the </a:t>
            </a:r>
            <a:r>
              <a:rPr lang="en-US" sz="1200" i="1" kern="1200" dirty="0" err="1" smtClean="0">
                <a:solidFill>
                  <a:schemeClr val="tx1"/>
                </a:solidFill>
                <a:latin typeface="Arial" charset="0"/>
                <a:ea typeface="MS PGothic" pitchFamily="34" charset="-128"/>
                <a:cs typeface="+mn-cs"/>
              </a:rPr>
              <a:t>Rehost</a:t>
            </a:r>
            <a:r>
              <a:rPr lang="en-US" sz="1200" i="1" kern="1200" dirty="0" smtClean="0">
                <a:solidFill>
                  <a:schemeClr val="tx1"/>
                </a:solidFill>
                <a:latin typeface="Arial" charset="0"/>
                <a:ea typeface="MS PGothic" pitchFamily="34" charset="-128"/>
                <a:cs typeface="+mn-cs"/>
              </a:rPr>
              <a:t> Guide </a:t>
            </a:r>
            <a:r>
              <a:rPr lang="en-US" sz="1200" kern="1200" dirty="0" smtClean="0">
                <a:solidFill>
                  <a:schemeClr val="tx1"/>
                </a:solidFill>
                <a:latin typeface="Arial" charset="0"/>
                <a:ea typeface="MS PGothic" pitchFamily="34" charset="-128"/>
                <a:cs typeface="+mn-cs"/>
              </a:rPr>
              <a:t>to 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was successful. </a:t>
            </a:r>
          </a:p>
          <a:p>
            <a:r>
              <a:rPr lang="en-US" sz="1200" kern="1200" dirty="0" smtClean="0">
                <a:solidFill>
                  <a:schemeClr val="tx1"/>
                </a:solidFill>
                <a:latin typeface="Arial" charset="0"/>
                <a:ea typeface="MS PGothic" pitchFamily="34" charset="-128"/>
                <a:cs typeface="+mn-cs"/>
              </a:rPr>
              <a:t>Note: Unlike the cloning performed to create the suitable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it is not advisable to create or reuse partial clones for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This clone should include all aspects of the system including File Vault content. </a:t>
            </a:r>
          </a:p>
          <a:p>
            <a:r>
              <a:rPr lang="en-US" sz="1200" kern="1200" dirty="0" smtClean="0">
                <a:solidFill>
                  <a:schemeClr val="tx1"/>
                </a:solidFill>
                <a:latin typeface="Arial" charset="0"/>
                <a:ea typeface="MS PGothic" pitchFamily="34" charset="-128"/>
                <a:cs typeface="+mn-cs"/>
              </a:rPr>
              <a:t>It is a PTC Best Practice to perform a full clone of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to prepare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for testing. This eliminates the risk of having any differences between the two systems and ensures a valid test environment smooth deployment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4 – Apply Changes and Validate Pre-Production System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developed above in step 2 to apply the same changes made and unit-tested on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The instructions can include installation and updates to PTC software.</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Note: The effort to validate this system is documented in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 and varies widely based on the complexity of the change. </a:t>
            </a:r>
          </a:p>
          <a:p>
            <a:r>
              <a:rPr lang="en-US" sz="1200" kern="1200" dirty="0" smtClean="0">
                <a:solidFill>
                  <a:schemeClr val="tx1"/>
                </a:solidFill>
                <a:latin typeface="Arial" charset="0"/>
                <a:ea typeface="MS PGothic" pitchFamily="34" charset="-128"/>
                <a:cs typeface="+mn-cs"/>
              </a:rPr>
              <a:t>If the changes are not validated and shown to be correct, return to step 2 and address issues.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2 hours for Small-Medium Customer Deployment</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5 – Take Backup of Production System</a:t>
            </a:r>
          </a:p>
          <a:p>
            <a:r>
              <a:rPr lang="en-US" sz="1200" kern="1200" dirty="0" smtClean="0">
                <a:solidFill>
                  <a:schemeClr val="tx1"/>
                </a:solidFill>
                <a:latin typeface="Arial" charset="0"/>
                <a:ea typeface="MS PGothic" pitchFamily="34" charset="-128"/>
                <a:cs typeface="+mn-cs"/>
              </a:rPr>
              <a:t>Shut down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Using procedures in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take a full backup of the system including </a:t>
            </a:r>
            <a:r>
              <a:rPr lang="en-US" sz="1200" i="1" kern="1200" dirty="0" smtClean="0">
                <a:solidFill>
                  <a:schemeClr val="tx1"/>
                </a:solidFill>
                <a:latin typeface="Arial" charset="0"/>
                <a:ea typeface="MS PGothic" pitchFamily="34" charset="-128"/>
                <a:cs typeface="+mn-cs"/>
              </a:rPr>
              <a:t>Installation Load Point Directory </a:t>
            </a:r>
            <a:r>
              <a:rPr lang="en-US" sz="1200" kern="1200" dirty="0" smtClean="0">
                <a:solidFill>
                  <a:schemeClr val="tx1"/>
                </a:solidFill>
                <a:latin typeface="Arial" charset="0"/>
                <a:ea typeface="MS PGothic" pitchFamily="34" charset="-128"/>
                <a:cs typeface="+mn-cs"/>
              </a:rPr>
              <a:t>and the</a:t>
            </a:r>
            <a:r>
              <a:rPr lang="en-US" sz="1200" i="1" kern="1200" dirty="0" smtClean="0">
                <a:solidFill>
                  <a:schemeClr val="tx1"/>
                </a:solidFill>
                <a:latin typeface="Arial" charset="0"/>
                <a:ea typeface="MS PGothic" pitchFamily="34" charset="-128"/>
                <a:cs typeface="+mn-cs"/>
              </a:rPr>
              <a:t> Production Database</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Note: For a certain class of system changes that are not stored in the </a:t>
            </a:r>
            <a:r>
              <a:rPr lang="en-US" sz="1200" i="1" kern="1200" dirty="0" smtClean="0">
                <a:solidFill>
                  <a:schemeClr val="tx1"/>
                </a:solidFill>
                <a:latin typeface="Arial" charset="0"/>
                <a:ea typeface="MS PGothic" pitchFamily="34" charset="-128"/>
                <a:cs typeface="+mn-cs"/>
              </a:rPr>
              <a:t>Windchill Database</a:t>
            </a:r>
            <a:r>
              <a:rPr lang="en-US" sz="1200" kern="1200" dirty="0" smtClean="0">
                <a:solidFill>
                  <a:schemeClr val="tx1"/>
                </a:solidFill>
                <a:latin typeface="Arial" charset="0"/>
                <a:ea typeface="MS PGothic" pitchFamily="34" charset="-128"/>
                <a:cs typeface="+mn-cs"/>
              </a:rPr>
              <a:t> (for example a change to a file-based property), it may not be necessary to take a full backup (</a:t>
            </a:r>
            <a:r>
              <a:rPr lang="en-US" sz="1200" i="1" kern="1200" dirty="0" smtClean="0">
                <a:solidFill>
                  <a:schemeClr val="tx1"/>
                </a:solidFill>
                <a:latin typeface="Arial" charset="0"/>
                <a:ea typeface="MS PGothic" pitchFamily="34" charset="-128"/>
                <a:cs typeface="+mn-cs"/>
              </a:rPr>
              <a:t>Installation Load Point Directory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since the last full backup of that file will be sufficient for restoring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if required. If there is any doubt whatsoever, then a full backup of the system should be taken.</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1-4 hours depending on complexity of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6 – Apply Changes to Production System</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developed above in step 2 to apply the same changes made and unit-tested on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and test it using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If the changes are not validated return to step 3 and review the changes or the process of applying changes. If the step 3 was not at fault, return to step 2 and address the issue with the original changes. . If the issues cannot be addressed quickly restore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using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and restart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the changes are validated then make the system available to end-users.</a:t>
            </a:r>
          </a:p>
          <a:p>
            <a:r>
              <a:rPr lang="en-US" sz="1200" kern="1200" dirty="0" smtClean="0">
                <a:solidFill>
                  <a:schemeClr val="tx1"/>
                </a:solidFill>
                <a:latin typeface="Arial" charset="0"/>
                <a:ea typeface="MS PGothic" pitchFamily="34" charset="-128"/>
                <a:cs typeface="+mn-cs"/>
              </a:rPr>
              <a:t>Add a record of these new changes to the </a:t>
            </a:r>
            <a:r>
              <a:rPr lang="en-US" sz="1200" i="1" kern="1200" dirty="0" smtClean="0">
                <a:solidFill>
                  <a:schemeClr val="tx1"/>
                </a:solidFill>
                <a:latin typeface="Arial" charset="0"/>
                <a:ea typeface="MS PGothic" pitchFamily="34" charset="-128"/>
                <a:cs typeface="+mn-cs"/>
              </a:rPr>
              <a:t>Configuration Definition and Change Log</a:t>
            </a:r>
            <a:r>
              <a:rPr lang="en-US" sz="1200" kern="1200" dirty="0" smtClean="0">
                <a:solidFill>
                  <a:schemeClr val="tx1"/>
                </a:solidFill>
                <a:latin typeface="Arial" charset="0"/>
                <a:ea typeface="MS PGothic" pitchFamily="34" charset="-128"/>
                <a:cs typeface="+mn-cs"/>
              </a:rPr>
              <a:t> for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2-8 hours depending on complexity of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7 - Govern Emergency Changes to Production Systems</a:t>
            </a:r>
          </a:p>
          <a:p>
            <a:r>
              <a:rPr lang="en-US" sz="1200" kern="1200" dirty="0" smtClean="0">
                <a:solidFill>
                  <a:schemeClr val="tx1"/>
                </a:solidFill>
                <a:latin typeface="Arial" charset="0"/>
                <a:ea typeface="MS PGothic" pitchFamily="34" charset="-128"/>
                <a:cs typeface="+mn-cs"/>
              </a:rPr>
              <a:t>Even with a careful procedure for developing and applying changes to a production system, there remains a separate need for being able to make emergency changes without a formal change management process. </a:t>
            </a:r>
          </a:p>
          <a:p>
            <a:r>
              <a:rPr lang="en-US" sz="1200" kern="1200" dirty="0" smtClean="0">
                <a:solidFill>
                  <a:schemeClr val="tx1"/>
                </a:solidFill>
                <a:latin typeface="Arial" charset="0"/>
                <a:ea typeface="MS PGothic" pitchFamily="34" charset="-128"/>
                <a:cs typeface="+mn-cs"/>
              </a:rPr>
              <a:t>After the emergency changes are made, it’s a PTC Best Practice to carry those changes back and drive them through a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for unit testing and the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for full validation.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Architect</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0-8 hours depending on if this change was an emergency change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Per Emergency Change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i="1" kern="1200" dirty="0" smtClean="0">
                <a:solidFill>
                  <a:schemeClr val="tx1"/>
                </a:solidFill>
                <a:latin typeface="Arial" charset="0"/>
                <a:ea typeface="MS PGothic" pitchFamily="34" charset="-128"/>
                <a:cs typeface="+mn-cs"/>
              </a:rPr>
              <a:t>Step 1 - Prepare Development System by Cloning Production System</a:t>
            </a:r>
          </a:p>
          <a:p>
            <a:r>
              <a:rPr lang="en-US" sz="1200" kern="1200" dirty="0" smtClean="0">
                <a:solidFill>
                  <a:schemeClr val="tx1"/>
                </a:solidFill>
                <a:latin typeface="Arial" charset="0"/>
                <a:ea typeface="MS PGothic" pitchFamily="34" charset="-128"/>
                <a:cs typeface="+mn-cs"/>
              </a:rPr>
              <a:t>This first step in making change to a </a:t>
            </a:r>
            <a:r>
              <a:rPr lang="en-US" sz="1200" i="1" kern="1200" dirty="0" smtClean="0">
                <a:solidFill>
                  <a:schemeClr val="tx1"/>
                </a:solidFill>
                <a:latin typeface="Arial" charset="0"/>
                <a:ea typeface="MS PGothic" pitchFamily="34" charset="-128"/>
                <a:cs typeface="+mn-cs"/>
              </a:rPr>
              <a:t>Production System </a:t>
            </a:r>
            <a:r>
              <a:rPr lang="en-US" sz="1200" kern="1200" dirty="0" smtClean="0">
                <a:solidFill>
                  <a:schemeClr val="tx1"/>
                </a:solidFill>
                <a:latin typeface="Arial" charset="0"/>
                <a:ea typeface="MS PGothic" pitchFamily="34" charset="-128"/>
                <a:cs typeface="+mn-cs"/>
              </a:rPr>
              <a:t>is to copy clone that system and its data to a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Use the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procedure in the </a:t>
            </a:r>
            <a:r>
              <a:rPr lang="en-US" sz="1200" i="1" kern="1200" dirty="0" smtClean="0">
                <a:solidFill>
                  <a:schemeClr val="tx1"/>
                </a:solidFill>
                <a:latin typeface="Arial" charset="0"/>
                <a:ea typeface="MS PGothic" pitchFamily="34" charset="-128"/>
                <a:cs typeface="+mn-cs"/>
              </a:rPr>
              <a:t>Windchill </a:t>
            </a:r>
            <a:r>
              <a:rPr lang="en-US" sz="1200" i="1" kern="1200" dirty="0" err="1" smtClean="0">
                <a:solidFill>
                  <a:schemeClr val="tx1"/>
                </a:solidFill>
                <a:latin typeface="Arial" charset="0"/>
                <a:ea typeface="MS PGothic" pitchFamily="34" charset="-128"/>
                <a:cs typeface="+mn-cs"/>
              </a:rPr>
              <a:t>Rehost</a:t>
            </a:r>
            <a:r>
              <a:rPr lang="en-US" sz="1200" i="1" kern="1200" dirty="0" smtClean="0">
                <a:solidFill>
                  <a:schemeClr val="tx1"/>
                </a:solidFill>
                <a:latin typeface="Arial" charset="0"/>
                <a:ea typeface="MS PGothic" pitchFamily="34" charset="-128"/>
                <a:cs typeface="+mn-cs"/>
              </a:rPr>
              <a:t> Guide </a:t>
            </a:r>
            <a:r>
              <a:rPr lang="en-US" sz="1200" kern="1200" dirty="0" smtClean="0">
                <a:solidFill>
                  <a:schemeClr val="tx1"/>
                </a:solidFill>
                <a:latin typeface="Arial" charset="0"/>
                <a:ea typeface="MS PGothic" pitchFamily="34" charset="-128"/>
                <a:cs typeface="+mn-cs"/>
              </a:rPr>
              <a:t>to 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Development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was successful. </a:t>
            </a:r>
          </a:p>
          <a:p>
            <a:r>
              <a:rPr lang="en-US" sz="1200" kern="1200" dirty="0" smtClean="0">
                <a:solidFill>
                  <a:schemeClr val="tx1"/>
                </a:solidFill>
                <a:latin typeface="Arial" charset="0"/>
                <a:ea typeface="MS PGothic" pitchFamily="34" charset="-128"/>
                <a:cs typeface="+mn-cs"/>
              </a:rPr>
              <a:t>Note: Sometimes it is possible to reuse a cloned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for a second or even third change if those changes are known to be independent of one another and do not rely on the current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Reusing a clone will save time but requires more expert knowledge.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1-8 hours depending on whether a full clone is required</a:t>
            </a:r>
          </a:p>
          <a:p>
            <a:r>
              <a:rPr lang="en-US" sz="1200" kern="1200" dirty="0" smtClean="0">
                <a:solidFill>
                  <a:schemeClr val="tx1"/>
                </a:solidFill>
                <a:latin typeface="Arial" charset="0"/>
                <a:ea typeface="MS PGothic" pitchFamily="34" charset="-128"/>
                <a:cs typeface="+mn-cs"/>
              </a:rPr>
              <a:t>4.5 hours on average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2 – Make and Test Changes to the Development System </a:t>
            </a:r>
          </a:p>
          <a:p>
            <a:r>
              <a:rPr lang="en-US" sz="1200" kern="1200" dirty="0" smtClean="0">
                <a:solidFill>
                  <a:schemeClr val="tx1"/>
                </a:solidFill>
                <a:latin typeface="Arial" charset="0"/>
                <a:ea typeface="MS PGothic" pitchFamily="34" charset="-128"/>
                <a:cs typeface="+mn-cs"/>
              </a:rPr>
              <a:t>If the change requires installation or updates of PTC Software (</a:t>
            </a:r>
            <a:r>
              <a:rPr lang="en-US" sz="1200" i="1" kern="1200" dirty="0" smtClean="0">
                <a:solidFill>
                  <a:schemeClr val="tx1"/>
                </a:solidFill>
                <a:latin typeface="Arial" charset="0"/>
                <a:ea typeface="MS PGothic" pitchFamily="34" charset="-128"/>
                <a:cs typeface="+mn-cs"/>
              </a:rPr>
              <a:t>Major Releases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Maintenance Only Releases</a:t>
            </a:r>
            <a:r>
              <a:rPr lang="en-US" sz="1200" kern="1200" dirty="0" smtClean="0">
                <a:solidFill>
                  <a:schemeClr val="tx1"/>
                </a:solidFill>
                <a:latin typeface="Arial" charset="0"/>
                <a:ea typeface="MS PGothic" pitchFamily="34" charset="-128"/>
                <a:cs typeface="+mn-cs"/>
              </a:rPr>
              <a:t> or </a:t>
            </a:r>
            <a:r>
              <a:rPr lang="en-US" sz="1200" i="1" kern="1200" dirty="0" smtClean="0">
                <a:solidFill>
                  <a:schemeClr val="tx1"/>
                </a:solidFill>
                <a:latin typeface="Arial" charset="0"/>
                <a:ea typeface="MS PGothic" pitchFamily="34" charset="-128"/>
                <a:cs typeface="+mn-cs"/>
              </a:rPr>
              <a:t>Temporary Patch Releases</a:t>
            </a:r>
            <a:r>
              <a:rPr lang="en-US" sz="1200" kern="1200" dirty="0" smtClean="0">
                <a:solidFill>
                  <a:schemeClr val="tx1"/>
                </a:solidFill>
                <a:latin typeface="Arial" charset="0"/>
                <a:ea typeface="MS PGothic" pitchFamily="34" charset="-128"/>
                <a:cs typeface="+mn-cs"/>
              </a:rPr>
              <a:t>) use the </a:t>
            </a:r>
            <a:r>
              <a:rPr lang="en-US" sz="1200" i="1" kern="1200" dirty="0" smtClean="0">
                <a:solidFill>
                  <a:schemeClr val="tx1"/>
                </a:solidFill>
                <a:latin typeface="Arial" charset="0"/>
                <a:ea typeface="MS PGothic" pitchFamily="34" charset="-128"/>
                <a:cs typeface="+mn-cs"/>
              </a:rPr>
              <a:t>PTC Solution Installer</a:t>
            </a:r>
            <a:r>
              <a:rPr lang="en-US" sz="1200" kern="1200" dirty="0" smtClean="0">
                <a:solidFill>
                  <a:schemeClr val="tx1"/>
                </a:solidFill>
                <a:latin typeface="Arial" charset="0"/>
                <a:ea typeface="MS PGothic" pitchFamily="34" charset="-128"/>
                <a:cs typeface="+mn-cs"/>
              </a:rPr>
              <a:t> to apply those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now. 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update to confirm the installation was successful. </a:t>
            </a:r>
          </a:p>
          <a:p>
            <a:r>
              <a:rPr lang="en-US" sz="1200" kern="1200" dirty="0" smtClean="0">
                <a:solidFill>
                  <a:schemeClr val="tx1"/>
                </a:solidFill>
                <a:latin typeface="Arial" charset="0"/>
                <a:ea typeface="MS PGothic" pitchFamily="34" charset="-128"/>
                <a:cs typeface="+mn-cs"/>
              </a:rPr>
              <a:t>Based on a full </a:t>
            </a:r>
            <a:r>
              <a:rPr lang="en-US" sz="1200" i="1" kern="1200" dirty="0" smtClean="0">
                <a:solidFill>
                  <a:schemeClr val="tx1"/>
                </a:solidFill>
                <a:latin typeface="Arial" charset="0"/>
                <a:ea typeface="MS PGothic" pitchFamily="34" charset="-128"/>
                <a:cs typeface="+mn-cs"/>
              </a:rPr>
              <a:t>Change Request</a:t>
            </a:r>
            <a:r>
              <a:rPr lang="en-US" sz="1200" kern="1200" dirty="0" smtClean="0">
                <a:solidFill>
                  <a:schemeClr val="tx1"/>
                </a:solidFill>
                <a:latin typeface="Arial" charset="0"/>
                <a:ea typeface="MS PGothic" pitchFamily="34" charset="-128"/>
                <a:cs typeface="+mn-cs"/>
              </a:rPr>
              <a:t> and its </a:t>
            </a:r>
            <a:r>
              <a:rPr lang="en-US" sz="1200" i="1" kern="1200" dirty="0" smtClean="0">
                <a:solidFill>
                  <a:schemeClr val="tx1"/>
                </a:solidFill>
                <a:latin typeface="Arial" charset="0"/>
                <a:ea typeface="MS PGothic" pitchFamily="34" charset="-128"/>
                <a:cs typeface="+mn-cs"/>
              </a:rPr>
              <a:t>Functional Specifications,</a:t>
            </a:r>
            <a:r>
              <a:rPr lang="en-US" sz="1200" kern="1200" dirty="0" smtClean="0">
                <a:solidFill>
                  <a:schemeClr val="tx1"/>
                </a:solidFill>
                <a:latin typeface="Arial" charset="0"/>
                <a:ea typeface="MS PGothic" pitchFamily="34" charset="-128"/>
                <a:cs typeface="+mn-cs"/>
              </a:rPr>
              <a:t> make other changes as required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Unit test each change. </a:t>
            </a:r>
          </a:p>
          <a:p>
            <a:r>
              <a:rPr lang="en-US" sz="1200" kern="1200" dirty="0" smtClean="0">
                <a:solidFill>
                  <a:schemeClr val="tx1"/>
                </a:solidFill>
                <a:latin typeface="Arial" charset="0"/>
                <a:ea typeface="MS PGothic" pitchFamily="34" charset="-128"/>
                <a:cs typeface="+mn-cs"/>
              </a:rPr>
              <a:t>For each change, develop a set of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to replicate the changes made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on other systems. The instructions need to be detailed enough and reapplied in the same sequence to ensure the results are identical. The instructions should include the Software Configuration Instructions, Customization Configuration Instructions, and Administrative Configuration Instructions. </a:t>
            </a:r>
          </a:p>
          <a:p>
            <a:r>
              <a:rPr lang="en-US" sz="1200" kern="1200" dirty="0" smtClean="0">
                <a:solidFill>
                  <a:schemeClr val="tx1"/>
                </a:solidFill>
                <a:latin typeface="Arial" charset="0"/>
                <a:ea typeface="MS PGothic" pitchFamily="34" charset="-128"/>
                <a:cs typeface="+mn-cs"/>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To alleviate undocumented changes, it is a PTC best practice to deny administrative rights to the production system to all except a very few individuals. Those individuals should know this process and drive all their changes through </a:t>
            </a:r>
            <a:r>
              <a:rPr lang="en-US" sz="1200" i="1" kern="1200" dirty="0" smtClean="0">
                <a:solidFill>
                  <a:schemeClr val="tx1"/>
                </a:solidFill>
                <a:latin typeface="Arial" charset="0"/>
                <a:ea typeface="MS PGothic" pitchFamily="34" charset="-128"/>
                <a:cs typeface="+mn-cs"/>
              </a:rPr>
              <a:t>Development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first. </a:t>
            </a:r>
          </a:p>
          <a:p>
            <a:r>
              <a:rPr lang="en-US" sz="1200" kern="1200" dirty="0" smtClean="0">
                <a:solidFill>
                  <a:schemeClr val="tx1"/>
                </a:solidFill>
                <a:latin typeface="Arial" charset="0"/>
                <a:ea typeface="MS PGothic" pitchFamily="34" charset="-128"/>
                <a:cs typeface="+mn-cs"/>
              </a:rPr>
              <a:t>Unit test these changes and fix / debug them until they meet the business requirement defined by the inputs above.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and Business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6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3 – Prepare Pre-Production System by Cloning Production System </a:t>
            </a:r>
          </a:p>
          <a:p>
            <a:r>
              <a:rPr lang="en-US" sz="1200" kern="1200" dirty="0" smtClean="0">
                <a:solidFill>
                  <a:schemeClr val="tx1"/>
                </a:solidFill>
                <a:latin typeface="Arial" charset="0"/>
                <a:ea typeface="MS PGothic" pitchFamily="34" charset="-128"/>
                <a:cs typeface="+mn-cs"/>
              </a:rPr>
              <a:t>Use the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procedure in the </a:t>
            </a:r>
            <a:r>
              <a:rPr lang="en-US" sz="1200" i="1" kern="1200" dirty="0" err="1" smtClean="0">
                <a:solidFill>
                  <a:schemeClr val="tx1"/>
                </a:solidFill>
                <a:latin typeface="Arial" charset="0"/>
                <a:ea typeface="MS PGothic" pitchFamily="34" charset="-128"/>
                <a:cs typeface="+mn-cs"/>
              </a:rPr>
              <a:t>Rehost</a:t>
            </a:r>
            <a:r>
              <a:rPr lang="en-US" sz="1200" i="1" kern="1200" dirty="0" smtClean="0">
                <a:solidFill>
                  <a:schemeClr val="tx1"/>
                </a:solidFill>
                <a:latin typeface="Arial" charset="0"/>
                <a:ea typeface="MS PGothic" pitchFamily="34" charset="-128"/>
                <a:cs typeface="+mn-cs"/>
              </a:rPr>
              <a:t> Guide </a:t>
            </a:r>
            <a:r>
              <a:rPr lang="en-US" sz="1200" kern="1200" dirty="0" smtClean="0">
                <a:solidFill>
                  <a:schemeClr val="tx1"/>
                </a:solidFill>
                <a:latin typeface="Arial" charset="0"/>
                <a:ea typeface="MS PGothic" pitchFamily="34" charset="-128"/>
                <a:cs typeface="+mn-cs"/>
              </a:rPr>
              <a:t>to 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was successful. </a:t>
            </a:r>
          </a:p>
          <a:p>
            <a:r>
              <a:rPr lang="en-US" sz="1200" kern="1200" dirty="0" smtClean="0">
                <a:solidFill>
                  <a:schemeClr val="tx1"/>
                </a:solidFill>
                <a:latin typeface="Arial" charset="0"/>
                <a:ea typeface="MS PGothic" pitchFamily="34" charset="-128"/>
                <a:cs typeface="+mn-cs"/>
              </a:rPr>
              <a:t>Note: Unlike the cloning performed to create the suitable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it is not advisable to create or reuse partial clones for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This clone should include all aspects of the system including File Vault content. </a:t>
            </a:r>
          </a:p>
          <a:p>
            <a:r>
              <a:rPr lang="en-US" sz="1200" kern="1200" dirty="0" smtClean="0">
                <a:solidFill>
                  <a:schemeClr val="tx1"/>
                </a:solidFill>
                <a:latin typeface="Arial" charset="0"/>
                <a:ea typeface="MS PGothic" pitchFamily="34" charset="-128"/>
                <a:cs typeface="+mn-cs"/>
              </a:rPr>
              <a:t>It is a PTC Best Practice to perform a full clone of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to prepare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for testing. This eliminates the risk of having any differences between the two systems and ensures a valid test environment smooth deployment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4 – Apply Changes and Validate Pre-Production System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developed above in step 2 to apply the same changes made and unit-tested on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The instructions can include installation and updates to PTC software.</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Note: The effort to validate this system is documented in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 and varies widely based on the complexity of the change. </a:t>
            </a:r>
          </a:p>
          <a:p>
            <a:r>
              <a:rPr lang="en-US" sz="1200" kern="1200" dirty="0" smtClean="0">
                <a:solidFill>
                  <a:schemeClr val="tx1"/>
                </a:solidFill>
                <a:latin typeface="Arial" charset="0"/>
                <a:ea typeface="MS PGothic" pitchFamily="34" charset="-128"/>
                <a:cs typeface="+mn-cs"/>
              </a:rPr>
              <a:t>If the changes are not validated and shown to be correct, return to step 2 and address issues.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2 hours for Small-Medium Customer Deployment</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5 – Take Backup of Production System</a:t>
            </a:r>
          </a:p>
          <a:p>
            <a:r>
              <a:rPr lang="en-US" sz="1200" kern="1200" dirty="0" smtClean="0">
                <a:solidFill>
                  <a:schemeClr val="tx1"/>
                </a:solidFill>
                <a:latin typeface="Arial" charset="0"/>
                <a:ea typeface="MS PGothic" pitchFamily="34" charset="-128"/>
                <a:cs typeface="+mn-cs"/>
              </a:rPr>
              <a:t>Shut down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Using procedures in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take a full backup of the system including </a:t>
            </a:r>
            <a:r>
              <a:rPr lang="en-US" sz="1200" i="1" kern="1200" dirty="0" smtClean="0">
                <a:solidFill>
                  <a:schemeClr val="tx1"/>
                </a:solidFill>
                <a:latin typeface="Arial" charset="0"/>
                <a:ea typeface="MS PGothic" pitchFamily="34" charset="-128"/>
                <a:cs typeface="+mn-cs"/>
              </a:rPr>
              <a:t>Installation Load Point Directory </a:t>
            </a:r>
            <a:r>
              <a:rPr lang="en-US" sz="1200" kern="1200" dirty="0" smtClean="0">
                <a:solidFill>
                  <a:schemeClr val="tx1"/>
                </a:solidFill>
                <a:latin typeface="Arial" charset="0"/>
                <a:ea typeface="MS PGothic" pitchFamily="34" charset="-128"/>
                <a:cs typeface="+mn-cs"/>
              </a:rPr>
              <a:t>and the</a:t>
            </a:r>
            <a:r>
              <a:rPr lang="en-US" sz="1200" i="1" kern="1200" dirty="0" smtClean="0">
                <a:solidFill>
                  <a:schemeClr val="tx1"/>
                </a:solidFill>
                <a:latin typeface="Arial" charset="0"/>
                <a:ea typeface="MS PGothic" pitchFamily="34" charset="-128"/>
                <a:cs typeface="+mn-cs"/>
              </a:rPr>
              <a:t> Production Database</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Note: For a certain class of system changes that are not stored in the </a:t>
            </a:r>
            <a:r>
              <a:rPr lang="en-US" sz="1200" i="1" kern="1200" dirty="0" smtClean="0">
                <a:solidFill>
                  <a:schemeClr val="tx1"/>
                </a:solidFill>
                <a:latin typeface="Arial" charset="0"/>
                <a:ea typeface="MS PGothic" pitchFamily="34" charset="-128"/>
                <a:cs typeface="+mn-cs"/>
              </a:rPr>
              <a:t>Windchill Database</a:t>
            </a:r>
            <a:r>
              <a:rPr lang="en-US" sz="1200" kern="1200" dirty="0" smtClean="0">
                <a:solidFill>
                  <a:schemeClr val="tx1"/>
                </a:solidFill>
                <a:latin typeface="Arial" charset="0"/>
                <a:ea typeface="MS PGothic" pitchFamily="34" charset="-128"/>
                <a:cs typeface="+mn-cs"/>
              </a:rPr>
              <a:t> (for example a change to a file-based property), it may not be necessary to take a full backup (</a:t>
            </a:r>
            <a:r>
              <a:rPr lang="en-US" sz="1200" i="1" kern="1200" dirty="0" smtClean="0">
                <a:solidFill>
                  <a:schemeClr val="tx1"/>
                </a:solidFill>
                <a:latin typeface="Arial" charset="0"/>
                <a:ea typeface="MS PGothic" pitchFamily="34" charset="-128"/>
                <a:cs typeface="+mn-cs"/>
              </a:rPr>
              <a:t>Installation Load Point Directory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since the last full backup of that file will be sufficient for restoring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if required. If there is any doubt whatsoever, then a full backup of the system should be taken.</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1-4 hours depending on complexity of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6 – Apply Changes to Production System</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developed above in step 2 to apply the same changes made and unit-tested on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and test it using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If the changes are not validated return to step 3 and review the changes or the process of applying changes. If the step 3 was not at fault, return to step 2 and address the issue with the original changes. . If the issues cannot be addressed quickly restore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using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and restart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the changes are validated then make the system available to end-users.</a:t>
            </a:r>
          </a:p>
          <a:p>
            <a:r>
              <a:rPr lang="en-US" sz="1200" kern="1200" dirty="0" smtClean="0">
                <a:solidFill>
                  <a:schemeClr val="tx1"/>
                </a:solidFill>
                <a:latin typeface="Arial" charset="0"/>
                <a:ea typeface="MS PGothic" pitchFamily="34" charset="-128"/>
                <a:cs typeface="+mn-cs"/>
              </a:rPr>
              <a:t>Add a record of these new changes to the </a:t>
            </a:r>
            <a:r>
              <a:rPr lang="en-US" sz="1200" i="1" kern="1200" dirty="0" smtClean="0">
                <a:solidFill>
                  <a:schemeClr val="tx1"/>
                </a:solidFill>
                <a:latin typeface="Arial" charset="0"/>
                <a:ea typeface="MS PGothic" pitchFamily="34" charset="-128"/>
                <a:cs typeface="+mn-cs"/>
              </a:rPr>
              <a:t>Configuration Definition and Change Log</a:t>
            </a:r>
            <a:r>
              <a:rPr lang="en-US" sz="1200" kern="1200" dirty="0" smtClean="0">
                <a:solidFill>
                  <a:schemeClr val="tx1"/>
                </a:solidFill>
                <a:latin typeface="Arial" charset="0"/>
                <a:ea typeface="MS PGothic" pitchFamily="34" charset="-128"/>
                <a:cs typeface="+mn-cs"/>
              </a:rPr>
              <a:t> for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2-8 hours depending on complexity of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a:t>
            </a:r>
          </a:p>
          <a:p>
            <a:r>
              <a:rPr lang="en-US" sz="1200" b="1" i="1" kern="1200" dirty="0" smtClean="0">
                <a:solidFill>
                  <a:schemeClr val="tx1"/>
                </a:solidFill>
                <a:latin typeface="Arial" charset="0"/>
                <a:ea typeface="MS PGothic" pitchFamily="34" charset="-128"/>
                <a:cs typeface="+mn-cs"/>
              </a:rPr>
              <a:t>Step 7 - Govern Emergency Changes to Production Systems</a:t>
            </a:r>
          </a:p>
          <a:p>
            <a:r>
              <a:rPr lang="en-US" sz="1200" kern="1200" dirty="0" smtClean="0">
                <a:solidFill>
                  <a:schemeClr val="tx1"/>
                </a:solidFill>
                <a:latin typeface="Arial" charset="0"/>
                <a:ea typeface="MS PGothic" pitchFamily="34" charset="-128"/>
                <a:cs typeface="+mn-cs"/>
              </a:rPr>
              <a:t>Even with a careful procedure for developing and applying changes to a production system, there remains a separate need for being able to make emergency changes without a formal change management process. </a:t>
            </a:r>
          </a:p>
          <a:p>
            <a:r>
              <a:rPr lang="en-US" sz="1200" kern="1200" dirty="0" smtClean="0">
                <a:solidFill>
                  <a:schemeClr val="tx1"/>
                </a:solidFill>
                <a:latin typeface="Arial" charset="0"/>
                <a:ea typeface="MS PGothic" pitchFamily="34" charset="-128"/>
                <a:cs typeface="+mn-cs"/>
              </a:rPr>
              <a:t>After the emergency changes are made, it’s a PTC Best Practice to carry those changes back and drive them through a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for unit testing and the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for full validation.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Solution Architect</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0-8 hours depending on if this change was an emergency change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Per Emergency Change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smtClean="0"/>
              <a:t>Step 1 – Prepare a Developer System </a:t>
            </a:r>
          </a:p>
          <a:p>
            <a:r>
              <a:rPr lang="en-US" dirty="0" smtClean="0"/>
              <a:t>Note: There will be multiple developers on a project and therefore multiple </a:t>
            </a:r>
            <a:r>
              <a:rPr lang="en-US" i="1" dirty="0" smtClean="0"/>
              <a:t>Developer Systems</a:t>
            </a:r>
            <a:r>
              <a:rPr lang="en-US" dirty="0" smtClean="0"/>
              <a:t>.  The </a:t>
            </a:r>
            <a:r>
              <a:rPr lang="en-US" i="1" dirty="0" smtClean="0"/>
              <a:t>Source Code Management (SCM) </a:t>
            </a:r>
            <a:r>
              <a:rPr lang="en-US" dirty="0" smtClean="0"/>
              <a:t>system provides a means for these developers to share their and to building a viable Developer System for each change, based on the latest build of software. </a:t>
            </a:r>
          </a:p>
          <a:p>
            <a:r>
              <a:rPr lang="en-US" dirty="0" smtClean="0"/>
              <a:t>The first step in making change to a Production System is to copy that System’s </a:t>
            </a:r>
            <a:r>
              <a:rPr lang="en-US" i="1" dirty="0" smtClean="0"/>
              <a:t>Install Load Point Directory</a:t>
            </a:r>
            <a:r>
              <a:rPr lang="en-US" dirty="0" smtClean="0"/>
              <a:t> to the equivalent directory in the </a:t>
            </a:r>
            <a:r>
              <a:rPr lang="en-US" i="1" dirty="0" smtClean="0"/>
              <a:t>Developer System</a:t>
            </a:r>
            <a:r>
              <a:rPr lang="en-US" dirty="0" smtClean="0"/>
              <a:t>.</a:t>
            </a:r>
          </a:p>
          <a:p>
            <a:r>
              <a:rPr lang="en-US" dirty="0" smtClean="0"/>
              <a:t>Check out any work-in-progress </a:t>
            </a:r>
            <a:r>
              <a:rPr lang="en-US" i="1" dirty="0" smtClean="0"/>
              <a:t>Customizations/Configurations </a:t>
            </a:r>
            <a:r>
              <a:rPr lang="en-US" dirty="0" smtClean="0"/>
              <a:t>from </a:t>
            </a:r>
            <a:r>
              <a:rPr lang="en-US" i="1" dirty="0" smtClean="0"/>
              <a:t>Source Code Management (SCM) system </a:t>
            </a:r>
            <a:r>
              <a:rPr lang="en-US" dirty="0" smtClean="0"/>
              <a:t>to </a:t>
            </a:r>
            <a:r>
              <a:rPr lang="en-US" i="1" dirty="0" smtClean="0"/>
              <a:t>Developer System </a:t>
            </a:r>
            <a:r>
              <a:rPr lang="en-US" dirty="0" smtClean="0"/>
              <a:t>- </a:t>
            </a:r>
            <a:r>
              <a:rPr lang="en-US" i="1" dirty="0" smtClean="0"/>
              <a:t>Safe Area Directory</a:t>
            </a:r>
            <a:r>
              <a:rPr lang="en-US" dirty="0" smtClean="0"/>
              <a:t>.  </a:t>
            </a:r>
          </a:p>
          <a:p>
            <a:r>
              <a:rPr lang="en-US" dirty="0" smtClean="0"/>
              <a:t>The next step is to prepare the data that will be used in the </a:t>
            </a:r>
            <a:r>
              <a:rPr lang="en-US" i="1" dirty="0" smtClean="0"/>
              <a:t>Developer System</a:t>
            </a:r>
            <a:r>
              <a:rPr lang="en-US" dirty="0" smtClean="0"/>
              <a:t>. Choose either a </a:t>
            </a:r>
            <a:r>
              <a:rPr lang="en-US" b="1" i="1" dirty="0" smtClean="0"/>
              <a:t>real </a:t>
            </a:r>
            <a:r>
              <a:rPr lang="en-US" dirty="0" smtClean="0"/>
              <a:t>or a </a:t>
            </a:r>
            <a:r>
              <a:rPr lang="en-US" b="1" i="1" dirty="0" smtClean="0"/>
              <a:t>synthetic </a:t>
            </a:r>
            <a:r>
              <a:rPr lang="en-US" dirty="0" smtClean="0"/>
              <a:t>approach to replicating the Production System’s data set. The real clone takes longer and provides better test environment whereas the synthetic approach is faster and limited to basic use cases.  </a:t>
            </a:r>
          </a:p>
          <a:p>
            <a:r>
              <a:rPr lang="en-US" b="1" i="1" dirty="0" smtClean="0"/>
              <a:t>Real data set </a:t>
            </a:r>
            <a:endParaRPr lang="en-US" dirty="0" smtClean="0"/>
          </a:p>
          <a:p>
            <a:r>
              <a:rPr lang="en-US" dirty="0" smtClean="0"/>
              <a:t>Clone the </a:t>
            </a:r>
            <a:r>
              <a:rPr lang="en-US" i="1" dirty="0" smtClean="0"/>
              <a:t>Production Windchill Database </a:t>
            </a:r>
            <a:r>
              <a:rPr lang="en-US" dirty="0" smtClean="0"/>
              <a:t>needed for unit testing.</a:t>
            </a:r>
          </a:p>
          <a:p>
            <a:r>
              <a:rPr lang="en-US" dirty="0" smtClean="0"/>
              <a:t>Clone full or partial set of the </a:t>
            </a:r>
            <a:r>
              <a:rPr lang="en-US" i="1" dirty="0" smtClean="0"/>
              <a:t>Production System’s File Vaults </a:t>
            </a:r>
            <a:r>
              <a:rPr lang="en-US" dirty="0" smtClean="0"/>
              <a:t>necessary for unit testing. </a:t>
            </a:r>
          </a:p>
          <a:p>
            <a:r>
              <a:rPr lang="en-US" b="1" i="1" dirty="0" smtClean="0"/>
              <a:t>Synthetic data set </a:t>
            </a:r>
            <a:endParaRPr lang="en-US" dirty="0" smtClean="0"/>
          </a:p>
          <a:p>
            <a:r>
              <a:rPr lang="en-US" dirty="0" smtClean="0"/>
              <a:t>Run a Windchill batch script to create a new Oracle User (creating a new fresh </a:t>
            </a:r>
            <a:r>
              <a:rPr lang="en-US" i="1" dirty="0" smtClean="0"/>
              <a:t>Production Database</a:t>
            </a:r>
            <a:r>
              <a:rPr lang="en-US" dirty="0" smtClean="0"/>
              <a:t> instance)</a:t>
            </a:r>
          </a:p>
          <a:p>
            <a:r>
              <a:rPr lang="en-US" dirty="0" smtClean="0"/>
              <a:t>Run script to load </a:t>
            </a:r>
            <a:r>
              <a:rPr lang="en-US" i="1" dirty="0" smtClean="0"/>
              <a:t>Windchill Base Data</a:t>
            </a:r>
            <a:r>
              <a:rPr lang="en-US" dirty="0" smtClean="0"/>
              <a:t> </a:t>
            </a:r>
          </a:p>
          <a:p>
            <a:r>
              <a:rPr lang="en-US" dirty="0" smtClean="0"/>
              <a:t>Load applicable set of test data to generate </a:t>
            </a:r>
            <a:r>
              <a:rPr lang="en-US" i="1" dirty="0" smtClean="0"/>
              <a:t>File Vault</a:t>
            </a:r>
            <a:r>
              <a:rPr lang="en-US" dirty="0" smtClean="0"/>
              <a:t> content. </a:t>
            </a:r>
          </a:p>
          <a:p>
            <a:r>
              <a:rPr lang="en-US" dirty="0" smtClean="0"/>
              <a:t>Start </a:t>
            </a:r>
            <a:r>
              <a:rPr lang="en-US" i="1" dirty="0" smtClean="0"/>
              <a:t>Developer System</a:t>
            </a:r>
            <a:endParaRPr lang="en-US" dirty="0" smtClean="0"/>
          </a:p>
          <a:p>
            <a:r>
              <a:rPr lang="en-US" dirty="0" smtClean="0"/>
              <a:t>Check out any work-in-progress </a:t>
            </a:r>
            <a:r>
              <a:rPr lang="en-US" i="1" dirty="0" smtClean="0"/>
              <a:t>Business Administrative Content </a:t>
            </a:r>
            <a:r>
              <a:rPr lang="en-US" dirty="0" smtClean="0"/>
              <a:t>and</a:t>
            </a:r>
            <a:r>
              <a:rPr lang="en-US" i="1" dirty="0" smtClean="0"/>
              <a:t> Load Files </a:t>
            </a:r>
            <a:r>
              <a:rPr lang="en-US" dirty="0" smtClean="0"/>
              <a:t>from the </a:t>
            </a:r>
            <a:r>
              <a:rPr lang="en-US" i="1" dirty="0" smtClean="0"/>
              <a:t>Source Code Management (SCM) system </a:t>
            </a:r>
            <a:r>
              <a:rPr lang="en-US" dirty="0" smtClean="0"/>
              <a:t>and apply to the </a:t>
            </a:r>
            <a:r>
              <a:rPr lang="en-US" i="1" dirty="0" smtClean="0"/>
              <a:t>Developer System </a:t>
            </a:r>
            <a:r>
              <a:rPr lang="en-US" dirty="0" smtClean="0"/>
              <a:t>using</a:t>
            </a:r>
            <a:r>
              <a:rPr lang="en-US" i="1" dirty="0" smtClean="0"/>
              <a:t> Work Instructions</a:t>
            </a:r>
            <a:r>
              <a:rPr lang="en-US" dirty="0" smtClean="0"/>
              <a:t> provided by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 </a:t>
            </a:r>
            <a:r>
              <a:rPr lang="en-US" i="1" dirty="0" smtClean="0"/>
              <a:t>Developer System</a:t>
            </a:r>
            <a:r>
              <a:rPr lang="en-US" dirty="0" smtClean="0"/>
              <a:t> is prepared, these may or may not need to be reloaded. </a:t>
            </a:r>
          </a:p>
          <a:p>
            <a:r>
              <a:rPr lang="en-US" dirty="0" smtClean="0"/>
              <a:t>Perform </a:t>
            </a:r>
            <a:r>
              <a:rPr lang="en-US" i="1" dirty="0" smtClean="0"/>
              <a:t>System Validation </a:t>
            </a:r>
            <a:r>
              <a:rPr lang="en-US" dirty="0" smtClean="0"/>
              <a:t>on the clone to confirm the cloning and application of work-in-progress changes was successful. </a:t>
            </a:r>
          </a:p>
          <a:p>
            <a:r>
              <a:rPr lang="en-US" dirty="0" smtClean="0"/>
              <a:t>Performed by</a:t>
            </a:r>
          </a:p>
          <a:p>
            <a:r>
              <a:rPr lang="en-US" dirty="0" smtClean="0"/>
              <a:t>Developer</a:t>
            </a:r>
          </a:p>
          <a:p>
            <a:r>
              <a:rPr lang="en-US" dirty="0" smtClean="0"/>
              <a:t>Effort required (needs to be coordinated with GSO)</a:t>
            </a:r>
          </a:p>
          <a:p>
            <a:r>
              <a:rPr lang="en-US" dirty="0" smtClean="0"/>
              <a:t>1-8 hours depending on whether a full clone is required</a:t>
            </a:r>
          </a:p>
          <a:p>
            <a:r>
              <a:rPr lang="en-US" dirty="0" smtClean="0"/>
              <a:t>4.5 hours on average</a:t>
            </a:r>
          </a:p>
          <a:p>
            <a:r>
              <a:rPr lang="en-US" dirty="0" smtClean="0"/>
              <a:t>Frequency</a:t>
            </a:r>
          </a:p>
          <a:p>
            <a:r>
              <a:rPr lang="en-US" dirty="0" smtClean="0"/>
              <a:t>Once each developer joins the team / changes projects</a:t>
            </a:r>
          </a:p>
          <a:p>
            <a:r>
              <a:rPr lang="en-US" b="1" i="1" dirty="0" smtClean="0"/>
              <a:t>Step 2 – Make and Unit Test Changes on Developer System</a:t>
            </a:r>
          </a:p>
          <a:p>
            <a:r>
              <a:rPr lang="en-US" dirty="0" smtClean="0"/>
              <a:t>If the change requires installation or updates of PTC Software (</a:t>
            </a:r>
            <a:r>
              <a:rPr lang="en-US" i="1" dirty="0" smtClean="0"/>
              <a:t>Major Releases</a:t>
            </a:r>
            <a:r>
              <a:rPr lang="en-US" dirty="0" smtClean="0"/>
              <a:t>, </a:t>
            </a:r>
            <a:r>
              <a:rPr lang="en-US" i="1" dirty="0" smtClean="0"/>
              <a:t>Maintenance Only Releases</a:t>
            </a:r>
            <a:r>
              <a:rPr lang="en-US" dirty="0" smtClean="0"/>
              <a:t> or </a:t>
            </a:r>
            <a:r>
              <a:rPr lang="en-US" i="1" dirty="0" smtClean="0"/>
              <a:t>Temporary Patch Releases</a:t>
            </a:r>
            <a:r>
              <a:rPr lang="en-US" dirty="0" smtClean="0"/>
              <a:t>) use the </a:t>
            </a:r>
            <a:r>
              <a:rPr lang="en-US" i="1" dirty="0" smtClean="0"/>
              <a:t>PTC Solution Installer</a:t>
            </a:r>
            <a:r>
              <a:rPr lang="en-US" dirty="0" smtClean="0"/>
              <a:t> to apply those to the </a:t>
            </a:r>
            <a:r>
              <a:rPr lang="en-US" i="1" dirty="0" smtClean="0"/>
              <a:t>Development System</a:t>
            </a:r>
            <a:r>
              <a:rPr lang="en-US" dirty="0" smtClean="0"/>
              <a:t> now.  Perform </a:t>
            </a:r>
            <a:r>
              <a:rPr lang="en-US" i="1" dirty="0" smtClean="0"/>
              <a:t>System Validation </a:t>
            </a:r>
            <a:r>
              <a:rPr lang="en-US" dirty="0" smtClean="0"/>
              <a:t>on the update to confirm the installation was successful. </a:t>
            </a:r>
          </a:p>
          <a:p>
            <a:r>
              <a:rPr lang="en-US" dirty="0" smtClean="0"/>
              <a:t>Based on full </a:t>
            </a:r>
            <a:r>
              <a:rPr lang="en-US" i="1" dirty="0" smtClean="0"/>
              <a:t>Change Request</a:t>
            </a:r>
            <a:r>
              <a:rPr lang="en-US" dirty="0" smtClean="0"/>
              <a:t> and its </a:t>
            </a:r>
            <a:r>
              <a:rPr lang="en-US" i="1" dirty="0" smtClean="0"/>
              <a:t>Functional Specifications</a:t>
            </a:r>
            <a:r>
              <a:rPr lang="en-US" dirty="0" smtClean="0"/>
              <a:t> make other changes as required to the </a:t>
            </a:r>
            <a:r>
              <a:rPr lang="en-US" i="1" dirty="0" smtClean="0"/>
              <a:t>Development System</a:t>
            </a:r>
            <a:r>
              <a:rPr lang="en-US" dirty="0" smtClean="0"/>
              <a:t>. </a:t>
            </a:r>
          </a:p>
          <a:p>
            <a:r>
              <a:rPr lang="en-US" dirty="0" smtClean="0"/>
              <a:t>Unit test each change. </a:t>
            </a:r>
          </a:p>
          <a:p>
            <a:r>
              <a:rPr lang="en-US" dirty="0" smtClean="0"/>
              <a:t>For each change, develop a set of Work Instructions to replicate the changes made to the Development System on other systems.  The instructions need to be detailed enough and reapplied in the same sequence in order to ensure the results are identical.  The instructions should include the installation and updates to PTC software. </a:t>
            </a:r>
          </a:p>
          <a:p>
            <a:r>
              <a:rPr lang="en-US" dirty="0" smtClean="0"/>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i="1" dirty="0" smtClean="0"/>
              <a:t>Development </a:t>
            </a:r>
            <a:r>
              <a:rPr lang="en-US" dirty="0" smtClean="0"/>
              <a:t>and </a:t>
            </a:r>
            <a:r>
              <a:rPr lang="en-US" i="1" dirty="0" smtClean="0"/>
              <a:t>Pre-Production Systems</a:t>
            </a:r>
            <a:r>
              <a:rPr lang="en-US" dirty="0" smtClean="0"/>
              <a:t> first. </a:t>
            </a:r>
          </a:p>
          <a:p>
            <a:r>
              <a:rPr lang="en-US" dirty="0" smtClean="0"/>
              <a:t>Unit test these changes and fix / debug them until they meet the business requirement defined by the inputs above.  </a:t>
            </a:r>
          </a:p>
          <a:p>
            <a:r>
              <a:rPr lang="en-US" dirty="0" smtClean="0"/>
              <a:t>Performed by</a:t>
            </a:r>
          </a:p>
          <a:p>
            <a:r>
              <a:rPr lang="en-US" dirty="0" smtClean="0"/>
              <a:t>Developer</a:t>
            </a:r>
          </a:p>
          <a:p>
            <a:r>
              <a:rPr lang="en-US" dirty="0" smtClean="0"/>
              <a:t>Effort required (needs to be coordinated with GSO)</a:t>
            </a:r>
          </a:p>
          <a:p>
            <a:r>
              <a:rPr lang="en-US" dirty="0" smtClean="0"/>
              <a:t>Open Estimate</a:t>
            </a:r>
          </a:p>
          <a:p>
            <a:r>
              <a:rPr lang="en-US" dirty="0" smtClean="0"/>
              <a:t>Frequency</a:t>
            </a:r>
          </a:p>
          <a:p>
            <a:r>
              <a:rPr lang="en-US" dirty="0" smtClean="0"/>
              <a:t>Once each developer joins the team / changes projects</a:t>
            </a:r>
          </a:p>
          <a:p>
            <a:r>
              <a:rPr lang="en-US" b="1" i="1" dirty="0" smtClean="0"/>
              <a:t>Step 3 – Commit Changes to SCM and Tag as Candidate </a:t>
            </a:r>
          </a:p>
          <a:p>
            <a:r>
              <a:rPr lang="en-US" dirty="0" smtClean="0"/>
              <a:t>Check in </a:t>
            </a:r>
            <a:r>
              <a:rPr lang="en-US" i="1" dirty="0" smtClean="0"/>
              <a:t>Work Instructions</a:t>
            </a:r>
            <a:r>
              <a:rPr lang="en-US" dirty="0" smtClean="0"/>
              <a:t>, </a:t>
            </a:r>
            <a:r>
              <a:rPr lang="en-US" i="1" dirty="0" smtClean="0"/>
              <a:t>Customizations/Configurations</a:t>
            </a:r>
            <a:r>
              <a:rPr lang="en-US" dirty="0" smtClean="0"/>
              <a:t> and </a:t>
            </a:r>
            <a:r>
              <a:rPr lang="en-US" i="1" dirty="0" smtClean="0"/>
              <a:t>Business</a:t>
            </a:r>
            <a:r>
              <a:rPr lang="en-US" dirty="0" smtClean="0"/>
              <a:t> </a:t>
            </a:r>
            <a:r>
              <a:rPr lang="en-US" i="1" dirty="0" smtClean="0"/>
              <a:t>Administrative Content</a:t>
            </a:r>
            <a:r>
              <a:rPr lang="en-US" dirty="0" smtClean="0"/>
              <a:t> and </a:t>
            </a:r>
            <a:r>
              <a:rPr lang="en-US" i="1" dirty="0" smtClean="0"/>
              <a:t>Load Files</a:t>
            </a:r>
            <a:r>
              <a:rPr lang="en-US" dirty="0" smtClean="0"/>
              <a:t> into the </a:t>
            </a:r>
            <a:r>
              <a:rPr lang="en-US" i="1" dirty="0" smtClean="0"/>
              <a:t>SCM</a:t>
            </a:r>
            <a:r>
              <a:rPr lang="en-US" dirty="0" smtClean="0"/>
              <a:t>. </a:t>
            </a:r>
          </a:p>
          <a:p>
            <a:r>
              <a:rPr lang="en-US" dirty="0" smtClean="0"/>
              <a:t>Resolve </a:t>
            </a:r>
            <a:r>
              <a:rPr lang="en-US" i="1" dirty="0" smtClean="0"/>
              <a:t>System File</a:t>
            </a:r>
            <a:r>
              <a:rPr lang="en-US" dirty="0" smtClean="0"/>
              <a:t> collisions between developers. </a:t>
            </a:r>
          </a:p>
          <a:p>
            <a:r>
              <a:rPr lang="en-US" i="1" dirty="0" smtClean="0"/>
              <a:t>Tag</a:t>
            </a:r>
            <a:r>
              <a:rPr lang="en-US" dirty="0" smtClean="0"/>
              <a:t> as new </a:t>
            </a:r>
            <a:r>
              <a:rPr lang="en-US" i="1" dirty="0" smtClean="0"/>
              <a:t>Candidate Release</a:t>
            </a:r>
            <a:r>
              <a:rPr lang="en-US" dirty="0" smtClean="0"/>
              <a:t>. </a:t>
            </a:r>
          </a:p>
          <a:p>
            <a:r>
              <a:rPr lang="en-US" dirty="0" smtClean="0"/>
              <a:t>If </a:t>
            </a:r>
            <a:r>
              <a:rPr lang="en-US" i="1" dirty="0" smtClean="0"/>
              <a:t>Candidate Release</a:t>
            </a:r>
            <a:r>
              <a:rPr lang="en-US" dirty="0" smtClean="0"/>
              <a:t> is valid (passes unit tests) generate a </a:t>
            </a:r>
            <a:r>
              <a:rPr lang="en-US" i="1" dirty="0" smtClean="0"/>
              <a:t>Cumulative</a:t>
            </a:r>
            <a:r>
              <a:rPr lang="en-US" dirty="0" smtClean="0"/>
              <a:t> </a:t>
            </a:r>
            <a:r>
              <a:rPr lang="en-US" i="1" dirty="0" smtClean="0"/>
              <a:t>System Build</a:t>
            </a:r>
            <a:r>
              <a:rPr lang="en-US" dirty="0" smtClean="0"/>
              <a:t> for deployment on </a:t>
            </a:r>
            <a:r>
              <a:rPr lang="en-US" i="1" dirty="0" smtClean="0"/>
              <a:t>Integration System</a:t>
            </a:r>
            <a:r>
              <a:rPr lang="en-US" dirty="0" smtClean="0"/>
              <a:t>.  This </a:t>
            </a:r>
            <a:r>
              <a:rPr lang="en-US" i="1" dirty="0" smtClean="0"/>
              <a:t>Cumulative System Build</a:t>
            </a:r>
            <a:r>
              <a:rPr lang="en-US" dirty="0" smtClean="0"/>
              <a:t> represents the work-in-process contributions of the entire development team. </a:t>
            </a:r>
          </a:p>
          <a:p>
            <a:r>
              <a:rPr lang="en-US" dirty="0" smtClean="0"/>
              <a:t>If the </a:t>
            </a:r>
            <a:r>
              <a:rPr lang="en-US" i="1" dirty="0" smtClean="0"/>
              <a:t>Candidate Release</a:t>
            </a:r>
            <a:r>
              <a:rPr lang="en-US" dirty="0" smtClean="0"/>
              <a:t> is not valid return to step 2 and fix errors until it does. </a:t>
            </a:r>
          </a:p>
          <a:p>
            <a:r>
              <a:rPr lang="en-US" dirty="0" smtClean="0"/>
              <a:t>Performed by</a:t>
            </a:r>
          </a:p>
          <a:p>
            <a:r>
              <a:rPr lang="en-US" dirty="0" smtClean="0"/>
              <a:t>Developer</a:t>
            </a:r>
          </a:p>
          <a:p>
            <a:r>
              <a:rPr lang="en-US" dirty="0" smtClean="0"/>
              <a:t>Effort required (needs to be coordinated with GSO)</a:t>
            </a:r>
          </a:p>
          <a:p>
            <a:r>
              <a:rPr lang="en-US" dirty="0" smtClean="0"/>
              <a:t>8 hours </a:t>
            </a:r>
          </a:p>
          <a:p>
            <a:r>
              <a:rPr lang="en-US" dirty="0" smtClean="0"/>
              <a:t>Frequency</a:t>
            </a:r>
          </a:p>
          <a:p>
            <a:r>
              <a:rPr lang="en-US" dirty="0" smtClean="0"/>
              <a:t>Once per change </a:t>
            </a:r>
            <a:r>
              <a:rPr lang="en-US" u="sng" dirty="0" smtClean="0"/>
              <a:t>or</a:t>
            </a:r>
            <a:r>
              <a:rPr lang="en-US" dirty="0" smtClean="0"/>
              <a:t> weekly for longer / more complicated projects </a:t>
            </a:r>
          </a:p>
          <a:p>
            <a:r>
              <a:rPr lang="en-US" b="1" i="1" dirty="0" smtClean="0"/>
              <a:t>Step 4 – Prepare and Test Cumulative System Build on Integration System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Prepare the data that will be used in the </a:t>
            </a:r>
            <a:r>
              <a:rPr lang="en-US" i="1" dirty="0" smtClean="0"/>
              <a:t>Integration System</a:t>
            </a:r>
            <a:r>
              <a:rPr lang="en-US" dirty="0" smtClean="0"/>
              <a:t>. Choose either a </a:t>
            </a:r>
            <a:r>
              <a:rPr lang="en-US" b="1" i="1" dirty="0" smtClean="0"/>
              <a:t>real </a:t>
            </a:r>
            <a:r>
              <a:rPr lang="en-US" dirty="0" smtClean="0"/>
              <a:t>or a </a:t>
            </a:r>
            <a:r>
              <a:rPr lang="en-US" b="1" i="1" dirty="0" smtClean="0"/>
              <a:t>synthetic </a:t>
            </a:r>
            <a:r>
              <a:rPr lang="en-US" dirty="0" smtClean="0"/>
              <a:t>approach to replicating the </a:t>
            </a:r>
            <a:r>
              <a:rPr lang="en-US" i="1" dirty="0" smtClean="0"/>
              <a:t>Production System’s</a:t>
            </a:r>
            <a:r>
              <a:rPr lang="en-US" dirty="0" smtClean="0"/>
              <a:t> data set. The real clone takes longer and provides better test environment whereas the synthetic approach is faster and limited to basic use cases.  </a:t>
            </a:r>
          </a:p>
          <a:p>
            <a:r>
              <a:rPr lang="en-US" b="1" i="1" dirty="0" smtClean="0"/>
              <a:t>Real  clone</a:t>
            </a:r>
            <a:r>
              <a:rPr lang="en-US" b="1" dirty="0" smtClean="0"/>
              <a:t> </a:t>
            </a:r>
            <a:endParaRPr lang="en-US" dirty="0" smtClean="0"/>
          </a:p>
          <a:p>
            <a:r>
              <a:rPr lang="en-US" dirty="0" smtClean="0"/>
              <a:t>Clone the </a:t>
            </a:r>
            <a:r>
              <a:rPr lang="en-US" i="1" dirty="0" smtClean="0"/>
              <a:t>Production Windchill Database </a:t>
            </a:r>
            <a:r>
              <a:rPr lang="en-US" dirty="0" smtClean="0"/>
              <a:t>needed for integration testing.</a:t>
            </a:r>
          </a:p>
          <a:p>
            <a:r>
              <a:rPr lang="en-US" dirty="0" smtClean="0"/>
              <a:t>Either Clone full or a portion of </a:t>
            </a:r>
            <a:r>
              <a:rPr lang="en-US" i="1" dirty="0" smtClean="0"/>
              <a:t>Production System File Vaults </a:t>
            </a:r>
            <a:r>
              <a:rPr lang="en-US" dirty="0" smtClean="0"/>
              <a:t>necessary for integration testing. </a:t>
            </a:r>
          </a:p>
          <a:p>
            <a:r>
              <a:rPr lang="en-US" b="1" i="1" dirty="0" smtClean="0"/>
              <a:t>Synthetic clone</a:t>
            </a:r>
            <a:r>
              <a:rPr lang="en-US" i="1" dirty="0" smtClean="0"/>
              <a:t> </a:t>
            </a:r>
            <a:endParaRPr lang="en-US" dirty="0" smtClean="0"/>
          </a:p>
          <a:p>
            <a:r>
              <a:rPr lang="en-US" dirty="0" smtClean="0"/>
              <a:t>Run a Windchill batch script to create a new Oracle User (creating a new fresh </a:t>
            </a:r>
            <a:r>
              <a:rPr lang="en-US" i="1" dirty="0" smtClean="0"/>
              <a:t>Production Database</a:t>
            </a:r>
            <a:r>
              <a:rPr lang="en-US" dirty="0" smtClean="0"/>
              <a:t> instance)</a:t>
            </a:r>
          </a:p>
          <a:p>
            <a:r>
              <a:rPr lang="en-US" dirty="0" smtClean="0"/>
              <a:t>Run load </a:t>
            </a:r>
            <a:r>
              <a:rPr lang="en-US" i="1" dirty="0" smtClean="0"/>
              <a:t>Windchill Base Data</a:t>
            </a:r>
            <a:r>
              <a:rPr lang="en-US" dirty="0" smtClean="0"/>
              <a:t> </a:t>
            </a:r>
          </a:p>
          <a:p>
            <a:r>
              <a:rPr lang="en-US" dirty="0" smtClean="0"/>
              <a:t>Load applicable set of test data</a:t>
            </a:r>
          </a:p>
          <a:p>
            <a:r>
              <a:rPr lang="en-US" dirty="0" smtClean="0"/>
              <a:t>Start </a:t>
            </a:r>
            <a:r>
              <a:rPr lang="en-US" i="1" dirty="0" smtClean="0"/>
              <a:t>Integration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Cumulative System Build </a:t>
            </a:r>
            <a:r>
              <a:rPr lang="en-US" dirty="0" smtClean="0"/>
              <a:t>from the </a:t>
            </a:r>
            <a:r>
              <a:rPr lang="en-US" i="1" dirty="0" smtClean="0"/>
              <a:t>SCM system </a:t>
            </a:r>
            <a:r>
              <a:rPr lang="en-US" dirty="0" smtClean="0"/>
              <a:t>and apply to the </a:t>
            </a:r>
            <a:r>
              <a:rPr lang="en-US" i="1" dirty="0" smtClean="0"/>
              <a:t>Integration System </a:t>
            </a:r>
            <a:r>
              <a:rPr lang="en-US" dirty="0" smtClean="0"/>
              <a:t>using </a:t>
            </a:r>
            <a:r>
              <a:rPr lang="en-US" i="1" dirty="0" smtClean="0"/>
              <a:t>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an </a:t>
            </a:r>
            <a:r>
              <a:rPr lang="en-US" i="1" dirty="0" smtClean="0"/>
              <a:t>Integration System</a:t>
            </a:r>
            <a:r>
              <a:rPr lang="en-US" dirty="0" smtClean="0"/>
              <a:t> is prepared, these may or may not need to be reloaded. </a:t>
            </a:r>
          </a:p>
          <a:p>
            <a:r>
              <a:rPr lang="en-US" dirty="0" smtClean="0"/>
              <a:t>Validate that the </a:t>
            </a:r>
            <a:r>
              <a:rPr lang="en-US" i="1" dirty="0" smtClean="0"/>
              <a:t>Integration System</a:t>
            </a:r>
            <a:r>
              <a:rPr lang="en-US" dirty="0" smtClean="0"/>
              <a:t> performs as expected using tests from the </a:t>
            </a:r>
            <a:r>
              <a:rPr lang="en-US" i="1" dirty="0" smtClean="0"/>
              <a:t>System Validation</a:t>
            </a:r>
            <a:r>
              <a:rPr lang="en-US" dirty="0" smtClean="0"/>
              <a:t> process.</a:t>
            </a:r>
          </a:p>
          <a:p>
            <a:r>
              <a:rPr lang="en-US" dirty="0" smtClean="0"/>
              <a:t>Note: the effort to validate this system is documented in the </a:t>
            </a:r>
            <a:r>
              <a:rPr lang="en-US" i="1" dirty="0" smtClean="0"/>
              <a:t>System Validation </a:t>
            </a:r>
            <a:r>
              <a:rPr lang="en-US" dirty="0" smtClean="0"/>
              <a:t>process and varies widely based on the complexity of the change. </a:t>
            </a:r>
          </a:p>
          <a:p>
            <a:r>
              <a:rPr lang="en-US" dirty="0" smtClean="0"/>
              <a:t>If </a:t>
            </a:r>
            <a:r>
              <a:rPr lang="en-US" i="1" dirty="0" smtClean="0"/>
              <a:t>Cumulative System Build</a:t>
            </a:r>
            <a:r>
              <a:rPr lang="en-US" dirty="0" smtClean="0"/>
              <a:t> is valid (passes </a:t>
            </a:r>
            <a:r>
              <a:rPr lang="en-US" i="1" dirty="0" smtClean="0"/>
              <a:t>Integration Tests</a:t>
            </a:r>
            <a:r>
              <a:rPr lang="en-US" dirty="0" smtClean="0"/>
              <a:t>) generate a </a:t>
            </a:r>
            <a:r>
              <a:rPr lang="en-US" i="1" dirty="0" smtClean="0"/>
              <a:t>System Build</a:t>
            </a:r>
            <a:r>
              <a:rPr lang="en-US" dirty="0" smtClean="0"/>
              <a:t> for deployment on </a:t>
            </a:r>
            <a:r>
              <a:rPr lang="en-US" i="1" dirty="0" smtClean="0"/>
              <a:t>Pre-Production System</a:t>
            </a:r>
            <a:r>
              <a:rPr lang="en-US" dirty="0" smtClean="0"/>
              <a:t>. </a:t>
            </a:r>
          </a:p>
          <a:p>
            <a:r>
              <a:rPr lang="en-US" dirty="0" smtClean="0"/>
              <a:t>Performed by</a:t>
            </a:r>
          </a:p>
          <a:p>
            <a:r>
              <a:rPr lang="en-US" dirty="0" smtClean="0"/>
              <a:t>QA Engineer</a:t>
            </a:r>
          </a:p>
          <a:p>
            <a:r>
              <a:rPr lang="en-US" dirty="0" smtClean="0"/>
              <a:t>Effort required (needs to be coordinated with GSO) </a:t>
            </a:r>
          </a:p>
          <a:p>
            <a:r>
              <a:rPr lang="en-US" dirty="0" smtClean="0"/>
              <a:t>8 hours </a:t>
            </a:r>
          </a:p>
          <a:p>
            <a:r>
              <a:rPr lang="en-US" dirty="0" smtClean="0"/>
              <a:t>Frequency</a:t>
            </a:r>
          </a:p>
          <a:p>
            <a:r>
              <a:rPr lang="en-US" dirty="0" smtClean="0"/>
              <a:t>Once per change </a:t>
            </a:r>
            <a:r>
              <a:rPr lang="en-US" u="sng" dirty="0" smtClean="0"/>
              <a:t>or</a:t>
            </a:r>
            <a:r>
              <a:rPr lang="en-US" dirty="0" smtClean="0"/>
              <a:t> weekly for longer / more complicated projects </a:t>
            </a:r>
          </a:p>
          <a:p>
            <a:r>
              <a:rPr lang="en-US" b="1" i="1" dirty="0" smtClean="0"/>
              <a:t>Step 5 – Configure, Apply Changes and Validate on Pre-Production System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Prepare a real clone of the </a:t>
            </a:r>
            <a:r>
              <a:rPr lang="en-US" i="1" dirty="0" smtClean="0"/>
              <a:t>Production Windchill Database</a:t>
            </a:r>
            <a:r>
              <a:rPr lang="en-US" dirty="0" smtClean="0"/>
              <a:t> for use in the </a:t>
            </a:r>
            <a:r>
              <a:rPr lang="en-US" i="1" dirty="0" smtClean="0"/>
              <a:t>Pre-Production System</a:t>
            </a:r>
            <a:r>
              <a:rPr lang="en-US" dirty="0" smtClean="0"/>
              <a:t> testing. Note: a synthetic approach to creating test data should not be used in this step. </a:t>
            </a:r>
          </a:p>
          <a:p>
            <a:r>
              <a:rPr lang="en-US" dirty="0" smtClean="0"/>
              <a:t>Start </a:t>
            </a:r>
            <a:r>
              <a:rPr lang="en-US" i="1" dirty="0" smtClean="0"/>
              <a:t>Pre-Production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System Build </a:t>
            </a:r>
            <a:r>
              <a:rPr lang="en-US" dirty="0" smtClean="0"/>
              <a:t>from the </a:t>
            </a:r>
            <a:r>
              <a:rPr lang="en-US" i="1" dirty="0" smtClean="0"/>
              <a:t>SCM system </a:t>
            </a:r>
            <a:r>
              <a:rPr lang="en-US" dirty="0" smtClean="0"/>
              <a:t>and apply to the </a:t>
            </a:r>
            <a:r>
              <a:rPr lang="en-US" i="1" dirty="0" smtClean="0"/>
              <a:t>Pre-Production System </a:t>
            </a:r>
            <a:r>
              <a:rPr lang="en-US" dirty="0" smtClean="0"/>
              <a:t>using</a:t>
            </a:r>
            <a:r>
              <a:rPr lang="en-US" i="1" dirty="0" smtClean="0"/>
              <a:t> 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t>
            </a:r>
            <a:r>
              <a:rPr lang="en-US" i="1" dirty="0" smtClean="0"/>
              <a:t>Pre-Production System</a:t>
            </a:r>
            <a:r>
              <a:rPr lang="en-US" dirty="0" smtClean="0"/>
              <a:t> is prepared, these may or may not need to be reloaded. </a:t>
            </a:r>
          </a:p>
          <a:p>
            <a:r>
              <a:rPr lang="en-US" dirty="0" smtClean="0"/>
              <a:t>Validate that the </a:t>
            </a:r>
            <a:r>
              <a:rPr lang="en-US" i="1" dirty="0" smtClean="0"/>
              <a:t>Pre-Production System</a:t>
            </a:r>
            <a:r>
              <a:rPr lang="en-US" dirty="0" smtClean="0"/>
              <a:t> performs as expected using tests from the </a:t>
            </a:r>
            <a:r>
              <a:rPr lang="en-US" i="1" dirty="0" smtClean="0"/>
              <a:t>System Validation</a:t>
            </a:r>
            <a:r>
              <a:rPr lang="en-US" dirty="0" smtClean="0"/>
              <a:t> process.</a:t>
            </a:r>
          </a:p>
          <a:p>
            <a:r>
              <a:rPr lang="en-US" dirty="0" smtClean="0"/>
              <a:t>It is a PTC Best Practice to perform </a:t>
            </a:r>
            <a:r>
              <a:rPr lang="en-US" i="1" dirty="0" smtClean="0"/>
              <a:t>Production Tests</a:t>
            </a:r>
            <a:r>
              <a:rPr lang="en-US" dirty="0" smtClean="0"/>
              <a:t> on the </a:t>
            </a:r>
            <a:r>
              <a:rPr lang="en-US" i="1" dirty="0" smtClean="0"/>
              <a:t>Pre-Production System</a:t>
            </a:r>
            <a:r>
              <a:rPr lang="en-US" dirty="0" smtClean="0"/>
              <a:t> before deploying the changes to the </a:t>
            </a:r>
            <a:r>
              <a:rPr lang="en-US" i="1" dirty="0" smtClean="0"/>
              <a:t>Production System</a:t>
            </a:r>
            <a:r>
              <a:rPr lang="en-US" dirty="0" smtClean="0"/>
              <a:t>.  This eliminates the need to have the </a:t>
            </a:r>
            <a:r>
              <a:rPr lang="en-US" i="1" dirty="0" smtClean="0"/>
              <a:t>Production System</a:t>
            </a:r>
            <a:r>
              <a:rPr lang="en-US" dirty="0" smtClean="0"/>
              <a:t> offline or under load for extensive periods of time.  As such, a set of simpler “smoke tests” is all that should be necessary on the </a:t>
            </a:r>
            <a:r>
              <a:rPr lang="en-US" i="1" dirty="0" smtClean="0"/>
              <a:t>Production System</a:t>
            </a:r>
            <a:r>
              <a:rPr lang="en-US" dirty="0" smtClean="0"/>
              <a:t> once it’s been deployed. </a:t>
            </a:r>
          </a:p>
          <a:p>
            <a:r>
              <a:rPr lang="en-US" dirty="0" smtClean="0"/>
              <a:t>If </a:t>
            </a:r>
            <a:r>
              <a:rPr lang="en-US" i="1" dirty="0" smtClean="0"/>
              <a:t>System Build</a:t>
            </a:r>
            <a:r>
              <a:rPr lang="en-US" dirty="0" smtClean="0"/>
              <a:t> is valid (passes </a:t>
            </a:r>
            <a:r>
              <a:rPr lang="en-US" i="1" dirty="0" smtClean="0"/>
              <a:t>Production Tests</a:t>
            </a:r>
            <a:r>
              <a:rPr lang="en-US" dirty="0" smtClean="0"/>
              <a:t>) it should be used on the Production System without modification. </a:t>
            </a:r>
          </a:p>
          <a:p>
            <a:r>
              <a:rPr lang="en-US" dirty="0" smtClean="0"/>
              <a:t>Performed by</a:t>
            </a:r>
          </a:p>
          <a:p>
            <a:r>
              <a:rPr lang="en-US" dirty="0" smtClean="0"/>
              <a:t>System Administrator </a:t>
            </a:r>
          </a:p>
          <a:p>
            <a:r>
              <a:rPr lang="en-US" dirty="0" smtClean="0"/>
              <a:t>Shutdown, backup, </a:t>
            </a:r>
            <a:r>
              <a:rPr lang="en-US" dirty="0" err="1" smtClean="0"/>
              <a:t>rehost</a:t>
            </a:r>
            <a:r>
              <a:rPr lang="en-US" dirty="0" smtClean="0"/>
              <a:t>, startup, restore in case of error</a:t>
            </a:r>
          </a:p>
          <a:p>
            <a:r>
              <a:rPr lang="en-US" dirty="0" smtClean="0"/>
              <a:t>Developer</a:t>
            </a:r>
          </a:p>
          <a:p>
            <a:r>
              <a:rPr lang="en-US" dirty="0" smtClean="0"/>
              <a:t>Install and build, apply administrative content changes</a:t>
            </a:r>
          </a:p>
          <a:p>
            <a:r>
              <a:rPr lang="en-US" dirty="0" smtClean="0"/>
              <a:t>Effort required (needs to be coordinated with GSO)</a:t>
            </a:r>
          </a:p>
          <a:p>
            <a:r>
              <a:rPr lang="en-US" dirty="0" smtClean="0"/>
              <a:t>4 hours to clone database</a:t>
            </a:r>
          </a:p>
          <a:p>
            <a:r>
              <a:rPr lang="en-US" dirty="0" smtClean="0"/>
              <a:t>8 hours to manually apply changes</a:t>
            </a:r>
          </a:p>
          <a:p>
            <a:r>
              <a:rPr lang="en-US" dirty="0" smtClean="0"/>
              <a:t>4 hours to build</a:t>
            </a:r>
          </a:p>
          <a:p>
            <a:r>
              <a:rPr lang="en-US" dirty="0" smtClean="0"/>
              <a:t>Frequency</a:t>
            </a:r>
          </a:p>
          <a:p>
            <a:r>
              <a:rPr lang="en-US" dirty="0" smtClean="0"/>
              <a:t>Once per change </a:t>
            </a:r>
            <a:r>
              <a:rPr lang="en-US" u="sng" dirty="0" smtClean="0"/>
              <a:t>or</a:t>
            </a:r>
            <a:r>
              <a:rPr lang="en-US" dirty="0" smtClean="0"/>
              <a:t> monthly for longer / more complicated projects </a:t>
            </a:r>
          </a:p>
          <a:p>
            <a:r>
              <a:rPr lang="en-US" b="1" i="1" dirty="0" smtClean="0"/>
              <a:t>Step 6 – Backup Production Server</a:t>
            </a:r>
          </a:p>
          <a:p>
            <a:r>
              <a:rPr lang="en-US" dirty="0" smtClean="0"/>
              <a:t>In preparation for applying the final </a:t>
            </a:r>
            <a:r>
              <a:rPr lang="en-US" i="1" dirty="0" smtClean="0"/>
              <a:t>System Build</a:t>
            </a:r>
            <a:r>
              <a:rPr lang="en-US" dirty="0" smtClean="0"/>
              <a:t> to the </a:t>
            </a:r>
            <a:r>
              <a:rPr lang="en-US" i="1" dirty="0" smtClean="0"/>
              <a:t>Production System</a:t>
            </a:r>
            <a:r>
              <a:rPr lang="en-US" dirty="0" smtClean="0"/>
              <a:t>, shut down the </a:t>
            </a:r>
            <a:r>
              <a:rPr lang="en-US" i="1" dirty="0" smtClean="0"/>
              <a:t>Production System</a:t>
            </a:r>
            <a:r>
              <a:rPr lang="en-US" dirty="0" smtClean="0"/>
              <a:t>.</a:t>
            </a:r>
          </a:p>
          <a:p>
            <a:r>
              <a:rPr lang="en-US" dirty="0" smtClean="0"/>
              <a:t>Take a full backup using</a:t>
            </a:r>
            <a:r>
              <a:rPr lang="en-US" i="1" dirty="0" smtClean="0"/>
              <a:t> Backup and Recovery </a:t>
            </a:r>
            <a:r>
              <a:rPr lang="en-US" dirty="0" smtClean="0"/>
              <a:t>process.  Note: this step ensures there is a recovery point in case of failure to validate the final </a:t>
            </a:r>
            <a:r>
              <a:rPr lang="en-US" i="1" dirty="0" smtClean="0"/>
              <a:t>System Build</a:t>
            </a:r>
            <a:r>
              <a:rPr lang="en-US" dirty="0" smtClean="0"/>
              <a:t> on the </a:t>
            </a:r>
            <a:r>
              <a:rPr lang="en-US" i="1" dirty="0" smtClean="0"/>
              <a:t>Production System</a:t>
            </a:r>
            <a:r>
              <a:rPr lang="en-US" dirty="0" smtClean="0"/>
              <a:t>, following deployment.  </a:t>
            </a:r>
          </a:p>
          <a:p>
            <a:r>
              <a:rPr lang="en-US" dirty="0" smtClean="0"/>
              <a:t>Do not restart the </a:t>
            </a:r>
            <a:r>
              <a:rPr lang="en-US" i="1" dirty="0" smtClean="0"/>
              <a:t>Production System</a:t>
            </a:r>
            <a:r>
              <a:rPr lang="en-US" dirty="0" smtClean="0"/>
              <a:t>.</a:t>
            </a:r>
          </a:p>
          <a:p>
            <a:r>
              <a:rPr lang="en-US" dirty="0" smtClean="0"/>
              <a:t>Performed by</a:t>
            </a:r>
          </a:p>
          <a:p>
            <a:r>
              <a:rPr lang="en-US" dirty="0" smtClean="0"/>
              <a:t>System Administrator </a:t>
            </a:r>
          </a:p>
          <a:p>
            <a:r>
              <a:rPr lang="en-US" dirty="0" smtClean="0"/>
              <a:t>Effort required (needs to be coordinated with GSO)</a:t>
            </a:r>
          </a:p>
          <a:p>
            <a:r>
              <a:rPr lang="en-US" dirty="0" smtClean="0"/>
              <a:t>8 hours </a:t>
            </a:r>
          </a:p>
          <a:p>
            <a:r>
              <a:rPr lang="en-US" dirty="0" smtClean="0"/>
              <a:t>Frequency</a:t>
            </a:r>
          </a:p>
          <a:p>
            <a:r>
              <a:rPr lang="en-US" dirty="0" smtClean="0"/>
              <a:t>Once</a:t>
            </a:r>
          </a:p>
          <a:p>
            <a:r>
              <a:rPr lang="en-US" b="1" i="1" dirty="0" smtClean="0"/>
              <a:t>Step 7 – Configure, Deploy and Validate Candidate Release on Production System </a:t>
            </a:r>
          </a:p>
          <a:p>
            <a:r>
              <a:rPr lang="en-US" dirty="0" smtClean="0"/>
              <a:t>The </a:t>
            </a:r>
            <a:r>
              <a:rPr lang="en-US" i="1" dirty="0" smtClean="0"/>
              <a:t>Production System</a:t>
            </a:r>
            <a:r>
              <a:rPr lang="en-US" dirty="0" smtClean="0"/>
              <a:t> should already be shut down from the proceeding step.  </a:t>
            </a:r>
          </a:p>
          <a:p>
            <a:r>
              <a:rPr lang="en-US" dirty="0" smtClean="0"/>
              <a:t>The </a:t>
            </a:r>
            <a:r>
              <a:rPr lang="en-US" i="1" dirty="0" smtClean="0"/>
              <a:t>Production System</a:t>
            </a:r>
            <a:r>
              <a:rPr lang="en-US" dirty="0" smtClean="0"/>
              <a:t> </a:t>
            </a:r>
            <a:r>
              <a:rPr lang="en-US" i="1" dirty="0" smtClean="0"/>
              <a:t>Load Point Directory</a:t>
            </a:r>
            <a:r>
              <a:rPr lang="en-US" dirty="0" smtClean="0"/>
              <a:t> can be cloned to a new directory or left as is and overwritten with new files.  Which every approach is chosen should be used consistently on both </a:t>
            </a:r>
            <a:r>
              <a:rPr lang="en-US" i="1" dirty="0" smtClean="0"/>
              <a:t>Pre-Production</a:t>
            </a:r>
            <a:r>
              <a:rPr lang="en-US" dirty="0" smtClean="0"/>
              <a:t> and </a:t>
            </a:r>
            <a:r>
              <a:rPr lang="en-US" i="1" dirty="0" smtClean="0"/>
              <a:t>Production</a:t>
            </a:r>
            <a:r>
              <a:rPr lang="en-US" dirty="0" smtClean="0"/>
              <a:t>.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Start the </a:t>
            </a:r>
            <a:r>
              <a:rPr lang="en-US" i="1" dirty="0" smtClean="0"/>
              <a:t>Production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a:t>
            </a:r>
            <a:r>
              <a:rPr lang="en-US" dirty="0" smtClean="0"/>
              <a:t>final</a:t>
            </a:r>
            <a:r>
              <a:rPr lang="en-US" i="1" dirty="0" smtClean="0"/>
              <a:t> System Build </a:t>
            </a:r>
            <a:r>
              <a:rPr lang="en-US" dirty="0" smtClean="0"/>
              <a:t>from the </a:t>
            </a:r>
            <a:r>
              <a:rPr lang="en-US" i="1" dirty="0" smtClean="0"/>
              <a:t>SCM system </a:t>
            </a:r>
            <a:r>
              <a:rPr lang="en-US" dirty="0" smtClean="0"/>
              <a:t>and apply to the </a:t>
            </a:r>
            <a:r>
              <a:rPr lang="en-US" i="1" dirty="0" smtClean="0"/>
              <a:t>Production System </a:t>
            </a:r>
            <a:r>
              <a:rPr lang="en-US" dirty="0" smtClean="0"/>
              <a:t>using</a:t>
            </a:r>
            <a:r>
              <a:rPr lang="en-US" i="1" dirty="0" smtClean="0"/>
              <a:t> 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Because the </a:t>
            </a:r>
            <a:r>
              <a:rPr lang="en-US" i="1" dirty="0" smtClean="0"/>
              <a:t>Production Database</a:t>
            </a:r>
            <a:r>
              <a:rPr lang="en-US" dirty="0" smtClean="0"/>
              <a:t> is never refreshed these may or may not need to be reloaded. </a:t>
            </a:r>
          </a:p>
          <a:p>
            <a:r>
              <a:rPr lang="en-US" dirty="0" smtClean="0"/>
              <a:t>Execute the </a:t>
            </a:r>
            <a:r>
              <a:rPr lang="en-US" i="1" dirty="0" smtClean="0"/>
              <a:t>System Validation</a:t>
            </a:r>
            <a:r>
              <a:rPr lang="en-US" dirty="0" smtClean="0"/>
              <a:t> - </a:t>
            </a:r>
            <a:r>
              <a:rPr lang="en-US" i="1" dirty="0" smtClean="0"/>
              <a:t>Production Smoke Tests</a:t>
            </a:r>
            <a:r>
              <a:rPr lang="en-US" dirty="0" smtClean="0"/>
              <a:t>. </a:t>
            </a:r>
          </a:p>
          <a:p>
            <a:r>
              <a:rPr lang="en-US" dirty="0" smtClean="0"/>
              <a:t>If these tests fail, perform the </a:t>
            </a:r>
            <a:r>
              <a:rPr lang="en-US" i="1" dirty="0" smtClean="0"/>
              <a:t>Recovery </a:t>
            </a:r>
            <a:r>
              <a:rPr lang="en-US" dirty="0" smtClean="0"/>
              <a:t>process to bring the previous </a:t>
            </a:r>
            <a:r>
              <a:rPr lang="en-US" i="1" dirty="0" smtClean="0"/>
              <a:t>Windchill Production System </a:t>
            </a:r>
            <a:r>
              <a:rPr lang="en-US" dirty="0" smtClean="0"/>
              <a:t>and </a:t>
            </a:r>
            <a:r>
              <a:rPr lang="en-US" i="1" dirty="0" smtClean="0"/>
              <a:t>Production Database, </a:t>
            </a:r>
            <a:r>
              <a:rPr lang="en-US" dirty="0" smtClean="0"/>
              <a:t>and restart the old </a:t>
            </a:r>
            <a:r>
              <a:rPr lang="en-US" i="1" dirty="0" smtClean="0"/>
              <a:t>Production System</a:t>
            </a:r>
            <a:r>
              <a:rPr lang="en-US" dirty="0" smtClean="0"/>
              <a:t>.</a:t>
            </a:r>
          </a:p>
          <a:p>
            <a:r>
              <a:rPr lang="en-US" dirty="0" smtClean="0"/>
              <a:t>If final </a:t>
            </a:r>
            <a:r>
              <a:rPr lang="en-US" i="1" dirty="0" smtClean="0"/>
              <a:t>System Build</a:t>
            </a:r>
            <a:r>
              <a:rPr lang="en-US" dirty="0" smtClean="0"/>
              <a:t> is valid (passes </a:t>
            </a:r>
            <a:r>
              <a:rPr lang="en-US" i="1" dirty="0" smtClean="0"/>
              <a:t>Production Test </a:t>
            </a:r>
            <a:r>
              <a:rPr lang="en-US" dirty="0" smtClean="0"/>
              <a:t>or</a:t>
            </a:r>
            <a:r>
              <a:rPr lang="en-US" i="1" dirty="0" smtClean="0"/>
              <a:t> Production Smoke Tests</a:t>
            </a:r>
            <a:r>
              <a:rPr lang="en-US" dirty="0" smtClean="0"/>
              <a:t>) record the System Build number in the </a:t>
            </a:r>
            <a:r>
              <a:rPr lang="en-US" i="1" dirty="0" smtClean="0"/>
              <a:t>Configuration Definition and Change Log</a:t>
            </a:r>
            <a:r>
              <a:rPr lang="en-US" dirty="0" smtClean="0"/>
              <a:t> for the </a:t>
            </a:r>
            <a:r>
              <a:rPr lang="en-US" i="1" dirty="0" smtClean="0"/>
              <a:t>Production System</a:t>
            </a:r>
            <a:r>
              <a:rPr lang="en-US" dirty="0" smtClean="0"/>
              <a:t>. </a:t>
            </a:r>
          </a:p>
          <a:p>
            <a:r>
              <a:rPr lang="en-US" dirty="0" smtClean="0"/>
              <a:t>Do not make the system available to end users until </a:t>
            </a:r>
            <a:r>
              <a:rPr lang="en-US" i="1" dirty="0" smtClean="0"/>
              <a:t>Production Replica</a:t>
            </a:r>
            <a:r>
              <a:rPr lang="en-US" dirty="0" smtClean="0"/>
              <a:t> and </a:t>
            </a:r>
            <a:r>
              <a:rPr lang="en-US" i="1" dirty="0" smtClean="0"/>
              <a:t>Disaster Recovery Systems</a:t>
            </a:r>
            <a:r>
              <a:rPr lang="en-US" dirty="0" smtClean="0"/>
              <a:t> have been synchronized and the new “changed” </a:t>
            </a:r>
            <a:r>
              <a:rPr lang="en-US" i="1" dirty="0" smtClean="0"/>
              <a:t>Production System</a:t>
            </a:r>
            <a:r>
              <a:rPr lang="en-US" dirty="0" smtClean="0"/>
              <a:t> itself has again been backed up.</a:t>
            </a:r>
          </a:p>
          <a:p>
            <a:r>
              <a:rPr lang="en-US" dirty="0" smtClean="0"/>
              <a:t>Performed by</a:t>
            </a:r>
          </a:p>
          <a:p>
            <a:r>
              <a:rPr lang="en-US" dirty="0" smtClean="0"/>
              <a:t>System Administrator </a:t>
            </a:r>
          </a:p>
          <a:p>
            <a:r>
              <a:rPr lang="en-US" dirty="0" smtClean="0"/>
              <a:t>Shutdown, backup, </a:t>
            </a:r>
            <a:r>
              <a:rPr lang="en-US" dirty="0" err="1" smtClean="0"/>
              <a:t>rehost</a:t>
            </a:r>
            <a:r>
              <a:rPr lang="en-US" dirty="0" smtClean="0"/>
              <a:t>, startup, restore in case of error</a:t>
            </a:r>
          </a:p>
          <a:p>
            <a:r>
              <a:rPr lang="en-US" dirty="0" smtClean="0"/>
              <a:t>Developer</a:t>
            </a:r>
          </a:p>
          <a:p>
            <a:r>
              <a:rPr lang="en-US" dirty="0" smtClean="0"/>
              <a:t>Install and build, apply administrative content changes</a:t>
            </a:r>
          </a:p>
          <a:p>
            <a:r>
              <a:rPr lang="en-US" dirty="0" smtClean="0"/>
              <a:t>Effort required (needs to be coordinated with GSO)</a:t>
            </a:r>
          </a:p>
          <a:p>
            <a:r>
              <a:rPr lang="en-US" dirty="0" smtClean="0"/>
              <a:t>4 hours to clone database</a:t>
            </a:r>
          </a:p>
          <a:p>
            <a:r>
              <a:rPr lang="en-US" dirty="0" smtClean="0"/>
              <a:t>8 hours to manually apply changes</a:t>
            </a:r>
          </a:p>
          <a:p>
            <a:r>
              <a:rPr lang="en-US" dirty="0" smtClean="0"/>
              <a:t>Frequency</a:t>
            </a:r>
          </a:p>
          <a:p>
            <a:r>
              <a:rPr lang="en-US" dirty="0" smtClean="0"/>
              <a:t>Once per change </a:t>
            </a:r>
            <a:r>
              <a:rPr lang="en-US" u="sng" dirty="0" smtClean="0"/>
              <a:t>or</a:t>
            </a:r>
            <a:r>
              <a:rPr lang="en-US" dirty="0" smtClean="0"/>
              <a:t> every six weeks or quarter for longer / more complicated projects </a:t>
            </a:r>
          </a:p>
          <a:p>
            <a:r>
              <a:rPr lang="en-US" b="1" i="1" dirty="0" smtClean="0"/>
              <a:t>Step 8 - Synchronize Changes to Disaster Recovery System</a:t>
            </a:r>
          </a:p>
          <a:p>
            <a:r>
              <a:rPr lang="en-US" dirty="0" smtClean="0"/>
              <a:t>Shut down </a:t>
            </a:r>
            <a:r>
              <a:rPr lang="en-US" i="1" dirty="0" smtClean="0"/>
              <a:t>Disaster Recovery</a:t>
            </a:r>
            <a:r>
              <a:rPr lang="en-US" dirty="0" smtClean="0"/>
              <a:t> System.</a:t>
            </a:r>
          </a:p>
          <a:p>
            <a:r>
              <a:rPr lang="en-US" dirty="0" smtClean="0"/>
              <a:t>Perform backup portion of</a:t>
            </a:r>
            <a:r>
              <a:rPr lang="en-US" i="1" dirty="0" smtClean="0"/>
              <a:t> Backup and Recovery </a:t>
            </a:r>
            <a:r>
              <a:rPr lang="en-US" dirty="0" smtClean="0"/>
              <a:t>process</a:t>
            </a:r>
            <a:r>
              <a:rPr lang="en-US" i="1" dirty="0" smtClean="0"/>
              <a:t> </a:t>
            </a:r>
            <a:r>
              <a:rPr lang="en-US" dirty="0" smtClean="0"/>
              <a:t>on the existing </a:t>
            </a:r>
            <a:r>
              <a:rPr lang="en-US" i="1" dirty="0" smtClean="0"/>
              <a:t>Production System Install Load Point Directory</a:t>
            </a:r>
            <a:r>
              <a:rPr lang="en-US" dirty="0" smtClean="0"/>
              <a:t> and </a:t>
            </a:r>
            <a:r>
              <a:rPr lang="en-US" i="1" dirty="0" smtClean="0"/>
              <a:t>Production Database</a:t>
            </a:r>
            <a:r>
              <a:rPr lang="en-US" dirty="0" smtClean="0"/>
              <a:t>.</a:t>
            </a:r>
          </a:p>
          <a:p>
            <a:r>
              <a:rPr lang="en-US" dirty="0" smtClean="0"/>
              <a:t>Clone the </a:t>
            </a:r>
            <a:r>
              <a:rPr lang="en-US" i="1" dirty="0" smtClean="0"/>
              <a:t>Production System</a:t>
            </a:r>
            <a:r>
              <a:rPr lang="en-US" dirty="0" smtClean="0"/>
              <a:t> (</a:t>
            </a:r>
            <a:r>
              <a:rPr lang="en-US" i="1" dirty="0" smtClean="0"/>
              <a:t>Install Load Point Directory</a:t>
            </a:r>
            <a:r>
              <a:rPr lang="en-US" dirty="0" smtClean="0"/>
              <a:t> and </a:t>
            </a:r>
            <a:r>
              <a:rPr lang="en-US" i="1" dirty="0" smtClean="0"/>
              <a:t>Production Database</a:t>
            </a:r>
            <a:r>
              <a:rPr lang="en-US" dirty="0" smtClean="0"/>
              <a:t>) to the </a:t>
            </a:r>
            <a:r>
              <a:rPr lang="en-US" i="1" dirty="0" smtClean="0"/>
              <a:t>Disaster Recovery</a:t>
            </a:r>
            <a:r>
              <a:rPr lang="en-US" dirty="0" smtClean="0"/>
              <a:t> System.</a:t>
            </a:r>
          </a:p>
          <a:p>
            <a:r>
              <a:rPr lang="en-US" dirty="0" smtClean="0"/>
              <a:t>Start up </a:t>
            </a:r>
            <a:r>
              <a:rPr lang="en-US" i="1" dirty="0" smtClean="0"/>
              <a:t>Disaster Recovery System</a:t>
            </a:r>
            <a:r>
              <a:rPr lang="en-US" dirty="0" smtClean="0"/>
              <a:t> from the new clone. </a:t>
            </a:r>
          </a:p>
          <a:p>
            <a:r>
              <a:rPr lang="en-US" dirty="0" smtClean="0"/>
              <a:t>If the validation fails, perform the recovery portion of the </a:t>
            </a:r>
            <a:r>
              <a:rPr lang="en-US" i="1" dirty="0" smtClean="0"/>
              <a:t>Backup and Recovery</a:t>
            </a:r>
            <a:r>
              <a:rPr lang="en-US" dirty="0" smtClean="0"/>
              <a:t> process to bring back the </a:t>
            </a:r>
            <a:r>
              <a:rPr lang="en-US" i="1" dirty="0" smtClean="0"/>
              <a:t>Install Load Point Directory</a:t>
            </a:r>
            <a:r>
              <a:rPr lang="en-US" dirty="0" smtClean="0"/>
              <a:t> and </a:t>
            </a:r>
            <a:r>
              <a:rPr lang="en-US" i="1" dirty="0" smtClean="0"/>
              <a:t>Production Database </a:t>
            </a:r>
            <a:r>
              <a:rPr lang="en-US" dirty="0" smtClean="0"/>
              <a:t>prior to the changes. </a:t>
            </a:r>
          </a:p>
          <a:p>
            <a:r>
              <a:rPr lang="en-US" dirty="0" smtClean="0"/>
              <a:t>Start up the old </a:t>
            </a:r>
            <a:r>
              <a:rPr lang="en-US" i="1" dirty="0" smtClean="0"/>
              <a:t>Disaster Recovery System</a:t>
            </a:r>
            <a:r>
              <a:rPr lang="en-US" dirty="0" smtClean="0"/>
              <a:t>.</a:t>
            </a:r>
          </a:p>
          <a:p>
            <a:r>
              <a:rPr lang="en-US" dirty="0" smtClean="0"/>
              <a:t>Performed by</a:t>
            </a:r>
          </a:p>
          <a:p>
            <a:r>
              <a:rPr lang="en-US" dirty="0" smtClean="0"/>
              <a:t>Developer or System Administrator</a:t>
            </a:r>
          </a:p>
          <a:p>
            <a:r>
              <a:rPr lang="en-US" dirty="0" smtClean="0"/>
              <a:t>Effort required (needs to be coordinated with GSO)</a:t>
            </a:r>
          </a:p>
          <a:p>
            <a:r>
              <a:rPr lang="en-US" dirty="0" smtClean="0"/>
              <a:t>8 hours</a:t>
            </a:r>
          </a:p>
          <a:p>
            <a:r>
              <a:rPr lang="en-US" dirty="0" smtClean="0"/>
              <a:t>Frequency</a:t>
            </a:r>
          </a:p>
          <a:p>
            <a:r>
              <a:rPr lang="en-US" dirty="0" smtClean="0"/>
              <a:t>When the Production Server Changes </a:t>
            </a:r>
          </a:p>
          <a:p>
            <a:r>
              <a:rPr lang="en-US" b="1" i="1" dirty="0" smtClean="0"/>
              <a:t>Step 9 - Synchronize Changes to Production Replica System</a:t>
            </a:r>
          </a:p>
          <a:p>
            <a:r>
              <a:rPr lang="en-US" dirty="0" smtClean="0"/>
              <a:t>Shut down the </a:t>
            </a:r>
            <a:r>
              <a:rPr lang="en-US" i="1" dirty="0" smtClean="0"/>
              <a:t>Production Replica System</a:t>
            </a:r>
            <a:r>
              <a:rPr lang="en-US" dirty="0" smtClean="0"/>
              <a:t>.</a:t>
            </a:r>
          </a:p>
          <a:p>
            <a:r>
              <a:rPr lang="en-US" dirty="0" smtClean="0"/>
              <a:t>Perform backup portion of</a:t>
            </a:r>
            <a:r>
              <a:rPr lang="en-US" i="1" dirty="0" smtClean="0"/>
              <a:t> Backup and Recovery </a:t>
            </a:r>
            <a:r>
              <a:rPr lang="en-US" dirty="0" smtClean="0"/>
              <a:t>process</a:t>
            </a:r>
            <a:r>
              <a:rPr lang="en-US" i="1" dirty="0" smtClean="0"/>
              <a:t> </a:t>
            </a:r>
            <a:r>
              <a:rPr lang="en-US" dirty="0" smtClean="0"/>
              <a:t>on the existing </a:t>
            </a:r>
            <a:r>
              <a:rPr lang="en-US" i="1" dirty="0" smtClean="0"/>
              <a:t>Production System Install Load Point Directory</a:t>
            </a:r>
            <a:r>
              <a:rPr lang="en-US" dirty="0" smtClean="0"/>
              <a:t> and </a:t>
            </a:r>
            <a:r>
              <a:rPr lang="en-US" i="1" dirty="0" smtClean="0"/>
              <a:t>Production Windchill Database</a:t>
            </a:r>
            <a:r>
              <a:rPr lang="en-US" dirty="0" smtClean="0"/>
              <a:t>.</a:t>
            </a:r>
          </a:p>
          <a:p>
            <a:r>
              <a:rPr lang="en-US" dirty="0" smtClean="0"/>
              <a:t>Clone the </a:t>
            </a:r>
            <a:r>
              <a:rPr lang="en-US" i="1" dirty="0" smtClean="0"/>
              <a:t>Production System</a:t>
            </a:r>
            <a:r>
              <a:rPr lang="en-US" dirty="0" smtClean="0"/>
              <a:t> (</a:t>
            </a:r>
            <a:r>
              <a:rPr lang="en-US" i="1" dirty="0" smtClean="0"/>
              <a:t>Install Load Point Directory</a:t>
            </a:r>
            <a:r>
              <a:rPr lang="en-US" dirty="0" smtClean="0"/>
              <a:t> and </a:t>
            </a:r>
            <a:r>
              <a:rPr lang="en-US" i="1" dirty="0" smtClean="0"/>
              <a:t>Production Database</a:t>
            </a:r>
            <a:r>
              <a:rPr lang="en-US" dirty="0" smtClean="0"/>
              <a:t>).</a:t>
            </a:r>
          </a:p>
          <a:p>
            <a:r>
              <a:rPr lang="en-US" dirty="0" smtClean="0"/>
              <a:t>Start up the </a:t>
            </a:r>
            <a:r>
              <a:rPr lang="en-US" i="1" dirty="0" smtClean="0"/>
              <a:t>Production Replica System </a:t>
            </a:r>
            <a:r>
              <a:rPr lang="en-US" dirty="0" smtClean="0"/>
              <a:t>from new clone. </a:t>
            </a:r>
          </a:p>
          <a:p>
            <a:r>
              <a:rPr lang="en-US" dirty="0" smtClean="0"/>
              <a:t>If validation fails, perform the recovery part of the</a:t>
            </a:r>
            <a:r>
              <a:rPr lang="en-US" i="1" dirty="0" smtClean="0"/>
              <a:t> Backup and Recovery</a:t>
            </a:r>
            <a:r>
              <a:rPr lang="en-US" dirty="0" smtClean="0"/>
              <a:t> process to bring back the previous </a:t>
            </a:r>
            <a:r>
              <a:rPr lang="en-US" i="1" dirty="0" smtClean="0"/>
              <a:t>Install Load Point Directory</a:t>
            </a:r>
            <a:r>
              <a:rPr lang="en-US" dirty="0" smtClean="0"/>
              <a:t> and </a:t>
            </a:r>
            <a:r>
              <a:rPr lang="en-US" i="1" dirty="0" smtClean="0"/>
              <a:t>Production Database,</a:t>
            </a:r>
            <a:r>
              <a:rPr lang="en-US" dirty="0" smtClean="0"/>
              <a:t> and start up the old </a:t>
            </a:r>
            <a:r>
              <a:rPr lang="en-US" i="1" dirty="0" smtClean="0"/>
              <a:t>Production Replica System</a:t>
            </a:r>
            <a:r>
              <a:rPr lang="en-US" dirty="0" smtClean="0"/>
              <a:t>.</a:t>
            </a:r>
          </a:p>
          <a:p>
            <a:r>
              <a:rPr lang="en-US" dirty="0" smtClean="0"/>
              <a:t>Performed by</a:t>
            </a:r>
          </a:p>
          <a:p>
            <a:r>
              <a:rPr lang="en-US" dirty="0" smtClean="0"/>
              <a:t>Developer or System Administrator</a:t>
            </a:r>
          </a:p>
          <a:p>
            <a:r>
              <a:rPr lang="en-US" dirty="0" smtClean="0"/>
              <a:t>Effort required (needs to be coordinated with GSO)</a:t>
            </a:r>
          </a:p>
          <a:p>
            <a:r>
              <a:rPr lang="en-US" dirty="0" smtClean="0"/>
              <a:t>8 hours</a:t>
            </a:r>
          </a:p>
          <a:p>
            <a:r>
              <a:rPr lang="en-US" dirty="0" smtClean="0"/>
              <a:t>Frequency</a:t>
            </a:r>
          </a:p>
          <a:p>
            <a:r>
              <a:rPr lang="en-US" dirty="0" smtClean="0"/>
              <a:t>When the Production Server Changes </a:t>
            </a:r>
          </a:p>
          <a:p>
            <a:r>
              <a:rPr lang="en-US" b="1" i="1" dirty="0" smtClean="0"/>
              <a:t>Step 10 – Optionally Changes on Training and Migration Systems</a:t>
            </a:r>
          </a:p>
          <a:p>
            <a:r>
              <a:rPr lang="en-US" dirty="0" smtClean="0"/>
              <a:t>The following activities related to </a:t>
            </a:r>
            <a:r>
              <a:rPr lang="en-US" i="1" dirty="0" smtClean="0"/>
              <a:t>Training </a:t>
            </a:r>
            <a:r>
              <a:rPr lang="en-US" dirty="0" smtClean="0"/>
              <a:t>and</a:t>
            </a:r>
            <a:r>
              <a:rPr lang="en-US" i="1" dirty="0" smtClean="0"/>
              <a:t> Migration Systems. </a:t>
            </a:r>
            <a:endParaRPr lang="en-US" dirty="0" smtClean="0"/>
          </a:p>
          <a:p>
            <a:r>
              <a:rPr lang="en-US" dirty="0" smtClean="0"/>
              <a:t>Create new </a:t>
            </a:r>
            <a:r>
              <a:rPr lang="en-US" i="1" dirty="0" smtClean="0"/>
              <a:t>Install Load Point Directory </a:t>
            </a:r>
            <a:r>
              <a:rPr lang="en-US" dirty="0" smtClean="0"/>
              <a:t>on each</a:t>
            </a:r>
            <a:r>
              <a:rPr lang="en-US" i="1" dirty="0" smtClean="0"/>
              <a:t> System </a:t>
            </a:r>
            <a:r>
              <a:rPr lang="en-US" dirty="0" smtClean="0"/>
              <a:t>by cloning</a:t>
            </a:r>
            <a:r>
              <a:rPr lang="en-US" i="1" dirty="0" smtClean="0"/>
              <a:t> Install Load Point Directory </a:t>
            </a:r>
            <a:r>
              <a:rPr lang="en-US" dirty="0" smtClean="0"/>
              <a:t>from</a:t>
            </a:r>
            <a:r>
              <a:rPr lang="en-US" i="1" dirty="0" smtClean="0"/>
              <a:t> Production System.  </a:t>
            </a:r>
            <a:endParaRPr lang="en-US" dirty="0" smtClean="0"/>
          </a:p>
          <a:p>
            <a:r>
              <a:rPr lang="en-US" dirty="0" smtClean="0"/>
              <a:t>Clone portion of the </a:t>
            </a:r>
            <a:r>
              <a:rPr lang="en-US" i="1" dirty="0" smtClean="0"/>
              <a:t>Production Windchill Database </a:t>
            </a:r>
            <a:r>
              <a:rPr lang="en-US" dirty="0" smtClean="0"/>
              <a:t>needed for training / migration Uses.</a:t>
            </a:r>
          </a:p>
          <a:p>
            <a:r>
              <a:rPr lang="en-US" dirty="0" smtClean="0"/>
              <a:t>Check out any </a:t>
            </a:r>
            <a:r>
              <a:rPr lang="en-US" i="1" dirty="0" smtClean="0"/>
              <a:t>Customizations </a:t>
            </a:r>
            <a:r>
              <a:rPr lang="en-US" dirty="0" smtClean="0"/>
              <a:t>from </a:t>
            </a:r>
            <a:r>
              <a:rPr lang="en-US" i="1" dirty="0" smtClean="0"/>
              <a:t>Source Code Management (SCM) system </a:t>
            </a:r>
            <a:r>
              <a:rPr lang="en-US" dirty="0" smtClean="0"/>
              <a:t>to each</a:t>
            </a:r>
            <a:r>
              <a:rPr lang="en-US" i="1" dirty="0" smtClean="0"/>
              <a:t> System’s </a:t>
            </a:r>
            <a:r>
              <a:rPr lang="en-US" dirty="0" smtClean="0"/>
              <a:t>- </a:t>
            </a:r>
            <a:r>
              <a:rPr lang="en-US" i="1" dirty="0" smtClean="0"/>
              <a:t>Safe Area Directory</a:t>
            </a:r>
            <a:r>
              <a:rPr lang="en-US" dirty="0" smtClean="0"/>
              <a:t>.</a:t>
            </a:r>
          </a:p>
          <a:p>
            <a:r>
              <a:rPr lang="en-US" dirty="0" smtClean="0"/>
              <a:t>Start Training and Migration Systems</a:t>
            </a:r>
          </a:p>
          <a:p>
            <a:r>
              <a:rPr lang="en-US" dirty="0" smtClean="0"/>
              <a:t>Load any </a:t>
            </a:r>
            <a:r>
              <a:rPr lang="en-US" i="1" dirty="0" smtClean="0"/>
              <a:t>Business Administrative Content Load Files</a:t>
            </a:r>
            <a:r>
              <a:rPr lang="en-US" dirty="0" smtClean="0"/>
              <a:t> required.  See previous Notes on loading these files only once. </a:t>
            </a:r>
          </a:p>
          <a:p>
            <a:r>
              <a:rPr lang="en-US" dirty="0" smtClean="0"/>
              <a:t>Execute the </a:t>
            </a:r>
            <a:r>
              <a:rPr lang="en-US" i="1" dirty="0" smtClean="0"/>
              <a:t>System Validation</a:t>
            </a:r>
            <a:r>
              <a:rPr lang="en-US" dirty="0" smtClean="0"/>
              <a:t> – </a:t>
            </a:r>
            <a:r>
              <a:rPr lang="en-US" i="1" dirty="0" smtClean="0"/>
              <a:t>Integration Tests. </a:t>
            </a:r>
            <a:endParaRPr lang="en-US" dirty="0" smtClean="0"/>
          </a:p>
          <a:p>
            <a:r>
              <a:rPr lang="en-US" dirty="0" smtClean="0"/>
              <a:t>If </a:t>
            </a:r>
            <a:r>
              <a:rPr lang="en-US" i="1" dirty="0" smtClean="0"/>
              <a:t>Candidate Release</a:t>
            </a:r>
            <a:r>
              <a:rPr lang="en-US" dirty="0" smtClean="0"/>
              <a:t> is valid (passes </a:t>
            </a:r>
            <a:r>
              <a:rPr lang="en-US" i="1" dirty="0" smtClean="0"/>
              <a:t>Integration Tests</a:t>
            </a:r>
            <a:r>
              <a:rPr lang="en-US" dirty="0" smtClean="0"/>
              <a:t>) make System available for use training and migration uses.  </a:t>
            </a:r>
          </a:p>
          <a:p>
            <a:r>
              <a:rPr lang="en-US" dirty="0" smtClean="0"/>
              <a:t>Performed by</a:t>
            </a:r>
          </a:p>
          <a:p>
            <a:r>
              <a:rPr lang="en-US" dirty="0" smtClean="0"/>
              <a:t>System Administrator</a:t>
            </a:r>
          </a:p>
          <a:p>
            <a:r>
              <a:rPr lang="en-US" dirty="0" smtClean="0"/>
              <a:t>Effort required (needs to be coordinated with GSO)</a:t>
            </a:r>
          </a:p>
          <a:p>
            <a:r>
              <a:rPr lang="en-US" dirty="0" smtClean="0"/>
              <a:t>4 hours to clone database</a:t>
            </a:r>
          </a:p>
          <a:p>
            <a:r>
              <a:rPr lang="en-US" dirty="0" smtClean="0"/>
              <a:t>Frequency</a:t>
            </a:r>
          </a:p>
          <a:p>
            <a:r>
              <a:rPr lang="en-US" dirty="0" smtClean="0"/>
              <a:t>Once per training class </a:t>
            </a:r>
            <a:r>
              <a:rPr lang="en-US" u="sng" dirty="0" smtClean="0"/>
              <a:t>or</a:t>
            </a:r>
            <a:r>
              <a:rPr lang="en-US" dirty="0" smtClean="0"/>
              <a:t> migration rehearsal</a:t>
            </a:r>
          </a:p>
          <a:p>
            <a:r>
              <a:rPr lang="en-US" b="1" i="1" dirty="0" smtClean="0"/>
              <a:t>Step 11 - Source Manage Administrative Scripts</a:t>
            </a:r>
          </a:p>
          <a:p>
            <a:r>
              <a:rPr lang="en-US" dirty="0" smtClean="0"/>
              <a:t>Since each final System Build may impact </a:t>
            </a:r>
            <a:r>
              <a:rPr lang="en-US" i="1" dirty="0" smtClean="0"/>
              <a:t>Administrative Scripts</a:t>
            </a:r>
            <a:r>
              <a:rPr lang="en-US" dirty="0" smtClean="0"/>
              <a:t> such as </a:t>
            </a:r>
            <a:r>
              <a:rPr lang="en-US" i="1" dirty="0" smtClean="0"/>
              <a:t>start/stop</a:t>
            </a:r>
            <a:r>
              <a:rPr lang="en-US" dirty="0" smtClean="0"/>
              <a:t> and </a:t>
            </a:r>
            <a:r>
              <a:rPr lang="en-US" i="1" dirty="0" smtClean="0"/>
              <a:t>backup</a:t>
            </a:r>
            <a:r>
              <a:rPr lang="en-US" dirty="0" smtClean="0"/>
              <a:t> it is a PTC Best Practice to review changes to these </a:t>
            </a:r>
            <a:r>
              <a:rPr lang="en-US" i="1" dirty="0" smtClean="0"/>
              <a:t>Scripts</a:t>
            </a:r>
            <a:r>
              <a:rPr lang="en-US" dirty="0" smtClean="0"/>
              <a:t> and ensure that they are updated, tested, deployed and source controlled along with the other </a:t>
            </a:r>
            <a:r>
              <a:rPr lang="en-US" i="1" dirty="0" smtClean="0"/>
              <a:t>Customizations/Configuration</a:t>
            </a:r>
            <a:r>
              <a:rPr lang="en-US" dirty="0" smtClean="0"/>
              <a:t> and </a:t>
            </a:r>
            <a:r>
              <a:rPr lang="en-US" i="1" dirty="0" smtClean="0"/>
              <a:t>Business Administrative Content</a:t>
            </a:r>
            <a:r>
              <a:rPr lang="en-US" dirty="0" smtClean="0"/>
              <a:t> and </a:t>
            </a:r>
            <a:r>
              <a:rPr lang="en-US" i="1" dirty="0" smtClean="0"/>
              <a:t>Load Files</a:t>
            </a:r>
            <a:r>
              <a:rPr lang="en-US" dirty="0" smtClean="0"/>
              <a:t> managed in the </a:t>
            </a:r>
            <a:r>
              <a:rPr lang="en-US" i="1" dirty="0" smtClean="0"/>
              <a:t>SCM system</a:t>
            </a:r>
            <a:r>
              <a:rPr lang="en-US" dirty="0" smtClean="0"/>
              <a:t>. </a:t>
            </a:r>
          </a:p>
          <a:p>
            <a:r>
              <a:rPr lang="en-US" dirty="0" smtClean="0"/>
              <a:t>Performed by</a:t>
            </a:r>
          </a:p>
          <a:p>
            <a:r>
              <a:rPr lang="en-US" dirty="0" smtClean="0"/>
              <a:t>Developer and System Administrator</a:t>
            </a:r>
          </a:p>
          <a:p>
            <a:r>
              <a:rPr lang="en-US" dirty="0" smtClean="0"/>
              <a:t>Effort required (needs to be coordinated with GSO)</a:t>
            </a:r>
          </a:p>
          <a:p>
            <a:r>
              <a:rPr lang="en-US" dirty="0" smtClean="0"/>
              <a:t>4-8 hours</a:t>
            </a:r>
          </a:p>
          <a:p>
            <a:r>
              <a:rPr lang="en-US" dirty="0" smtClean="0"/>
              <a:t>Frequency</a:t>
            </a:r>
          </a:p>
          <a:p>
            <a:r>
              <a:rPr lang="en-US" dirty="0" smtClean="0"/>
              <a:t>When the Production Server </a:t>
            </a:r>
            <a:r>
              <a:rPr lang="en-US" u="sng" dirty="0" smtClean="0"/>
              <a:t>or</a:t>
            </a:r>
            <a:r>
              <a:rPr lang="en-US" dirty="0" smtClean="0"/>
              <a:t> Promotion Process Changes </a:t>
            </a:r>
          </a:p>
          <a:p>
            <a:r>
              <a:rPr lang="en-US" b="1" i="1" dirty="0" smtClean="0"/>
              <a:t>Step 12 - Govern Emergency Changes </a:t>
            </a:r>
          </a:p>
          <a:p>
            <a:r>
              <a:rPr lang="en-US" dirty="0" smtClean="0"/>
              <a:t>Even with a careful procedure for developing and applying changes to a </a:t>
            </a:r>
            <a:r>
              <a:rPr lang="en-US" i="1" dirty="0" smtClean="0"/>
              <a:t>Production System</a:t>
            </a:r>
            <a:r>
              <a:rPr lang="en-US" dirty="0" smtClean="0"/>
              <a:t> there remains a separate need for being able to make emergency changes without a formal change management process. </a:t>
            </a:r>
          </a:p>
          <a:p>
            <a:r>
              <a:rPr lang="en-US" dirty="0" smtClean="0"/>
              <a:t>After the emergency changes are made, it’s a PTC Best Practice to carry those changes back and drive them through this process with the next set of scheduled changes. </a:t>
            </a:r>
          </a:p>
          <a:p>
            <a:r>
              <a:rPr lang="en-US" dirty="0" smtClean="0"/>
              <a:t>Performed by</a:t>
            </a:r>
          </a:p>
          <a:p>
            <a:r>
              <a:rPr lang="en-US" dirty="0" smtClean="0"/>
              <a:t>System Administrator</a:t>
            </a:r>
          </a:p>
          <a:p>
            <a:r>
              <a:rPr lang="en-US" dirty="0" smtClean="0"/>
              <a:t>Effort required (needs to be coordinated with GSO)</a:t>
            </a:r>
          </a:p>
          <a:p>
            <a:r>
              <a:rPr lang="en-US" dirty="0" smtClean="0"/>
              <a:t>8 hours</a:t>
            </a:r>
          </a:p>
          <a:p>
            <a:r>
              <a:rPr lang="en-US" dirty="0" smtClean="0"/>
              <a:t>Frequency</a:t>
            </a:r>
          </a:p>
          <a:p>
            <a:r>
              <a:rPr lang="en-US" dirty="0" smtClean="0"/>
              <a:t>Ad hoc</a:t>
            </a:r>
          </a:p>
          <a:p>
            <a:r>
              <a:rPr lang="en-US" b="1" i="1" dirty="0" smtClean="0"/>
              <a:t>Step 13 - Update Configuration Management Database</a:t>
            </a:r>
          </a:p>
          <a:p>
            <a:r>
              <a:rPr lang="en-US" dirty="0" smtClean="0"/>
              <a:t>For ease in troubleshooting, document where each </a:t>
            </a:r>
            <a:r>
              <a:rPr lang="en-US" i="1" dirty="0" smtClean="0"/>
              <a:t>System</a:t>
            </a:r>
            <a:r>
              <a:rPr lang="en-US" dirty="0" smtClean="0"/>
              <a:t> (</a:t>
            </a:r>
            <a:r>
              <a:rPr lang="en-US" i="1" dirty="0" smtClean="0"/>
              <a:t>Developer</a:t>
            </a:r>
            <a:r>
              <a:rPr lang="en-US" dirty="0" smtClean="0"/>
              <a:t>, </a:t>
            </a:r>
            <a:r>
              <a:rPr lang="en-US" i="1" dirty="0" smtClean="0"/>
              <a:t>Integration</a:t>
            </a:r>
            <a:r>
              <a:rPr lang="en-US" dirty="0" smtClean="0"/>
              <a:t>, </a:t>
            </a:r>
            <a:r>
              <a:rPr lang="en-US" i="1" dirty="0" smtClean="0"/>
              <a:t>Pre-Production</a:t>
            </a:r>
            <a:r>
              <a:rPr lang="en-US" dirty="0" smtClean="0"/>
              <a:t>, </a:t>
            </a:r>
            <a:r>
              <a:rPr lang="en-US" i="1" dirty="0" smtClean="0"/>
              <a:t>Production</a:t>
            </a:r>
            <a:r>
              <a:rPr lang="en-US" dirty="0" smtClean="0"/>
              <a:t>, </a:t>
            </a:r>
            <a:r>
              <a:rPr lang="en-US" i="1" dirty="0" smtClean="0"/>
              <a:t>DR</a:t>
            </a:r>
            <a:r>
              <a:rPr lang="en-US" dirty="0" smtClean="0"/>
              <a:t>, and </a:t>
            </a:r>
            <a:r>
              <a:rPr lang="en-US" i="1" dirty="0" smtClean="0"/>
              <a:t>Production Replica</a:t>
            </a:r>
            <a:r>
              <a:rPr lang="en-US" dirty="0" smtClean="0"/>
              <a:t>, </a:t>
            </a:r>
            <a:r>
              <a:rPr lang="en-US" i="1" dirty="0" smtClean="0"/>
              <a:t>Training</a:t>
            </a:r>
            <a:r>
              <a:rPr lang="en-US" dirty="0" smtClean="0"/>
              <a:t> and </a:t>
            </a:r>
            <a:r>
              <a:rPr lang="en-US" i="1" dirty="0" smtClean="0"/>
              <a:t>Migration Systems</a:t>
            </a:r>
            <a:r>
              <a:rPr lang="en-US" dirty="0" smtClean="0"/>
              <a:t> are installed and which </a:t>
            </a:r>
            <a:r>
              <a:rPr lang="en-US" i="1" dirty="0" smtClean="0"/>
              <a:t>Release</a:t>
            </a:r>
            <a:r>
              <a:rPr lang="en-US" dirty="0" smtClean="0"/>
              <a:t> is deployed on each.</a:t>
            </a:r>
          </a:p>
          <a:p>
            <a:r>
              <a:rPr lang="en-US" dirty="0" smtClean="0"/>
              <a:t>It is a PTC Best Practice to use a configuration management database (CMDB) to track this data and record changes. </a:t>
            </a:r>
          </a:p>
          <a:p>
            <a:r>
              <a:rPr lang="en-US" dirty="0" smtClean="0"/>
              <a:t>Performed by</a:t>
            </a:r>
          </a:p>
          <a:p>
            <a:r>
              <a:rPr lang="en-US" dirty="0" smtClean="0"/>
              <a:t>System Administrator</a:t>
            </a:r>
          </a:p>
          <a:p>
            <a:r>
              <a:rPr lang="en-US" dirty="0" smtClean="0"/>
              <a:t>Effort required (needs to be coordinated with GSO)</a:t>
            </a:r>
          </a:p>
          <a:p>
            <a:r>
              <a:rPr lang="en-US" dirty="0" smtClean="0"/>
              <a:t>1 hour</a:t>
            </a:r>
          </a:p>
          <a:p>
            <a:r>
              <a:rPr lang="en-US" dirty="0" smtClean="0"/>
              <a:t>Frequency</a:t>
            </a:r>
          </a:p>
          <a:p>
            <a:r>
              <a:rPr lang="en-US" dirty="0" smtClean="0"/>
              <a:t>When any </a:t>
            </a:r>
            <a:r>
              <a:rPr lang="en-US" dirty="0" err="1" smtClean="0"/>
              <a:t>Windchill</a:t>
            </a:r>
            <a:r>
              <a:rPr lang="en-US" dirty="0" smtClean="0"/>
              <a:t> System changes for planned or emergency reasons</a:t>
            </a:r>
            <a:endParaRPr lang="en-US" dirty="0"/>
          </a:p>
        </p:txBody>
      </p:sp>
      <p:sp>
        <p:nvSpPr>
          <p:cNvPr id="4" name="Slide Number Placeholder 3"/>
          <p:cNvSpPr>
            <a:spLocks noGrp="1"/>
          </p:cNvSpPr>
          <p:nvPr>
            <p:ph type="sldNum" sz="quarter" idx="10"/>
          </p:nvPr>
        </p:nvSpPr>
        <p:spPr/>
        <p:txBody>
          <a:bodyPr/>
          <a:lstStyle/>
          <a:p>
            <a:pPr>
              <a:defRPr/>
            </a:pPr>
            <a:fld id="{D9DFEBB0-91E9-429E-9576-F3050CB55CFD}"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i="1" kern="1200" dirty="0" smtClean="0">
                <a:solidFill>
                  <a:schemeClr val="tx1"/>
                </a:solidFill>
                <a:latin typeface="Arial" charset="0"/>
                <a:ea typeface="MS PGothic" pitchFamily="34" charset="-128"/>
                <a:cs typeface="+mn-cs"/>
              </a:rPr>
              <a:t>Step 1 – Prepare a Developer System </a:t>
            </a:r>
          </a:p>
          <a:p>
            <a:r>
              <a:rPr lang="en-US" sz="1200" kern="1200" dirty="0" smtClean="0">
                <a:solidFill>
                  <a:schemeClr val="tx1"/>
                </a:solidFill>
                <a:latin typeface="Arial" charset="0"/>
                <a:ea typeface="MS PGothic" pitchFamily="34" charset="-128"/>
                <a:cs typeface="+mn-cs"/>
              </a:rPr>
              <a:t>Note: There will be multiple developers on a project and therefore multiple </a:t>
            </a:r>
            <a:r>
              <a:rPr lang="en-US" sz="1200" i="1" kern="1200" dirty="0" smtClean="0">
                <a:solidFill>
                  <a:schemeClr val="tx1"/>
                </a:solidFill>
                <a:latin typeface="Arial" charset="0"/>
                <a:ea typeface="MS PGothic" pitchFamily="34" charset="-128"/>
                <a:cs typeface="+mn-cs"/>
              </a:rPr>
              <a:t>Developer Systems</a:t>
            </a:r>
            <a:r>
              <a:rPr lang="en-US" sz="1200" kern="1200" dirty="0" smtClean="0">
                <a:solidFill>
                  <a:schemeClr val="tx1"/>
                </a:solidFill>
                <a:latin typeface="Arial" charset="0"/>
                <a:ea typeface="MS PGothic" pitchFamily="34" charset="-128"/>
                <a:cs typeface="+mn-cs"/>
              </a:rPr>
              <a:t>.  The </a:t>
            </a:r>
            <a:r>
              <a:rPr lang="en-US" sz="1200" i="1" kern="1200" dirty="0" smtClean="0">
                <a:solidFill>
                  <a:schemeClr val="tx1"/>
                </a:solidFill>
                <a:latin typeface="Arial" charset="0"/>
                <a:ea typeface="MS PGothic" pitchFamily="34" charset="-128"/>
                <a:cs typeface="+mn-cs"/>
              </a:rPr>
              <a:t>Source Code Management (SCM) </a:t>
            </a:r>
            <a:r>
              <a:rPr lang="en-US" sz="1200" kern="1200" dirty="0" smtClean="0">
                <a:solidFill>
                  <a:schemeClr val="tx1"/>
                </a:solidFill>
                <a:latin typeface="Arial" charset="0"/>
                <a:ea typeface="MS PGothic" pitchFamily="34" charset="-128"/>
                <a:cs typeface="+mn-cs"/>
              </a:rPr>
              <a:t>system provides a means for these developers to share their and to building a viable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for each change, based on the latest build of software. </a:t>
            </a:r>
          </a:p>
          <a:p>
            <a:r>
              <a:rPr lang="en-US" sz="1200" kern="1200" dirty="0" smtClean="0">
                <a:solidFill>
                  <a:schemeClr val="tx1"/>
                </a:solidFill>
                <a:latin typeface="Arial" charset="0"/>
                <a:ea typeface="MS PGothic" pitchFamily="34" charset="-128"/>
                <a:cs typeface="+mn-cs"/>
              </a:rPr>
              <a:t>The first step in making change to a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is to copy that System’s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to the equivalent directory in the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Check out any work-in-progress </a:t>
            </a:r>
            <a:r>
              <a:rPr lang="en-US" sz="1200" i="1" kern="1200" dirty="0" smtClean="0">
                <a:solidFill>
                  <a:schemeClr val="tx1"/>
                </a:solidFill>
                <a:latin typeface="Arial" charset="0"/>
                <a:ea typeface="MS PGothic" pitchFamily="34" charset="-128"/>
                <a:cs typeface="+mn-cs"/>
              </a:rPr>
              <a:t>Customizations/Configurations </a:t>
            </a:r>
            <a:r>
              <a:rPr lang="en-US" sz="1200" kern="1200" dirty="0" smtClean="0">
                <a:solidFill>
                  <a:schemeClr val="tx1"/>
                </a:solidFill>
                <a:latin typeface="Arial" charset="0"/>
                <a:ea typeface="MS PGothic" pitchFamily="34" charset="-128"/>
                <a:cs typeface="+mn-cs"/>
              </a:rPr>
              <a:t>from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to </a:t>
            </a:r>
            <a:r>
              <a:rPr lang="en-US" sz="1200" i="1" kern="1200" dirty="0" smtClean="0">
                <a:solidFill>
                  <a:schemeClr val="tx1"/>
                </a:solidFill>
                <a:latin typeface="Arial" charset="0"/>
                <a:ea typeface="MS PGothic" pitchFamily="34" charset="-128"/>
                <a:cs typeface="+mn-cs"/>
              </a:rPr>
              <a:t>Developer System </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Safe Area Directory</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The next step is to prepare the data that will be used in the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Choose either a </a:t>
            </a:r>
            <a:r>
              <a:rPr lang="en-US" sz="1200" b="1" i="1" kern="1200" dirty="0" smtClean="0">
                <a:solidFill>
                  <a:schemeClr val="tx1"/>
                </a:solidFill>
                <a:latin typeface="Arial" charset="0"/>
                <a:ea typeface="MS PGothic" pitchFamily="34" charset="-128"/>
                <a:cs typeface="+mn-cs"/>
              </a:rPr>
              <a:t>real </a:t>
            </a:r>
            <a:r>
              <a:rPr lang="en-US" sz="1200" kern="1200" dirty="0" smtClean="0">
                <a:solidFill>
                  <a:schemeClr val="tx1"/>
                </a:solidFill>
                <a:latin typeface="Arial" charset="0"/>
                <a:ea typeface="MS PGothic" pitchFamily="34" charset="-128"/>
                <a:cs typeface="+mn-cs"/>
              </a:rPr>
              <a:t>or a </a:t>
            </a:r>
            <a:r>
              <a:rPr lang="en-US" sz="1200" b="1" i="1" kern="1200" dirty="0" smtClean="0">
                <a:solidFill>
                  <a:schemeClr val="tx1"/>
                </a:solidFill>
                <a:latin typeface="Arial" charset="0"/>
                <a:ea typeface="MS PGothic" pitchFamily="34" charset="-128"/>
                <a:cs typeface="+mn-cs"/>
              </a:rPr>
              <a:t>synthetic </a:t>
            </a:r>
            <a:r>
              <a:rPr lang="en-US" sz="1200" kern="1200" dirty="0" smtClean="0">
                <a:solidFill>
                  <a:schemeClr val="tx1"/>
                </a:solidFill>
                <a:latin typeface="Arial" charset="0"/>
                <a:ea typeface="MS PGothic" pitchFamily="34" charset="-128"/>
                <a:cs typeface="+mn-cs"/>
              </a:rPr>
              <a:t>approach to replicating the </a:t>
            </a:r>
            <a:r>
              <a:rPr lang="en-US" sz="1200" i="1" kern="1200" dirty="0" smtClean="0">
                <a:solidFill>
                  <a:schemeClr val="tx1"/>
                </a:solidFill>
                <a:latin typeface="Arial" charset="0"/>
                <a:ea typeface="MS PGothic" pitchFamily="34" charset="-128"/>
                <a:cs typeface="+mn-cs"/>
              </a:rPr>
              <a:t>Production System’s</a:t>
            </a:r>
            <a:r>
              <a:rPr lang="en-US" sz="1200" kern="1200" dirty="0" smtClean="0">
                <a:solidFill>
                  <a:schemeClr val="tx1"/>
                </a:solidFill>
                <a:latin typeface="Arial" charset="0"/>
                <a:ea typeface="MS PGothic" pitchFamily="34" charset="-128"/>
                <a:cs typeface="+mn-cs"/>
              </a:rPr>
              <a:t> data set. The real clone takes longer and provides better test environment whereas the synthetic approach is faster and limited to basic use cases.  </a:t>
            </a:r>
          </a:p>
          <a:p>
            <a:r>
              <a:rPr lang="en-US" sz="1200" b="1" i="1" kern="1200" dirty="0" smtClean="0">
                <a:solidFill>
                  <a:schemeClr val="tx1"/>
                </a:solidFill>
                <a:latin typeface="Arial" charset="0"/>
                <a:ea typeface="MS PGothic" pitchFamily="34" charset="-128"/>
                <a:cs typeface="+mn-cs"/>
              </a:rPr>
              <a:t>Real data set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unit testing.</a:t>
            </a:r>
          </a:p>
          <a:p>
            <a:r>
              <a:rPr lang="en-US" sz="1200" kern="1200" dirty="0" smtClean="0">
                <a:solidFill>
                  <a:schemeClr val="tx1"/>
                </a:solidFill>
                <a:latin typeface="Arial" charset="0"/>
                <a:ea typeface="MS PGothic" pitchFamily="34" charset="-128"/>
                <a:cs typeface="+mn-cs"/>
              </a:rPr>
              <a:t>Clone full or partial set of the </a:t>
            </a:r>
            <a:r>
              <a:rPr lang="en-US" sz="1200" i="1" kern="1200" dirty="0" smtClean="0">
                <a:solidFill>
                  <a:schemeClr val="tx1"/>
                </a:solidFill>
                <a:latin typeface="Arial" charset="0"/>
                <a:ea typeface="MS PGothic" pitchFamily="34" charset="-128"/>
                <a:cs typeface="+mn-cs"/>
              </a:rPr>
              <a:t>Production System’s File Vaults </a:t>
            </a:r>
            <a:r>
              <a:rPr lang="en-US" sz="1200" kern="1200" dirty="0" smtClean="0">
                <a:solidFill>
                  <a:schemeClr val="tx1"/>
                </a:solidFill>
                <a:latin typeface="Arial" charset="0"/>
                <a:ea typeface="MS PGothic" pitchFamily="34" charset="-128"/>
                <a:cs typeface="+mn-cs"/>
              </a:rPr>
              <a:t>necessary for unit testing. </a:t>
            </a:r>
          </a:p>
          <a:p>
            <a:r>
              <a:rPr lang="en-US" sz="1200" b="1" i="1" kern="1200" dirty="0" smtClean="0">
                <a:solidFill>
                  <a:schemeClr val="tx1"/>
                </a:solidFill>
                <a:latin typeface="Arial" charset="0"/>
                <a:ea typeface="MS PGothic" pitchFamily="34" charset="-128"/>
                <a:cs typeface="+mn-cs"/>
              </a:rPr>
              <a:t>Synthetic data set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Run a batch script to create a new Oracle User (creating a new fresh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instance)</a:t>
            </a:r>
          </a:p>
          <a:p>
            <a:r>
              <a:rPr lang="en-US" sz="1200" kern="1200" dirty="0" smtClean="0">
                <a:solidFill>
                  <a:schemeClr val="tx1"/>
                </a:solidFill>
                <a:latin typeface="Arial" charset="0"/>
                <a:ea typeface="MS PGothic" pitchFamily="34" charset="-128"/>
                <a:cs typeface="+mn-cs"/>
              </a:rPr>
              <a:t>Run script to load </a:t>
            </a:r>
            <a:r>
              <a:rPr lang="en-US" sz="1200" i="1" kern="1200" dirty="0" smtClean="0">
                <a:solidFill>
                  <a:schemeClr val="tx1"/>
                </a:solidFill>
                <a:latin typeface="Arial" charset="0"/>
                <a:ea typeface="MS PGothic" pitchFamily="34" charset="-128"/>
                <a:cs typeface="+mn-cs"/>
              </a:rPr>
              <a:t>Windchill Base Data</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Load applicable set of test data to generate </a:t>
            </a:r>
            <a:r>
              <a:rPr lang="en-US" sz="1200" i="1" kern="1200" dirty="0" smtClean="0">
                <a:solidFill>
                  <a:schemeClr val="tx1"/>
                </a:solidFill>
                <a:latin typeface="Arial" charset="0"/>
                <a:ea typeface="MS PGothic" pitchFamily="34" charset="-128"/>
                <a:cs typeface="+mn-cs"/>
              </a:rPr>
              <a:t>File Vault</a:t>
            </a:r>
            <a:r>
              <a:rPr lang="en-US" sz="1200" kern="1200" dirty="0" smtClean="0">
                <a:solidFill>
                  <a:schemeClr val="tx1"/>
                </a:solidFill>
                <a:latin typeface="Arial" charset="0"/>
                <a:ea typeface="MS PGothic" pitchFamily="34" charset="-128"/>
                <a:cs typeface="+mn-cs"/>
              </a:rPr>
              <a:t> content.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Developer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any work-in-progress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Developer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and application of work-in-progress changes was successful.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1-8 hours depending on whether a full clone is required</a:t>
            </a:r>
          </a:p>
          <a:p>
            <a:r>
              <a:rPr lang="en-US" sz="1200" kern="1200" dirty="0" smtClean="0">
                <a:solidFill>
                  <a:schemeClr val="tx1"/>
                </a:solidFill>
                <a:latin typeface="Arial" charset="0"/>
                <a:ea typeface="MS PGothic" pitchFamily="34" charset="-128"/>
                <a:cs typeface="+mn-cs"/>
              </a:rPr>
              <a:t>4.5 hours on average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each developer joins the team / changes projects</a:t>
            </a:r>
          </a:p>
          <a:p>
            <a:r>
              <a:rPr lang="en-US" sz="1200" b="1" i="1" kern="1200" dirty="0" smtClean="0">
                <a:solidFill>
                  <a:schemeClr val="tx1"/>
                </a:solidFill>
                <a:latin typeface="Arial" charset="0"/>
                <a:ea typeface="MS PGothic" pitchFamily="34" charset="-128"/>
                <a:cs typeface="+mn-cs"/>
              </a:rPr>
              <a:t>Step 2 – Make and Unit Test Changes on Developer System</a:t>
            </a:r>
          </a:p>
          <a:p>
            <a:r>
              <a:rPr lang="en-US" sz="1200" kern="1200" dirty="0" smtClean="0">
                <a:solidFill>
                  <a:schemeClr val="tx1"/>
                </a:solidFill>
                <a:latin typeface="Arial" charset="0"/>
                <a:ea typeface="MS PGothic" pitchFamily="34" charset="-128"/>
                <a:cs typeface="+mn-cs"/>
              </a:rPr>
              <a:t>If the change requires installation or updates of PTC Software (</a:t>
            </a:r>
            <a:r>
              <a:rPr lang="en-US" sz="1200" i="1" kern="1200" dirty="0" smtClean="0">
                <a:solidFill>
                  <a:schemeClr val="tx1"/>
                </a:solidFill>
                <a:latin typeface="Arial" charset="0"/>
                <a:ea typeface="MS PGothic" pitchFamily="34" charset="-128"/>
                <a:cs typeface="+mn-cs"/>
              </a:rPr>
              <a:t>Major Releases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Maintenance Only Releases</a:t>
            </a:r>
            <a:r>
              <a:rPr lang="en-US" sz="1200" kern="1200" dirty="0" smtClean="0">
                <a:solidFill>
                  <a:schemeClr val="tx1"/>
                </a:solidFill>
                <a:latin typeface="Arial" charset="0"/>
                <a:ea typeface="MS PGothic" pitchFamily="34" charset="-128"/>
                <a:cs typeface="+mn-cs"/>
              </a:rPr>
              <a:t> or </a:t>
            </a:r>
            <a:r>
              <a:rPr lang="en-US" sz="1200" i="1" kern="1200" dirty="0" smtClean="0">
                <a:solidFill>
                  <a:schemeClr val="tx1"/>
                </a:solidFill>
                <a:latin typeface="Arial" charset="0"/>
                <a:ea typeface="MS PGothic" pitchFamily="34" charset="-128"/>
                <a:cs typeface="+mn-cs"/>
              </a:rPr>
              <a:t>Temporary Patch Releases</a:t>
            </a:r>
            <a:r>
              <a:rPr lang="en-US" sz="1200" kern="1200" dirty="0" smtClean="0">
                <a:solidFill>
                  <a:schemeClr val="tx1"/>
                </a:solidFill>
                <a:latin typeface="Arial" charset="0"/>
                <a:ea typeface="MS PGothic" pitchFamily="34" charset="-128"/>
                <a:cs typeface="+mn-cs"/>
              </a:rPr>
              <a:t>) use the </a:t>
            </a:r>
            <a:r>
              <a:rPr lang="en-US" sz="1200" i="1" kern="1200" dirty="0" smtClean="0">
                <a:solidFill>
                  <a:schemeClr val="tx1"/>
                </a:solidFill>
                <a:latin typeface="Arial" charset="0"/>
                <a:ea typeface="MS PGothic" pitchFamily="34" charset="-128"/>
                <a:cs typeface="+mn-cs"/>
              </a:rPr>
              <a:t>PTC Solution Installer</a:t>
            </a:r>
            <a:r>
              <a:rPr lang="en-US" sz="1200" kern="1200" dirty="0" smtClean="0">
                <a:solidFill>
                  <a:schemeClr val="tx1"/>
                </a:solidFill>
                <a:latin typeface="Arial" charset="0"/>
                <a:ea typeface="MS PGothic" pitchFamily="34" charset="-128"/>
                <a:cs typeface="+mn-cs"/>
              </a:rPr>
              <a:t> to apply those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now.  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update to confirm the installation was successful. </a:t>
            </a:r>
          </a:p>
          <a:p>
            <a:r>
              <a:rPr lang="en-US" sz="1200" kern="1200" dirty="0" smtClean="0">
                <a:solidFill>
                  <a:schemeClr val="tx1"/>
                </a:solidFill>
                <a:latin typeface="Arial" charset="0"/>
                <a:ea typeface="MS PGothic" pitchFamily="34" charset="-128"/>
                <a:cs typeface="+mn-cs"/>
              </a:rPr>
              <a:t>Based on full </a:t>
            </a:r>
            <a:r>
              <a:rPr lang="en-US" sz="1200" i="1" kern="1200" dirty="0" smtClean="0">
                <a:solidFill>
                  <a:schemeClr val="tx1"/>
                </a:solidFill>
                <a:latin typeface="Arial" charset="0"/>
                <a:ea typeface="MS PGothic" pitchFamily="34" charset="-128"/>
                <a:cs typeface="+mn-cs"/>
              </a:rPr>
              <a:t>Change Request</a:t>
            </a:r>
            <a:r>
              <a:rPr lang="en-US" sz="1200" kern="1200" dirty="0" smtClean="0">
                <a:solidFill>
                  <a:schemeClr val="tx1"/>
                </a:solidFill>
                <a:latin typeface="Arial" charset="0"/>
                <a:ea typeface="MS PGothic" pitchFamily="34" charset="-128"/>
                <a:cs typeface="+mn-cs"/>
              </a:rPr>
              <a:t> and its </a:t>
            </a:r>
            <a:r>
              <a:rPr lang="en-US" sz="1200" i="1" kern="1200" dirty="0" smtClean="0">
                <a:solidFill>
                  <a:schemeClr val="tx1"/>
                </a:solidFill>
                <a:latin typeface="Arial" charset="0"/>
                <a:ea typeface="MS PGothic" pitchFamily="34" charset="-128"/>
                <a:cs typeface="+mn-cs"/>
              </a:rPr>
              <a:t>Functional Specifications</a:t>
            </a:r>
            <a:r>
              <a:rPr lang="en-US" sz="1200" kern="1200" dirty="0" smtClean="0">
                <a:solidFill>
                  <a:schemeClr val="tx1"/>
                </a:solidFill>
                <a:latin typeface="Arial" charset="0"/>
                <a:ea typeface="MS PGothic" pitchFamily="34" charset="-128"/>
                <a:cs typeface="+mn-cs"/>
              </a:rPr>
              <a:t> make other changes as required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Unit test each change. </a:t>
            </a:r>
          </a:p>
          <a:p>
            <a:r>
              <a:rPr lang="en-US" sz="1200" kern="1200" dirty="0" smtClean="0">
                <a:solidFill>
                  <a:schemeClr val="tx1"/>
                </a:solidFill>
                <a:latin typeface="Arial" charset="0"/>
                <a:ea typeface="MS PGothic" pitchFamily="34" charset="-128"/>
                <a:cs typeface="+mn-cs"/>
              </a:rPr>
              <a:t>For each change, develop a set of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to replicate the changes made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on other systems.  The instructions need to be detailed enough and reapplied in the same sequence in order to ensure the results are identical.  The instructions should include the Software Configuration Instructions, Customization Configuration Instructions and Administrative Configuration Instructions. </a:t>
            </a:r>
          </a:p>
          <a:p>
            <a:r>
              <a:rPr lang="en-US" sz="1200" kern="1200" dirty="0" smtClean="0">
                <a:solidFill>
                  <a:schemeClr val="tx1"/>
                </a:solidFill>
                <a:latin typeface="Arial" charset="0"/>
                <a:ea typeface="MS PGothic" pitchFamily="34" charset="-128"/>
                <a:cs typeface="+mn-cs"/>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sz="1200" i="1" kern="1200" dirty="0" smtClean="0">
                <a:solidFill>
                  <a:schemeClr val="tx1"/>
                </a:solidFill>
                <a:latin typeface="Arial" charset="0"/>
                <a:ea typeface="MS PGothic" pitchFamily="34" charset="-128"/>
                <a:cs typeface="+mn-cs"/>
              </a:rPr>
              <a:t>Development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first. </a:t>
            </a:r>
          </a:p>
          <a:p>
            <a:r>
              <a:rPr lang="en-US" sz="1200" kern="1200" dirty="0" smtClean="0">
                <a:solidFill>
                  <a:schemeClr val="tx1"/>
                </a:solidFill>
                <a:latin typeface="Arial" charset="0"/>
                <a:ea typeface="MS PGothic" pitchFamily="34" charset="-128"/>
                <a:cs typeface="+mn-cs"/>
              </a:rPr>
              <a:t>Unit test these changes and fix / debug them until they meet the business requirement defined by the inputs above.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Open Estimate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each developer joins the team / changes projects</a:t>
            </a:r>
          </a:p>
          <a:p>
            <a:r>
              <a:rPr lang="en-US" sz="1200" b="1" i="1" kern="1200" dirty="0" smtClean="0">
                <a:solidFill>
                  <a:schemeClr val="tx1"/>
                </a:solidFill>
                <a:latin typeface="Arial" charset="0"/>
                <a:ea typeface="MS PGothic" pitchFamily="34" charset="-128"/>
                <a:cs typeface="+mn-cs"/>
              </a:rPr>
              <a:t>Step 3 – Commit Changes to SCM and Tag as Candidate </a:t>
            </a:r>
          </a:p>
          <a:p>
            <a:r>
              <a:rPr lang="en-US" sz="1200" kern="1200" dirty="0" smtClean="0">
                <a:solidFill>
                  <a:schemeClr val="tx1"/>
                </a:solidFill>
                <a:latin typeface="Arial" charset="0"/>
                <a:ea typeface="MS PGothic" pitchFamily="34" charset="-128"/>
                <a:cs typeface="+mn-cs"/>
              </a:rPr>
              <a:t>Check in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Customizations/Configurations</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Business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Administrative Content</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Load Files</a:t>
            </a:r>
            <a:r>
              <a:rPr lang="en-US" sz="1200" kern="1200" dirty="0" smtClean="0">
                <a:solidFill>
                  <a:schemeClr val="tx1"/>
                </a:solidFill>
                <a:latin typeface="Arial" charset="0"/>
                <a:ea typeface="MS PGothic" pitchFamily="34" charset="-128"/>
                <a:cs typeface="+mn-cs"/>
              </a:rPr>
              <a:t> into the </a:t>
            </a:r>
            <a:r>
              <a:rPr lang="en-US" sz="1200" i="1" kern="1200" dirty="0" smtClean="0">
                <a:solidFill>
                  <a:schemeClr val="tx1"/>
                </a:solidFill>
                <a:latin typeface="Arial" charset="0"/>
                <a:ea typeface="MS PGothic" pitchFamily="34" charset="-128"/>
                <a:cs typeface="+mn-cs"/>
              </a:rPr>
              <a:t>SCM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Resolve collisions between developers. </a:t>
            </a:r>
          </a:p>
          <a:p>
            <a:r>
              <a:rPr lang="en-US" sz="1200" i="1" kern="1200" dirty="0" smtClean="0">
                <a:solidFill>
                  <a:schemeClr val="tx1"/>
                </a:solidFill>
                <a:latin typeface="Arial" charset="0"/>
                <a:ea typeface="MS PGothic" pitchFamily="34" charset="-128"/>
                <a:cs typeface="+mn-cs"/>
              </a:rPr>
              <a:t>Tag</a:t>
            </a:r>
            <a:r>
              <a:rPr lang="en-US" sz="1200" kern="1200" dirty="0" smtClean="0">
                <a:solidFill>
                  <a:schemeClr val="tx1"/>
                </a:solidFill>
                <a:latin typeface="Arial" charset="0"/>
                <a:ea typeface="MS PGothic" pitchFamily="34" charset="-128"/>
                <a:cs typeface="+mn-cs"/>
              </a:rPr>
              <a:t> as new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valid (passes unit tests) generate a </a:t>
            </a:r>
            <a:r>
              <a:rPr lang="en-US" sz="1200" i="1" kern="1200" dirty="0" smtClean="0">
                <a:solidFill>
                  <a:schemeClr val="tx1"/>
                </a:solidFill>
                <a:latin typeface="Arial" charset="0"/>
                <a:ea typeface="MS PGothic" pitchFamily="34" charset="-128"/>
                <a:cs typeface="+mn-cs"/>
              </a:rPr>
              <a:t>Cumulative</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for deployment on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This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represents the work-in-process contributions of the entire development team. </a:t>
            </a:r>
          </a:p>
          <a:p>
            <a:r>
              <a:rPr lang="en-US" sz="1200" kern="1200" dirty="0" smtClean="0">
                <a:solidFill>
                  <a:schemeClr val="tx1"/>
                </a:solidFill>
                <a:latin typeface="Arial" charset="0"/>
                <a:ea typeface="MS PGothic" pitchFamily="34" charset="-128"/>
                <a:cs typeface="+mn-cs"/>
              </a:rPr>
              <a:t>If the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not valid return to step 2 and fix errors until it does.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weekly for longer / more complicated projects </a:t>
            </a:r>
          </a:p>
          <a:p>
            <a:r>
              <a:rPr lang="en-US" sz="1200" b="1" i="1" kern="1200" dirty="0" smtClean="0">
                <a:solidFill>
                  <a:schemeClr val="tx1"/>
                </a:solidFill>
                <a:latin typeface="Arial" charset="0"/>
                <a:ea typeface="MS PGothic" pitchFamily="34" charset="-128"/>
                <a:cs typeface="+mn-cs"/>
              </a:rPr>
              <a:t>Step 4 – Prepare and Test Cumulative System Build on Integration System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Prepare the data that will be used in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Choose either a </a:t>
            </a:r>
            <a:r>
              <a:rPr lang="en-US" sz="1200" b="1" i="1" kern="1200" dirty="0" smtClean="0">
                <a:solidFill>
                  <a:schemeClr val="tx1"/>
                </a:solidFill>
                <a:latin typeface="Arial" charset="0"/>
                <a:ea typeface="MS PGothic" pitchFamily="34" charset="-128"/>
                <a:cs typeface="+mn-cs"/>
              </a:rPr>
              <a:t>real </a:t>
            </a:r>
            <a:r>
              <a:rPr lang="en-US" sz="1200" kern="1200" dirty="0" smtClean="0">
                <a:solidFill>
                  <a:schemeClr val="tx1"/>
                </a:solidFill>
                <a:latin typeface="Arial" charset="0"/>
                <a:ea typeface="MS PGothic" pitchFamily="34" charset="-128"/>
                <a:cs typeface="+mn-cs"/>
              </a:rPr>
              <a:t>or a </a:t>
            </a:r>
            <a:r>
              <a:rPr lang="en-US" sz="1200" b="1" i="1" kern="1200" dirty="0" smtClean="0">
                <a:solidFill>
                  <a:schemeClr val="tx1"/>
                </a:solidFill>
                <a:latin typeface="Arial" charset="0"/>
                <a:ea typeface="MS PGothic" pitchFamily="34" charset="-128"/>
                <a:cs typeface="+mn-cs"/>
              </a:rPr>
              <a:t>synthetic </a:t>
            </a:r>
            <a:r>
              <a:rPr lang="en-US" sz="1200" kern="1200" dirty="0" smtClean="0">
                <a:solidFill>
                  <a:schemeClr val="tx1"/>
                </a:solidFill>
                <a:latin typeface="Arial" charset="0"/>
                <a:ea typeface="MS PGothic" pitchFamily="34" charset="-128"/>
                <a:cs typeface="+mn-cs"/>
              </a:rPr>
              <a:t>approach to replicating the </a:t>
            </a:r>
            <a:r>
              <a:rPr lang="en-US" sz="1200" i="1" kern="1200" dirty="0" smtClean="0">
                <a:solidFill>
                  <a:schemeClr val="tx1"/>
                </a:solidFill>
                <a:latin typeface="Arial" charset="0"/>
                <a:ea typeface="MS PGothic" pitchFamily="34" charset="-128"/>
                <a:cs typeface="+mn-cs"/>
              </a:rPr>
              <a:t>Production System’s</a:t>
            </a:r>
            <a:r>
              <a:rPr lang="en-US" sz="1200" kern="1200" dirty="0" smtClean="0">
                <a:solidFill>
                  <a:schemeClr val="tx1"/>
                </a:solidFill>
                <a:latin typeface="Arial" charset="0"/>
                <a:ea typeface="MS PGothic" pitchFamily="34" charset="-128"/>
                <a:cs typeface="+mn-cs"/>
              </a:rPr>
              <a:t> data set. The real clone takes longer and provides better test environment whereas the synthetic approach is faster and limited to basic use cases.  </a:t>
            </a:r>
          </a:p>
          <a:p>
            <a:r>
              <a:rPr lang="en-US" sz="1200" b="1" i="1" kern="1200" dirty="0" smtClean="0">
                <a:solidFill>
                  <a:schemeClr val="tx1"/>
                </a:solidFill>
                <a:latin typeface="Arial" charset="0"/>
                <a:ea typeface="MS PGothic" pitchFamily="34" charset="-128"/>
                <a:cs typeface="+mn-cs"/>
              </a:rPr>
              <a:t>Real  clone</a:t>
            </a:r>
            <a:r>
              <a:rPr lang="en-US" sz="1200" b="1" kern="1200" dirty="0" smtClean="0">
                <a:solidFill>
                  <a:schemeClr val="tx1"/>
                </a:solidFill>
                <a:latin typeface="Arial" charset="0"/>
                <a:ea typeface="MS PGothic" pitchFamily="34" charset="-128"/>
                <a:cs typeface="+mn-cs"/>
              </a:rPr>
              <a: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integration testing.</a:t>
            </a:r>
          </a:p>
          <a:p>
            <a:r>
              <a:rPr lang="en-US" sz="1200" kern="1200" dirty="0" smtClean="0">
                <a:solidFill>
                  <a:schemeClr val="tx1"/>
                </a:solidFill>
                <a:latin typeface="Arial" charset="0"/>
                <a:ea typeface="MS PGothic" pitchFamily="34" charset="-128"/>
                <a:cs typeface="+mn-cs"/>
              </a:rPr>
              <a:t>Either Clone full or a portion of </a:t>
            </a:r>
            <a:r>
              <a:rPr lang="en-US" sz="1200" i="1" kern="1200" dirty="0" smtClean="0">
                <a:solidFill>
                  <a:schemeClr val="tx1"/>
                </a:solidFill>
                <a:latin typeface="Arial" charset="0"/>
                <a:ea typeface="MS PGothic" pitchFamily="34" charset="-128"/>
                <a:cs typeface="+mn-cs"/>
              </a:rPr>
              <a:t>Production System File Vaults </a:t>
            </a:r>
            <a:r>
              <a:rPr lang="en-US" sz="1200" kern="1200" dirty="0" smtClean="0">
                <a:solidFill>
                  <a:schemeClr val="tx1"/>
                </a:solidFill>
                <a:latin typeface="Arial" charset="0"/>
                <a:ea typeface="MS PGothic" pitchFamily="34" charset="-128"/>
                <a:cs typeface="+mn-cs"/>
              </a:rPr>
              <a:t>necessary for integration testing. </a:t>
            </a:r>
          </a:p>
          <a:p>
            <a:r>
              <a:rPr lang="en-US" sz="1200" b="1" i="1" kern="1200" dirty="0" smtClean="0">
                <a:solidFill>
                  <a:schemeClr val="tx1"/>
                </a:solidFill>
                <a:latin typeface="Arial" charset="0"/>
                <a:ea typeface="MS PGothic" pitchFamily="34" charset="-128"/>
                <a:cs typeface="+mn-cs"/>
              </a:rPr>
              <a:t>Synthetic clone</a:t>
            </a:r>
            <a:r>
              <a:rPr lang="en-US" sz="1200" i="1" kern="1200" dirty="0" smtClean="0">
                <a:solidFill>
                  <a:schemeClr val="tx1"/>
                </a:solidFill>
                <a:latin typeface="Arial" charset="0"/>
                <a:ea typeface="MS PGothic" pitchFamily="34" charset="-128"/>
                <a:cs typeface="+mn-cs"/>
              </a:rPr>
              <a: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Run a Windchill batch script to create a new Oracle User (creating a new fresh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instance)</a:t>
            </a:r>
          </a:p>
          <a:p>
            <a:r>
              <a:rPr lang="en-US" sz="1200" kern="1200" dirty="0" smtClean="0">
                <a:solidFill>
                  <a:schemeClr val="tx1"/>
                </a:solidFill>
                <a:latin typeface="Arial" charset="0"/>
                <a:ea typeface="MS PGothic" pitchFamily="34" charset="-128"/>
                <a:cs typeface="+mn-cs"/>
              </a:rPr>
              <a:t>Run load </a:t>
            </a:r>
            <a:r>
              <a:rPr lang="en-US" sz="1200" i="1" kern="1200" dirty="0" smtClean="0">
                <a:solidFill>
                  <a:schemeClr val="tx1"/>
                </a:solidFill>
                <a:latin typeface="Arial" charset="0"/>
                <a:ea typeface="MS PGothic" pitchFamily="34" charset="-128"/>
                <a:cs typeface="+mn-cs"/>
              </a:rPr>
              <a:t>Windchill Base Data</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Load applicable set of test data</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Integration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Cumulative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Integration System </a:t>
            </a:r>
            <a:r>
              <a:rPr lang="en-US" sz="1200" kern="1200" dirty="0" smtClean="0">
                <a:solidFill>
                  <a:schemeClr val="tx1"/>
                </a:solidFill>
                <a:latin typeface="Arial" charset="0"/>
                <a:ea typeface="MS PGothic" pitchFamily="34" charset="-128"/>
                <a:cs typeface="+mn-cs"/>
              </a:rPr>
              <a:t>using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an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Note: the effort to validate this system is documented in the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process and varies widely based on the complexity of the change.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Integration Tests</a:t>
            </a:r>
            <a:r>
              <a:rPr lang="en-US" sz="1200" kern="1200" dirty="0" smtClean="0">
                <a:solidFill>
                  <a:schemeClr val="tx1"/>
                </a:solidFill>
                <a:latin typeface="Arial" charset="0"/>
                <a:ea typeface="MS PGothic" pitchFamily="34" charset="-128"/>
                <a:cs typeface="+mn-cs"/>
              </a:rPr>
              <a:t>) generate a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for deployment on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QA Engineer</a:t>
            </a:r>
          </a:p>
          <a:p>
            <a:r>
              <a:rPr lang="en-US" sz="1200" kern="1200" dirty="0" smtClean="0">
                <a:solidFill>
                  <a:schemeClr val="tx1"/>
                </a:solidFill>
                <a:latin typeface="Arial" charset="0"/>
                <a:ea typeface="MS PGothic" pitchFamily="34" charset="-128"/>
                <a:cs typeface="+mn-cs"/>
              </a:rPr>
              <a:t>Effort required (needs to be coordinated with GSO) </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weekly for longer / more complicated projects </a:t>
            </a:r>
          </a:p>
          <a:p>
            <a:r>
              <a:rPr lang="en-US" sz="1200" b="1" i="1" kern="1200" dirty="0" smtClean="0">
                <a:solidFill>
                  <a:schemeClr val="tx1"/>
                </a:solidFill>
                <a:latin typeface="Arial" charset="0"/>
                <a:ea typeface="MS PGothic" pitchFamily="34" charset="-128"/>
                <a:cs typeface="+mn-cs"/>
              </a:rPr>
              <a:t>Step 5 – Configure, Apply Changes and Validate on Pre-Production System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Prepare a real clone of the </a:t>
            </a:r>
            <a:r>
              <a:rPr lang="en-US" sz="1200" i="1" kern="1200" dirty="0" smtClean="0">
                <a:solidFill>
                  <a:schemeClr val="tx1"/>
                </a:solidFill>
                <a:latin typeface="Arial" charset="0"/>
                <a:ea typeface="MS PGothic" pitchFamily="34" charset="-128"/>
                <a:cs typeface="+mn-cs"/>
              </a:rPr>
              <a:t>Production Windchill Database</a:t>
            </a:r>
            <a:r>
              <a:rPr lang="en-US" sz="1200" kern="1200" dirty="0" smtClean="0">
                <a:solidFill>
                  <a:schemeClr val="tx1"/>
                </a:solidFill>
                <a:latin typeface="Arial" charset="0"/>
                <a:ea typeface="MS PGothic" pitchFamily="34" charset="-128"/>
                <a:cs typeface="+mn-cs"/>
              </a:rPr>
              <a:t> for use in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testing. Note: a synthetic approach to creating test data should not be used in this step.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Pre-Production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Pre-Production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It is a PTC Best Practice to perform </a:t>
            </a:r>
            <a:r>
              <a:rPr lang="en-US" sz="1200" i="1" kern="1200" dirty="0" smtClean="0">
                <a:solidFill>
                  <a:schemeClr val="tx1"/>
                </a:solidFill>
                <a:latin typeface="Arial" charset="0"/>
                <a:ea typeface="MS PGothic" pitchFamily="34" charset="-128"/>
                <a:cs typeface="+mn-cs"/>
              </a:rPr>
              <a:t>Production Tests</a:t>
            </a:r>
            <a:r>
              <a:rPr lang="en-US" sz="1200" kern="1200" dirty="0" smtClean="0">
                <a:solidFill>
                  <a:schemeClr val="tx1"/>
                </a:solidFill>
                <a:latin typeface="Arial" charset="0"/>
                <a:ea typeface="MS PGothic" pitchFamily="34" charset="-128"/>
                <a:cs typeface="+mn-cs"/>
              </a:rPr>
              <a:t> on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before deploying the changes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This eliminates the need to have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offline or under load for extensive periods of time.  As such, a set of simpler “smoke tests” is all that should be necessary on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once it’s been deployed.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Production Tests</a:t>
            </a:r>
            <a:r>
              <a:rPr lang="en-US" sz="1200" kern="1200" dirty="0" smtClean="0">
                <a:solidFill>
                  <a:schemeClr val="tx1"/>
                </a:solidFill>
                <a:latin typeface="Arial" charset="0"/>
                <a:ea typeface="MS PGothic" pitchFamily="34" charset="-128"/>
                <a:cs typeface="+mn-cs"/>
              </a:rPr>
              <a:t>) it should be used on the Production System without modification.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Shutdown, backup,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startup, restore in case of error</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Install and build, apply administrative content changes</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8 hours to manually apply changes</a:t>
            </a:r>
          </a:p>
          <a:p>
            <a:r>
              <a:rPr lang="en-US" sz="1200" kern="1200" dirty="0" smtClean="0">
                <a:solidFill>
                  <a:schemeClr val="tx1"/>
                </a:solidFill>
                <a:latin typeface="Arial" charset="0"/>
                <a:ea typeface="MS PGothic" pitchFamily="34" charset="-128"/>
                <a:cs typeface="+mn-cs"/>
              </a:rPr>
              <a:t>4 hours to build</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monthly for longer / more complicated projects </a:t>
            </a:r>
          </a:p>
          <a:p>
            <a:r>
              <a:rPr lang="en-US" sz="1200" b="1" i="1" kern="1200" dirty="0" smtClean="0">
                <a:solidFill>
                  <a:schemeClr val="tx1"/>
                </a:solidFill>
                <a:latin typeface="Arial" charset="0"/>
                <a:ea typeface="MS PGothic" pitchFamily="34" charset="-128"/>
                <a:cs typeface="+mn-cs"/>
              </a:rPr>
              <a:t>Step 6 – Backup Production Server</a:t>
            </a:r>
          </a:p>
          <a:p>
            <a:r>
              <a:rPr lang="en-US" sz="1200" kern="1200" dirty="0" smtClean="0">
                <a:solidFill>
                  <a:schemeClr val="tx1"/>
                </a:solidFill>
                <a:latin typeface="Arial" charset="0"/>
                <a:ea typeface="MS PGothic" pitchFamily="34" charset="-128"/>
                <a:cs typeface="+mn-cs"/>
              </a:rPr>
              <a:t>In preparation for applying the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shut down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Take a full backup using</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  Note: this step ensures there is a recovery point in case of failure to validate the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on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following deployment.  </a:t>
            </a:r>
          </a:p>
          <a:p>
            <a:r>
              <a:rPr lang="en-US" sz="1200" kern="1200" dirty="0" smtClean="0">
                <a:solidFill>
                  <a:schemeClr val="tx1"/>
                </a:solidFill>
                <a:latin typeface="Arial" charset="0"/>
                <a:ea typeface="MS PGothic" pitchFamily="34" charset="-128"/>
                <a:cs typeface="+mn-cs"/>
              </a:rPr>
              <a:t>Do not restart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a:t>
            </a:r>
          </a:p>
          <a:p>
            <a:r>
              <a:rPr lang="en-US" sz="1200" b="1" i="1" kern="1200" dirty="0" smtClean="0">
                <a:solidFill>
                  <a:schemeClr val="tx1"/>
                </a:solidFill>
                <a:latin typeface="Arial" charset="0"/>
                <a:ea typeface="MS PGothic" pitchFamily="34" charset="-128"/>
                <a:cs typeface="+mn-cs"/>
              </a:rPr>
              <a:t>Step 7 – Configure, Deploy and Validate Candidate Release on Production System </a:t>
            </a:r>
          </a:p>
          <a:p>
            <a:r>
              <a:rPr lang="en-US" sz="1200" kern="1200" dirty="0" smtClean="0">
                <a:solidFill>
                  <a:schemeClr val="tx1"/>
                </a:solidFill>
                <a:latin typeface="Arial" charset="0"/>
                <a:ea typeface="MS PGothic" pitchFamily="34" charset="-128"/>
                <a:cs typeface="+mn-cs"/>
              </a:rPr>
              <a:t>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should already be shut down from the proceeding step.  </a:t>
            </a:r>
          </a:p>
          <a:p>
            <a:r>
              <a:rPr lang="en-US" sz="1200" kern="1200" dirty="0" smtClean="0">
                <a:solidFill>
                  <a:schemeClr val="tx1"/>
                </a:solidFill>
                <a:latin typeface="Arial" charset="0"/>
                <a:ea typeface="MS PGothic" pitchFamily="34" charset="-128"/>
                <a:cs typeface="+mn-cs"/>
              </a:rPr>
              <a:t>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Load Point Directory</a:t>
            </a:r>
            <a:r>
              <a:rPr lang="en-US" sz="1200" kern="1200" dirty="0" smtClean="0">
                <a:solidFill>
                  <a:schemeClr val="tx1"/>
                </a:solidFill>
                <a:latin typeface="Arial" charset="0"/>
                <a:ea typeface="MS PGothic" pitchFamily="34" charset="-128"/>
                <a:cs typeface="+mn-cs"/>
              </a:rPr>
              <a:t> can be cloned to a new directory or left as is and overwritten with new files.  Which every approach is chosen should be used consistently on both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Start the </a:t>
            </a:r>
            <a:r>
              <a:rPr lang="en-US" sz="1200" i="1" kern="1200" dirty="0" smtClean="0">
                <a:solidFill>
                  <a:schemeClr val="tx1"/>
                </a:solidFill>
                <a:latin typeface="Arial" charset="0"/>
                <a:ea typeface="MS PGothic" pitchFamily="34" charset="-128"/>
                <a:cs typeface="+mn-cs"/>
              </a:rPr>
              <a:t>Production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final</a:t>
            </a:r>
            <a:r>
              <a:rPr lang="en-US" sz="1200" i="1" kern="1200" dirty="0" smtClean="0">
                <a:solidFill>
                  <a:schemeClr val="tx1"/>
                </a:solidFill>
                <a:latin typeface="Arial" charset="0"/>
                <a:ea typeface="MS PGothic" pitchFamily="34" charset="-128"/>
                <a:cs typeface="+mn-cs"/>
              </a:rPr>
              <a:t>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Production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Because the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is never refreshed these may or may not need to be reloaded.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 </a:t>
            </a:r>
            <a:r>
              <a:rPr lang="en-US" sz="1200" i="1" kern="1200" dirty="0" smtClean="0">
                <a:solidFill>
                  <a:schemeClr val="tx1"/>
                </a:solidFill>
                <a:latin typeface="Arial" charset="0"/>
                <a:ea typeface="MS PGothic" pitchFamily="34" charset="-128"/>
                <a:cs typeface="+mn-cs"/>
              </a:rPr>
              <a:t>Production Smoke Tests</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these tests fail, perform the </a:t>
            </a:r>
            <a:r>
              <a:rPr lang="en-US" sz="1200" i="1" kern="1200" dirty="0" smtClean="0">
                <a:solidFill>
                  <a:schemeClr val="tx1"/>
                </a:solidFill>
                <a:latin typeface="Arial" charset="0"/>
                <a:ea typeface="MS PGothic" pitchFamily="34" charset="-128"/>
                <a:cs typeface="+mn-cs"/>
              </a:rPr>
              <a:t>Recovery </a:t>
            </a:r>
            <a:r>
              <a:rPr lang="en-US" sz="1200" kern="1200" dirty="0" smtClean="0">
                <a:solidFill>
                  <a:schemeClr val="tx1"/>
                </a:solidFill>
                <a:latin typeface="Arial" charset="0"/>
                <a:ea typeface="MS PGothic" pitchFamily="34" charset="-128"/>
                <a:cs typeface="+mn-cs"/>
              </a:rPr>
              <a:t>process to bring the previous </a:t>
            </a:r>
            <a:r>
              <a:rPr lang="en-US" sz="1200" i="1" kern="1200" dirty="0" smtClean="0">
                <a:solidFill>
                  <a:schemeClr val="tx1"/>
                </a:solidFill>
                <a:latin typeface="Arial" charset="0"/>
                <a:ea typeface="MS PGothic" pitchFamily="34" charset="-128"/>
                <a:cs typeface="+mn-cs"/>
              </a:rPr>
              <a:t>Windchill Production System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Production Database, </a:t>
            </a:r>
            <a:r>
              <a:rPr lang="en-US" sz="1200" kern="1200" dirty="0" smtClean="0">
                <a:solidFill>
                  <a:schemeClr val="tx1"/>
                </a:solidFill>
                <a:latin typeface="Arial" charset="0"/>
                <a:ea typeface="MS PGothic" pitchFamily="34" charset="-128"/>
                <a:cs typeface="+mn-cs"/>
              </a:rPr>
              <a:t>and restart the old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If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Production Test </a:t>
            </a:r>
            <a:r>
              <a:rPr lang="en-US" sz="1200" kern="1200" dirty="0" smtClean="0">
                <a:solidFill>
                  <a:schemeClr val="tx1"/>
                </a:solidFill>
                <a:latin typeface="Arial" charset="0"/>
                <a:ea typeface="MS PGothic" pitchFamily="34" charset="-128"/>
                <a:cs typeface="+mn-cs"/>
              </a:rPr>
              <a:t>or</a:t>
            </a:r>
            <a:r>
              <a:rPr lang="en-US" sz="1200" i="1" kern="1200" dirty="0" smtClean="0">
                <a:solidFill>
                  <a:schemeClr val="tx1"/>
                </a:solidFill>
                <a:latin typeface="Arial" charset="0"/>
                <a:ea typeface="MS PGothic" pitchFamily="34" charset="-128"/>
                <a:cs typeface="+mn-cs"/>
              </a:rPr>
              <a:t> Production Smoke Tests</a:t>
            </a:r>
            <a:r>
              <a:rPr lang="en-US" sz="1200" kern="1200" dirty="0" smtClean="0">
                <a:solidFill>
                  <a:schemeClr val="tx1"/>
                </a:solidFill>
                <a:latin typeface="Arial" charset="0"/>
                <a:ea typeface="MS PGothic" pitchFamily="34" charset="-128"/>
                <a:cs typeface="+mn-cs"/>
              </a:rPr>
              <a:t>) record the System Build number in the </a:t>
            </a:r>
            <a:r>
              <a:rPr lang="en-US" sz="1200" i="1" kern="1200" dirty="0" smtClean="0">
                <a:solidFill>
                  <a:schemeClr val="tx1"/>
                </a:solidFill>
                <a:latin typeface="Arial" charset="0"/>
                <a:ea typeface="MS PGothic" pitchFamily="34" charset="-128"/>
                <a:cs typeface="+mn-cs"/>
              </a:rPr>
              <a:t>Configuration Definition and Change Log</a:t>
            </a:r>
            <a:r>
              <a:rPr lang="en-US" sz="1200" kern="1200" dirty="0" smtClean="0">
                <a:solidFill>
                  <a:schemeClr val="tx1"/>
                </a:solidFill>
                <a:latin typeface="Arial" charset="0"/>
                <a:ea typeface="MS PGothic" pitchFamily="34" charset="-128"/>
                <a:cs typeface="+mn-cs"/>
              </a:rPr>
              <a:t> for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Do not make the system available to end users until </a:t>
            </a:r>
            <a:r>
              <a:rPr lang="en-US" sz="1200" i="1" kern="1200" dirty="0" smtClean="0">
                <a:solidFill>
                  <a:schemeClr val="tx1"/>
                </a:solidFill>
                <a:latin typeface="Arial" charset="0"/>
                <a:ea typeface="MS PGothic" pitchFamily="34" charset="-128"/>
                <a:cs typeface="+mn-cs"/>
              </a:rPr>
              <a:t>Production Replica</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Disaster Recovery Systems</a:t>
            </a:r>
            <a:r>
              <a:rPr lang="en-US" sz="1200" kern="1200" dirty="0" smtClean="0">
                <a:solidFill>
                  <a:schemeClr val="tx1"/>
                </a:solidFill>
                <a:latin typeface="Arial" charset="0"/>
                <a:ea typeface="MS PGothic" pitchFamily="34" charset="-128"/>
                <a:cs typeface="+mn-cs"/>
              </a:rPr>
              <a:t> have been synchronized and the new “changed”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itself has again been backed up.</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Shutdown, backup,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startup, restore in case of error</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Install and build, apply administrative content changes</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8 hours to manually apply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every six weeks or quarter for longer / more complicated projects </a:t>
            </a:r>
          </a:p>
          <a:p>
            <a:r>
              <a:rPr lang="en-US" sz="1200" b="1" i="1" kern="1200" dirty="0" smtClean="0">
                <a:solidFill>
                  <a:schemeClr val="tx1"/>
                </a:solidFill>
                <a:latin typeface="Arial" charset="0"/>
                <a:ea typeface="MS PGothic" pitchFamily="34" charset="-128"/>
                <a:cs typeface="+mn-cs"/>
              </a:rPr>
              <a:t>Step 8 - Synchronize Changes to Disaster Recovery System</a:t>
            </a:r>
          </a:p>
          <a:p>
            <a:r>
              <a:rPr lang="en-US" sz="1200" kern="1200" dirty="0" smtClean="0">
                <a:solidFill>
                  <a:schemeClr val="tx1"/>
                </a:solidFill>
                <a:latin typeface="Arial" charset="0"/>
                <a:ea typeface="MS PGothic" pitchFamily="34" charset="-128"/>
                <a:cs typeface="+mn-cs"/>
              </a:rPr>
              <a:t>Shut down </a:t>
            </a:r>
            <a:r>
              <a:rPr lang="en-US" sz="1200" i="1" kern="1200" dirty="0" smtClean="0">
                <a:solidFill>
                  <a:schemeClr val="tx1"/>
                </a:solidFill>
                <a:latin typeface="Arial" charset="0"/>
                <a:ea typeface="MS PGothic" pitchFamily="34" charset="-128"/>
                <a:cs typeface="+mn-cs"/>
              </a:rPr>
              <a:t>Disaster Recovery</a:t>
            </a:r>
            <a:r>
              <a:rPr lang="en-US" sz="1200" kern="1200" dirty="0" smtClean="0">
                <a:solidFill>
                  <a:schemeClr val="tx1"/>
                </a:solidFill>
                <a:latin typeface="Arial" charset="0"/>
                <a:ea typeface="MS PGothic" pitchFamily="34" charset="-128"/>
                <a:cs typeface="+mn-cs"/>
              </a:rPr>
              <a:t> System.</a:t>
            </a:r>
          </a:p>
          <a:p>
            <a:r>
              <a:rPr lang="en-US" sz="1200" kern="1200" dirty="0" smtClean="0">
                <a:solidFill>
                  <a:schemeClr val="tx1"/>
                </a:solidFill>
                <a:latin typeface="Arial" charset="0"/>
                <a:ea typeface="MS PGothic" pitchFamily="34" charset="-128"/>
                <a:cs typeface="+mn-cs"/>
              </a:rPr>
              <a:t>Perform backup portion of</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on the existing </a:t>
            </a:r>
            <a:r>
              <a:rPr lang="en-US" sz="1200" i="1" kern="1200" dirty="0" smtClean="0">
                <a:solidFill>
                  <a:schemeClr val="tx1"/>
                </a:solidFill>
                <a:latin typeface="Arial" charset="0"/>
                <a:ea typeface="MS PGothic" pitchFamily="34" charset="-128"/>
                <a:cs typeface="+mn-cs"/>
              </a:rPr>
              <a:t>Production System 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Disaster Recovery</a:t>
            </a:r>
            <a:r>
              <a:rPr lang="en-US" sz="1200" kern="1200" dirty="0" smtClean="0">
                <a:solidFill>
                  <a:schemeClr val="tx1"/>
                </a:solidFill>
                <a:latin typeface="Arial" charset="0"/>
                <a:ea typeface="MS PGothic" pitchFamily="34" charset="-128"/>
                <a:cs typeface="+mn-cs"/>
              </a:rPr>
              <a:t> System.</a:t>
            </a:r>
          </a:p>
          <a:p>
            <a:r>
              <a:rPr lang="en-US" sz="1200" kern="1200" dirty="0" smtClean="0">
                <a:solidFill>
                  <a:schemeClr val="tx1"/>
                </a:solidFill>
                <a:latin typeface="Arial" charset="0"/>
                <a:ea typeface="MS PGothic" pitchFamily="34" charset="-128"/>
                <a:cs typeface="+mn-cs"/>
              </a:rPr>
              <a:t>Start up </a:t>
            </a:r>
            <a:r>
              <a:rPr lang="en-US" sz="1200" i="1" kern="1200" dirty="0" smtClean="0">
                <a:solidFill>
                  <a:schemeClr val="tx1"/>
                </a:solidFill>
                <a:latin typeface="Arial" charset="0"/>
                <a:ea typeface="MS PGothic" pitchFamily="34" charset="-128"/>
                <a:cs typeface="+mn-cs"/>
              </a:rPr>
              <a:t>Disaster Recovery System</a:t>
            </a:r>
            <a:r>
              <a:rPr lang="en-US" sz="1200" kern="1200" dirty="0" smtClean="0">
                <a:solidFill>
                  <a:schemeClr val="tx1"/>
                </a:solidFill>
                <a:latin typeface="Arial" charset="0"/>
                <a:ea typeface="MS PGothic" pitchFamily="34" charset="-128"/>
                <a:cs typeface="+mn-cs"/>
              </a:rPr>
              <a:t> from the new clone. </a:t>
            </a:r>
          </a:p>
          <a:p>
            <a:r>
              <a:rPr lang="en-US" sz="1200" kern="1200" dirty="0" smtClean="0">
                <a:solidFill>
                  <a:schemeClr val="tx1"/>
                </a:solidFill>
                <a:latin typeface="Arial" charset="0"/>
                <a:ea typeface="MS PGothic" pitchFamily="34" charset="-128"/>
                <a:cs typeface="+mn-cs"/>
              </a:rPr>
              <a:t>If the validation fails, perform the recovery portion of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to bring back the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 </a:t>
            </a:r>
            <a:r>
              <a:rPr lang="en-US" sz="1200" kern="1200" dirty="0" smtClean="0">
                <a:solidFill>
                  <a:schemeClr val="tx1"/>
                </a:solidFill>
                <a:latin typeface="Arial" charset="0"/>
                <a:ea typeface="MS PGothic" pitchFamily="34" charset="-128"/>
                <a:cs typeface="+mn-cs"/>
              </a:rPr>
              <a:t>prior to the changes. </a:t>
            </a:r>
          </a:p>
          <a:p>
            <a:r>
              <a:rPr lang="en-US" sz="1200" kern="1200" dirty="0" smtClean="0">
                <a:solidFill>
                  <a:schemeClr val="tx1"/>
                </a:solidFill>
                <a:latin typeface="Arial" charset="0"/>
                <a:ea typeface="MS PGothic" pitchFamily="34" charset="-128"/>
                <a:cs typeface="+mn-cs"/>
              </a:rPr>
              <a:t>Start up the old </a:t>
            </a:r>
            <a:r>
              <a:rPr lang="en-US" sz="1200" i="1" kern="1200" dirty="0" smtClean="0">
                <a:solidFill>
                  <a:schemeClr val="tx1"/>
                </a:solidFill>
                <a:latin typeface="Arial" charset="0"/>
                <a:ea typeface="MS PGothic" pitchFamily="34" charset="-128"/>
                <a:cs typeface="+mn-cs"/>
              </a:rPr>
              <a:t>Disaster Recovery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Changes </a:t>
            </a:r>
          </a:p>
          <a:p>
            <a:r>
              <a:rPr lang="en-US" sz="1200" b="1" i="1" kern="1200" dirty="0" smtClean="0">
                <a:solidFill>
                  <a:schemeClr val="tx1"/>
                </a:solidFill>
                <a:latin typeface="Arial" charset="0"/>
                <a:ea typeface="MS PGothic" pitchFamily="34" charset="-128"/>
                <a:cs typeface="+mn-cs"/>
              </a:rPr>
              <a:t>Step 9 - Synchronize Changes to Production Replica System</a:t>
            </a:r>
          </a:p>
          <a:p>
            <a:r>
              <a:rPr lang="en-US" sz="1200" kern="1200" dirty="0" smtClean="0">
                <a:solidFill>
                  <a:schemeClr val="tx1"/>
                </a:solidFill>
                <a:latin typeface="Arial" charset="0"/>
                <a:ea typeface="MS PGothic" pitchFamily="34" charset="-128"/>
                <a:cs typeface="+mn-cs"/>
              </a:rPr>
              <a:t>Shut down the </a:t>
            </a:r>
            <a:r>
              <a:rPr lang="en-US" sz="1200" i="1" kern="1200" dirty="0" smtClean="0">
                <a:solidFill>
                  <a:schemeClr val="tx1"/>
                </a:solidFill>
                <a:latin typeface="Arial" charset="0"/>
                <a:ea typeface="MS PGothic" pitchFamily="34" charset="-128"/>
                <a:cs typeface="+mn-cs"/>
              </a:rPr>
              <a:t>Production Replica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 backup portion of</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on the existing </a:t>
            </a:r>
            <a:r>
              <a:rPr lang="en-US" sz="1200" i="1" kern="1200" dirty="0" smtClean="0">
                <a:solidFill>
                  <a:schemeClr val="tx1"/>
                </a:solidFill>
                <a:latin typeface="Arial" charset="0"/>
                <a:ea typeface="MS PGothic" pitchFamily="34" charset="-128"/>
                <a:cs typeface="+mn-cs"/>
              </a:rPr>
              <a:t>Production System 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Windchill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Start up the </a:t>
            </a:r>
            <a:r>
              <a:rPr lang="en-US" sz="1200" i="1" kern="1200" dirty="0" smtClean="0">
                <a:solidFill>
                  <a:schemeClr val="tx1"/>
                </a:solidFill>
                <a:latin typeface="Arial" charset="0"/>
                <a:ea typeface="MS PGothic" pitchFamily="34" charset="-128"/>
                <a:cs typeface="+mn-cs"/>
              </a:rPr>
              <a:t>Production Replica System </a:t>
            </a:r>
            <a:r>
              <a:rPr lang="en-US" sz="1200" kern="1200" dirty="0" smtClean="0">
                <a:solidFill>
                  <a:schemeClr val="tx1"/>
                </a:solidFill>
                <a:latin typeface="Arial" charset="0"/>
                <a:ea typeface="MS PGothic" pitchFamily="34" charset="-128"/>
                <a:cs typeface="+mn-cs"/>
              </a:rPr>
              <a:t>from new clone. </a:t>
            </a:r>
          </a:p>
          <a:p>
            <a:r>
              <a:rPr lang="en-US" sz="1200" kern="1200" dirty="0" smtClean="0">
                <a:solidFill>
                  <a:schemeClr val="tx1"/>
                </a:solidFill>
                <a:latin typeface="Arial" charset="0"/>
                <a:ea typeface="MS PGothic" pitchFamily="34" charset="-128"/>
                <a:cs typeface="+mn-cs"/>
              </a:rPr>
              <a:t>If validation fails, perform the recovery part of the</a:t>
            </a:r>
            <a:r>
              <a:rPr lang="en-US" sz="1200" i="1" kern="1200" dirty="0" smtClean="0">
                <a:solidFill>
                  <a:schemeClr val="tx1"/>
                </a:solidFill>
                <a:latin typeface="Arial" charset="0"/>
                <a:ea typeface="MS PGothic" pitchFamily="34" charset="-128"/>
                <a:cs typeface="+mn-cs"/>
              </a:rPr>
              <a:t> Backup and Recovery</a:t>
            </a:r>
            <a:r>
              <a:rPr lang="en-US" sz="1200" kern="1200" dirty="0" smtClean="0">
                <a:solidFill>
                  <a:schemeClr val="tx1"/>
                </a:solidFill>
                <a:latin typeface="Arial" charset="0"/>
                <a:ea typeface="MS PGothic" pitchFamily="34" charset="-128"/>
                <a:cs typeface="+mn-cs"/>
              </a:rPr>
              <a:t> process to bring back the previous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and start up the old </a:t>
            </a:r>
            <a:r>
              <a:rPr lang="en-US" sz="1200" i="1" kern="1200" dirty="0" smtClean="0">
                <a:solidFill>
                  <a:schemeClr val="tx1"/>
                </a:solidFill>
                <a:latin typeface="Arial" charset="0"/>
                <a:ea typeface="MS PGothic" pitchFamily="34" charset="-128"/>
                <a:cs typeface="+mn-cs"/>
              </a:rPr>
              <a:t>Production Replica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Changes </a:t>
            </a:r>
          </a:p>
          <a:p>
            <a:r>
              <a:rPr lang="en-US" sz="1200" b="1" i="1" kern="1200" dirty="0" smtClean="0">
                <a:solidFill>
                  <a:schemeClr val="tx1"/>
                </a:solidFill>
                <a:latin typeface="Arial" charset="0"/>
                <a:ea typeface="MS PGothic" pitchFamily="34" charset="-128"/>
                <a:cs typeface="+mn-cs"/>
              </a:rPr>
              <a:t>Step 10 – Optionally Changes on Training and Migration Systems</a:t>
            </a:r>
          </a:p>
          <a:p>
            <a:r>
              <a:rPr lang="en-US" sz="1200" kern="1200" dirty="0" smtClean="0">
                <a:solidFill>
                  <a:schemeClr val="tx1"/>
                </a:solidFill>
                <a:latin typeface="Arial" charset="0"/>
                <a:ea typeface="MS PGothic" pitchFamily="34" charset="-128"/>
                <a:cs typeface="+mn-cs"/>
              </a:rPr>
              <a:t>The following activities related to </a:t>
            </a:r>
            <a:r>
              <a:rPr lang="en-US" sz="1200" i="1" kern="1200" dirty="0" smtClean="0">
                <a:solidFill>
                  <a:schemeClr val="tx1"/>
                </a:solidFill>
                <a:latin typeface="Arial" charset="0"/>
                <a:ea typeface="MS PGothic" pitchFamily="34" charset="-128"/>
                <a:cs typeface="+mn-cs"/>
              </a:rPr>
              <a:t>Training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Migration Systems.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Create new </a:t>
            </a:r>
            <a:r>
              <a:rPr lang="en-US" sz="1200" i="1" kern="1200" dirty="0" smtClean="0">
                <a:solidFill>
                  <a:schemeClr val="tx1"/>
                </a:solidFill>
                <a:latin typeface="Arial" charset="0"/>
                <a:ea typeface="MS PGothic" pitchFamily="34" charset="-128"/>
                <a:cs typeface="+mn-cs"/>
              </a:rPr>
              <a:t>Install Load Point Directory </a:t>
            </a:r>
            <a:r>
              <a:rPr lang="en-US" sz="1200" kern="1200" dirty="0" smtClean="0">
                <a:solidFill>
                  <a:schemeClr val="tx1"/>
                </a:solidFill>
                <a:latin typeface="Arial" charset="0"/>
                <a:ea typeface="MS PGothic" pitchFamily="34" charset="-128"/>
                <a:cs typeface="+mn-cs"/>
              </a:rPr>
              <a:t>on each</a:t>
            </a:r>
            <a:r>
              <a:rPr lang="en-US" sz="1200" i="1" kern="1200" dirty="0" smtClean="0">
                <a:solidFill>
                  <a:schemeClr val="tx1"/>
                </a:solidFill>
                <a:latin typeface="Arial" charset="0"/>
                <a:ea typeface="MS PGothic" pitchFamily="34" charset="-128"/>
                <a:cs typeface="+mn-cs"/>
              </a:rPr>
              <a:t> System </a:t>
            </a:r>
            <a:r>
              <a:rPr lang="en-US" sz="1200" kern="1200" dirty="0" smtClean="0">
                <a:solidFill>
                  <a:schemeClr val="tx1"/>
                </a:solidFill>
                <a:latin typeface="Arial" charset="0"/>
                <a:ea typeface="MS PGothic" pitchFamily="34" charset="-128"/>
                <a:cs typeface="+mn-cs"/>
              </a:rPr>
              <a:t>by cloning</a:t>
            </a:r>
            <a:r>
              <a:rPr lang="en-US" sz="1200" i="1" kern="1200" dirty="0" smtClean="0">
                <a:solidFill>
                  <a:schemeClr val="tx1"/>
                </a:solidFill>
                <a:latin typeface="Arial" charset="0"/>
                <a:ea typeface="MS PGothic" pitchFamily="34" charset="-128"/>
                <a:cs typeface="+mn-cs"/>
              </a:rPr>
              <a:t> Install Load Point Directory </a:t>
            </a:r>
            <a:r>
              <a:rPr lang="en-US" sz="1200" kern="1200" dirty="0" smtClean="0">
                <a:solidFill>
                  <a:schemeClr val="tx1"/>
                </a:solidFill>
                <a:latin typeface="Arial" charset="0"/>
                <a:ea typeface="MS PGothic" pitchFamily="34" charset="-128"/>
                <a:cs typeface="+mn-cs"/>
              </a:rPr>
              <a:t>from</a:t>
            </a:r>
            <a:r>
              <a:rPr lang="en-US" sz="1200" i="1" kern="1200" dirty="0" smtClean="0">
                <a:solidFill>
                  <a:schemeClr val="tx1"/>
                </a:solidFill>
                <a:latin typeface="Arial" charset="0"/>
                <a:ea typeface="MS PGothic" pitchFamily="34" charset="-128"/>
                <a:cs typeface="+mn-cs"/>
              </a:rPr>
              <a:t> Production System.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portion of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training / migration Uses.</a:t>
            </a:r>
          </a:p>
          <a:p>
            <a:r>
              <a:rPr lang="en-US" sz="1200" kern="1200" dirty="0" smtClean="0">
                <a:solidFill>
                  <a:schemeClr val="tx1"/>
                </a:solidFill>
                <a:latin typeface="Arial" charset="0"/>
                <a:ea typeface="MS PGothic" pitchFamily="34" charset="-128"/>
                <a:cs typeface="+mn-cs"/>
              </a:rPr>
              <a:t>Check out any </a:t>
            </a:r>
            <a:r>
              <a:rPr lang="en-US" sz="1200" i="1" kern="1200" dirty="0" smtClean="0">
                <a:solidFill>
                  <a:schemeClr val="tx1"/>
                </a:solidFill>
                <a:latin typeface="Arial" charset="0"/>
                <a:ea typeface="MS PGothic" pitchFamily="34" charset="-128"/>
                <a:cs typeface="+mn-cs"/>
              </a:rPr>
              <a:t>Customizations </a:t>
            </a:r>
            <a:r>
              <a:rPr lang="en-US" sz="1200" kern="1200" dirty="0" smtClean="0">
                <a:solidFill>
                  <a:schemeClr val="tx1"/>
                </a:solidFill>
                <a:latin typeface="Arial" charset="0"/>
                <a:ea typeface="MS PGothic" pitchFamily="34" charset="-128"/>
                <a:cs typeface="+mn-cs"/>
              </a:rPr>
              <a:t>from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to each</a:t>
            </a:r>
            <a:r>
              <a:rPr lang="en-US" sz="1200" i="1" kern="1200" dirty="0" smtClean="0">
                <a:solidFill>
                  <a:schemeClr val="tx1"/>
                </a:solidFill>
                <a:latin typeface="Arial" charset="0"/>
                <a:ea typeface="MS PGothic" pitchFamily="34" charset="-128"/>
                <a:cs typeface="+mn-cs"/>
              </a:rPr>
              <a:t> System’s </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Safe Area Directory</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Start Training and Migration Systems</a:t>
            </a:r>
          </a:p>
          <a:p>
            <a:r>
              <a:rPr lang="en-US" sz="1200" kern="1200" dirty="0" smtClean="0">
                <a:solidFill>
                  <a:schemeClr val="tx1"/>
                </a:solidFill>
                <a:latin typeface="Arial" charset="0"/>
                <a:ea typeface="MS PGothic" pitchFamily="34" charset="-128"/>
                <a:cs typeface="+mn-cs"/>
              </a:rPr>
              <a:t>Load any </a:t>
            </a:r>
            <a:r>
              <a:rPr lang="en-US" sz="1200" i="1" kern="1200" dirty="0" smtClean="0">
                <a:solidFill>
                  <a:schemeClr val="tx1"/>
                </a:solidFill>
                <a:latin typeface="Arial" charset="0"/>
                <a:ea typeface="MS PGothic" pitchFamily="34" charset="-128"/>
                <a:cs typeface="+mn-cs"/>
              </a:rPr>
              <a:t>Business Administrative Content Load Files</a:t>
            </a:r>
            <a:r>
              <a:rPr lang="en-US" sz="1200" kern="1200" dirty="0" smtClean="0">
                <a:solidFill>
                  <a:schemeClr val="tx1"/>
                </a:solidFill>
                <a:latin typeface="Arial" charset="0"/>
                <a:ea typeface="MS PGothic" pitchFamily="34" charset="-128"/>
                <a:cs typeface="+mn-cs"/>
              </a:rPr>
              <a:t> required.  See previous Notes on loading these files only once.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 </a:t>
            </a:r>
            <a:r>
              <a:rPr lang="en-US" sz="1200" i="1" kern="1200" dirty="0" smtClean="0">
                <a:solidFill>
                  <a:schemeClr val="tx1"/>
                </a:solidFill>
                <a:latin typeface="Arial" charset="0"/>
                <a:ea typeface="MS PGothic" pitchFamily="34" charset="-128"/>
                <a:cs typeface="+mn-cs"/>
              </a:rPr>
              <a:t>Integration Tests.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Integration Tests</a:t>
            </a:r>
            <a:r>
              <a:rPr lang="en-US" sz="1200" kern="1200" dirty="0" smtClean="0">
                <a:solidFill>
                  <a:schemeClr val="tx1"/>
                </a:solidFill>
                <a:latin typeface="Arial" charset="0"/>
                <a:ea typeface="MS PGothic" pitchFamily="34" charset="-128"/>
                <a:cs typeface="+mn-cs"/>
              </a:rPr>
              <a:t>) make System available for use training and migration uses.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training class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migration rehearsal</a:t>
            </a:r>
          </a:p>
          <a:p>
            <a:r>
              <a:rPr lang="en-US" sz="1200" b="1" i="1" kern="1200" dirty="0" smtClean="0">
                <a:solidFill>
                  <a:schemeClr val="tx1"/>
                </a:solidFill>
                <a:latin typeface="Arial" charset="0"/>
                <a:ea typeface="MS PGothic" pitchFamily="34" charset="-128"/>
                <a:cs typeface="+mn-cs"/>
              </a:rPr>
              <a:t>Step 11 - Source Manage Administrative Scripts</a:t>
            </a:r>
          </a:p>
          <a:p>
            <a:r>
              <a:rPr lang="en-US" sz="1200" kern="1200" dirty="0" smtClean="0">
                <a:solidFill>
                  <a:schemeClr val="tx1"/>
                </a:solidFill>
                <a:latin typeface="Arial" charset="0"/>
                <a:ea typeface="MS PGothic" pitchFamily="34" charset="-128"/>
                <a:cs typeface="+mn-cs"/>
              </a:rPr>
              <a:t>Since each final System Build may impact </a:t>
            </a:r>
            <a:r>
              <a:rPr lang="en-US" sz="1200" i="1" kern="1200" dirty="0" smtClean="0">
                <a:solidFill>
                  <a:schemeClr val="tx1"/>
                </a:solidFill>
                <a:latin typeface="Arial" charset="0"/>
                <a:ea typeface="MS PGothic" pitchFamily="34" charset="-128"/>
                <a:cs typeface="+mn-cs"/>
              </a:rPr>
              <a:t>Administrative Scripts</a:t>
            </a:r>
            <a:r>
              <a:rPr lang="en-US" sz="1200" kern="1200" dirty="0" smtClean="0">
                <a:solidFill>
                  <a:schemeClr val="tx1"/>
                </a:solidFill>
                <a:latin typeface="Arial" charset="0"/>
                <a:ea typeface="MS PGothic" pitchFamily="34" charset="-128"/>
                <a:cs typeface="+mn-cs"/>
              </a:rPr>
              <a:t> such as </a:t>
            </a:r>
            <a:r>
              <a:rPr lang="en-US" sz="1200" i="1" kern="1200" dirty="0" smtClean="0">
                <a:solidFill>
                  <a:schemeClr val="tx1"/>
                </a:solidFill>
                <a:latin typeface="Arial" charset="0"/>
                <a:ea typeface="MS PGothic" pitchFamily="34" charset="-128"/>
                <a:cs typeface="+mn-cs"/>
              </a:rPr>
              <a:t>start/stop</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backup</a:t>
            </a:r>
            <a:r>
              <a:rPr lang="en-US" sz="1200" kern="1200" dirty="0" smtClean="0">
                <a:solidFill>
                  <a:schemeClr val="tx1"/>
                </a:solidFill>
                <a:latin typeface="Arial" charset="0"/>
                <a:ea typeface="MS PGothic" pitchFamily="34" charset="-128"/>
                <a:cs typeface="+mn-cs"/>
              </a:rPr>
              <a:t> it is a PTC Best Practice to review changes to these </a:t>
            </a:r>
            <a:r>
              <a:rPr lang="en-US" sz="1200" i="1" kern="1200" dirty="0" smtClean="0">
                <a:solidFill>
                  <a:schemeClr val="tx1"/>
                </a:solidFill>
                <a:latin typeface="Arial" charset="0"/>
                <a:ea typeface="MS PGothic" pitchFamily="34" charset="-128"/>
                <a:cs typeface="+mn-cs"/>
              </a:rPr>
              <a:t>Scripts</a:t>
            </a:r>
            <a:r>
              <a:rPr lang="en-US" sz="1200" kern="1200" dirty="0" smtClean="0">
                <a:solidFill>
                  <a:schemeClr val="tx1"/>
                </a:solidFill>
                <a:latin typeface="Arial" charset="0"/>
                <a:ea typeface="MS PGothic" pitchFamily="34" charset="-128"/>
                <a:cs typeface="+mn-cs"/>
              </a:rPr>
              <a:t> and ensure that they are updated, tested, deployed and source controlled along with the other </a:t>
            </a:r>
            <a:r>
              <a:rPr lang="en-US" sz="1200" i="1" kern="1200" dirty="0" smtClean="0">
                <a:solidFill>
                  <a:schemeClr val="tx1"/>
                </a:solidFill>
                <a:latin typeface="Arial" charset="0"/>
                <a:ea typeface="MS PGothic" pitchFamily="34" charset="-128"/>
                <a:cs typeface="+mn-cs"/>
              </a:rPr>
              <a:t>Customizations/Configuration</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Business Administrative Content</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Load Files</a:t>
            </a:r>
            <a:r>
              <a:rPr lang="en-US" sz="1200" kern="1200" dirty="0" smtClean="0">
                <a:solidFill>
                  <a:schemeClr val="tx1"/>
                </a:solidFill>
                <a:latin typeface="Arial" charset="0"/>
                <a:ea typeface="MS PGothic" pitchFamily="34" charset="-128"/>
                <a:cs typeface="+mn-cs"/>
              </a:rPr>
              <a:t> managed in the </a:t>
            </a:r>
            <a:r>
              <a:rPr lang="en-US" sz="1200" i="1" kern="1200" dirty="0" smtClean="0">
                <a:solidFill>
                  <a:schemeClr val="tx1"/>
                </a:solidFill>
                <a:latin typeface="Arial" charset="0"/>
                <a:ea typeface="MS PGothic" pitchFamily="34" charset="-128"/>
                <a:cs typeface="+mn-cs"/>
              </a:rPr>
              <a:t>SCM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and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Promotion Process Changes </a:t>
            </a:r>
          </a:p>
          <a:p>
            <a:r>
              <a:rPr lang="en-US" sz="1200" b="1" i="1" kern="1200" dirty="0" smtClean="0">
                <a:solidFill>
                  <a:schemeClr val="tx1"/>
                </a:solidFill>
                <a:latin typeface="Arial" charset="0"/>
                <a:ea typeface="MS PGothic" pitchFamily="34" charset="-128"/>
                <a:cs typeface="+mn-cs"/>
              </a:rPr>
              <a:t>Step 12 - Govern Emergency Changes </a:t>
            </a:r>
          </a:p>
          <a:p>
            <a:r>
              <a:rPr lang="en-US" sz="1200" kern="1200" dirty="0" smtClean="0">
                <a:solidFill>
                  <a:schemeClr val="tx1"/>
                </a:solidFill>
                <a:latin typeface="Arial" charset="0"/>
                <a:ea typeface="MS PGothic" pitchFamily="34" charset="-128"/>
                <a:cs typeface="+mn-cs"/>
              </a:rPr>
              <a:t>Even with a careful procedure for developing and applying changes to a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there remains a separate need for being able to make emergency changes without a formal change management process. </a:t>
            </a:r>
          </a:p>
          <a:p>
            <a:r>
              <a:rPr lang="en-US" sz="1200" kern="1200" dirty="0" smtClean="0">
                <a:solidFill>
                  <a:schemeClr val="tx1"/>
                </a:solidFill>
                <a:latin typeface="Arial" charset="0"/>
                <a:ea typeface="MS PGothic" pitchFamily="34" charset="-128"/>
                <a:cs typeface="+mn-cs"/>
              </a:rPr>
              <a:t>After the emergency changes are made, it’s a PTC Best Practice to carry those changes back and drive them through this process with the next set of scheduled changes.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Ad hoc</a:t>
            </a:r>
          </a:p>
          <a:p>
            <a:r>
              <a:rPr lang="en-US" sz="1200" b="1" i="1" kern="1200" dirty="0" smtClean="0">
                <a:solidFill>
                  <a:schemeClr val="tx1"/>
                </a:solidFill>
                <a:latin typeface="Arial" charset="0"/>
                <a:ea typeface="MS PGothic" pitchFamily="34" charset="-128"/>
                <a:cs typeface="+mn-cs"/>
              </a:rPr>
              <a:t>Step 13 - Update Configuration Management Database</a:t>
            </a:r>
          </a:p>
          <a:p>
            <a:r>
              <a:rPr lang="en-US" sz="1200" kern="1200" dirty="0" smtClean="0">
                <a:solidFill>
                  <a:schemeClr val="tx1"/>
                </a:solidFill>
                <a:latin typeface="Arial" charset="0"/>
                <a:ea typeface="MS PGothic" pitchFamily="34" charset="-128"/>
                <a:cs typeface="+mn-cs"/>
              </a:rPr>
              <a:t>For ease in troubleshooting, document where each </a:t>
            </a:r>
            <a:r>
              <a:rPr lang="en-US" sz="1200" i="1" kern="1200" dirty="0" smtClean="0">
                <a:solidFill>
                  <a:schemeClr val="tx1"/>
                </a:solidFill>
                <a:latin typeface="Arial" charset="0"/>
                <a:ea typeface="MS PGothic" pitchFamily="34" charset="-128"/>
                <a:cs typeface="+mn-cs"/>
              </a:rPr>
              <a:t>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Developer</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Integration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DR</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Replica</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Training</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Migration Systems</a:t>
            </a:r>
            <a:r>
              <a:rPr lang="en-US" sz="1200" kern="1200" dirty="0" smtClean="0">
                <a:solidFill>
                  <a:schemeClr val="tx1"/>
                </a:solidFill>
                <a:latin typeface="Arial" charset="0"/>
                <a:ea typeface="MS PGothic" pitchFamily="34" charset="-128"/>
                <a:cs typeface="+mn-cs"/>
              </a:rPr>
              <a:t> are installed and which </a:t>
            </a:r>
            <a:r>
              <a:rPr lang="en-US" sz="1200" i="1" kern="1200" dirty="0" smtClean="0">
                <a:solidFill>
                  <a:schemeClr val="tx1"/>
                </a:solidFill>
                <a:latin typeface="Arial" charset="0"/>
                <a:ea typeface="MS PGothic" pitchFamily="34" charset="-128"/>
                <a:cs typeface="+mn-cs"/>
              </a:rPr>
              <a:t>Release</a:t>
            </a:r>
            <a:r>
              <a:rPr lang="en-US" sz="1200" kern="1200" dirty="0" smtClean="0">
                <a:solidFill>
                  <a:schemeClr val="tx1"/>
                </a:solidFill>
                <a:latin typeface="Arial" charset="0"/>
                <a:ea typeface="MS PGothic" pitchFamily="34" charset="-128"/>
                <a:cs typeface="+mn-cs"/>
              </a:rPr>
              <a:t> is deployed on each.</a:t>
            </a:r>
          </a:p>
          <a:p>
            <a:r>
              <a:rPr lang="en-US" sz="1200" kern="1200" dirty="0" smtClean="0">
                <a:solidFill>
                  <a:schemeClr val="tx1"/>
                </a:solidFill>
                <a:latin typeface="Arial" charset="0"/>
                <a:ea typeface="MS PGothic" pitchFamily="34" charset="-128"/>
                <a:cs typeface="+mn-cs"/>
              </a:rPr>
              <a:t>It is a PTC Best Practice to use a configuration management database (CMDB) to track this data and record changes.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 hour</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any Windchill System changes for planned or emergency reasons</a:t>
            </a:r>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i="1" kern="1200" dirty="0" smtClean="0">
                <a:solidFill>
                  <a:schemeClr val="tx1"/>
                </a:solidFill>
                <a:latin typeface="Arial" charset="0"/>
                <a:ea typeface="MS PGothic" pitchFamily="34" charset="-128"/>
                <a:cs typeface="+mn-cs"/>
              </a:rPr>
              <a:t>Step 1 – Prepare a Developer System </a:t>
            </a:r>
          </a:p>
          <a:p>
            <a:r>
              <a:rPr lang="en-US" sz="1200" kern="1200" dirty="0" smtClean="0">
                <a:solidFill>
                  <a:schemeClr val="tx1"/>
                </a:solidFill>
                <a:latin typeface="Arial" charset="0"/>
                <a:ea typeface="MS PGothic" pitchFamily="34" charset="-128"/>
                <a:cs typeface="+mn-cs"/>
              </a:rPr>
              <a:t>Note: There will be multiple developers on a project and therefore multiple </a:t>
            </a:r>
            <a:r>
              <a:rPr lang="en-US" sz="1200" i="1" kern="1200" dirty="0" smtClean="0">
                <a:solidFill>
                  <a:schemeClr val="tx1"/>
                </a:solidFill>
                <a:latin typeface="Arial" charset="0"/>
                <a:ea typeface="MS PGothic" pitchFamily="34" charset="-128"/>
                <a:cs typeface="+mn-cs"/>
              </a:rPr>
              <a:t>Developer Systems</a:t>
            </a:r>
            <a:r>
              <a:rPr lang="en-US" sz="1200" kern="1200" dirty="0" smtClean="0">
                <a:solidFill>
                  <a:schemeClr val="tx1"/>
                </a:solidFill>
                <a:latin typeface="Arial" charset="0"/>
                <a:ea typeface="MS PGothic" pitchFamily="34" charset="-128"/>
                <a:cs typeface="+mn-cs"/>
              </a:rPr>
              <a:t>.  The </a:t>
            </a:r>
            <a:r>
              <a:rPr lang="en-US" sz="1200" i="1" kern="1200" dirty="0" smtClean="0">
                <a:solidFill>
                  <a:schemeClr val="tx1"/>
                </a:solidFill>
                <a:latin typeface="Arial" charset="0"/>
                <a:ea typeface="MS PGothic" pitchFamily="34" charset="-128"/>
                <a:cs typeface="+mn-cs"/>
              </a:rPr>
              <a:t>Source Code Management (SCM) </a:t>
            </a:r>
            <a:r>
              <a:rPr lang="en-US" sz="1200" kern="1200" dirty="0" smtClean="0">
                <a:solidFill>
                  <a:schemeClr val="tx1"/>
                </a:solidFill>
                <a:latin typeface="Arial" charset="0"/>
                <a:ea typeface="MS PGothic" pitchFamily="34" charset="-128"/>
                <a:cs typeface="+mn-cs"/>
              </a:rPr>
              <a:t>system provides a means for these developers to share their and to building a viable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for each change, based on the latest build of software. </a:t>
            </a:r>
          </a:p>
          <a:p>
            <a:r>
              <a:rPr lang="en-US" sz="1200" kern="1200" dirty="0" smtClean="0">
                <a:solidFill>
                  <a:schemeClr val="tx1"/>
                </a:solidFill>
                <a:latin typeface="Arial" charset="0"/>
                <a:ea typeface="MS PGothic" pitchFamily="34" charset="-128"/>
                <a:cs typeface="+mn-cs"/>
              </a:rPr>
              <a:t>The first step in making change to a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is to copy that System’s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to the equivalent directory in the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Check out any work-in-progress </a:t>
            </a:r>
            <a:r>
              <a:rPr lang="en-US" sz="1200" i="1" kern="1200" dirty="0" smtClean="0">
                <a:solidFill>
                  <a:schemeClr val="tx1"/>
                </a:solidFill>
                <a:latin typeface="Arial" charset="0"/>
                <a:ea typeface="MS PGothic" pitchFamily="34" charset="-128"/>
                <a:cs typeface="+mn-cs"/>
              </a:rPr>
              <a:t>Customizations/Configurations </a:t>
            </a:r>
            <a:r>
              <a:rPr lang="en-US" sz="1200" kern="1200" dirty="0" smtClean="0">
                <a:solidFill>
                  <a:schemeClr val="tx1"/>
                </a:solidFill>
                <a:latin typeface="Arial" charset="0"/>
                <a:ea typeface="MS PGothic" pitchFamily="34" charset="-128"/>
                <a:cs typeface="+mn-cs"/>
              </a:rPr>
              <a:t>from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to </a:t>
            </a:r>
            <a:r>
              <a:rPr lang="en-US" sz="1200" i="1" kern="1200" dirty="0" smtClean="0">
                <a:solidFill>
                  <a:schemeClr val="tx1"/>
                </a:solidFill>
                <a:latin typeface="Arial" charset="0"/>
                <a:ea typeface="MS PGothic" pitchFamily="34" charset="-128"/>
                <a:cs typeface="+mn-cs"/>
              </a:rPr>
              <a:t>Developer System </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Safe Area Directory</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The next step is to prepare the data that will be used in the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Choose either a </a:t>
            </a:r>
            <a:r>
              <a:rPr lang="en-US" sz="1200" b="1" i="1" kern="1200" dirty="0" smtClean="0">
                <a:solidFill>
                  <a:schemeClr val="tx1"/>
                </a:solidFill>
                <a:latin typeface="Arial" charset="0"/>
                <a:ea typeface="MS PGothic" pitchFamily="34" charset="-128"/>
                <a:cs typeface="+mn-cs"/>
              </a:rPr>
              <a:t>real </a:t>
            </a:r>
            <a:r>
              <a:rPr lang="en-US" sz="1200" kern="1200" dirty="0" smtClean="0">
                <a:solidFill>
                  <a:schemeClr val="tx1"/>
                </a:solidFill>
                <a:latin typeface="Arial" charset="0"/>
                <a:ea typeface="MS PGothic" pitchFamily="34" charset="-128"/>
                <a:cs typeface="+mn-cs"/>
              </a:rPr>
              <a:t>or a </a:t>
            </a:r>
            <a:r>
              <a:rPr lang="en-US" sz="1200" b="1" i="1" kern="1200" dirty="0" smtClean="0">
                <a:solidFill>
                  <a:schemeClr val="tx1"/>
                </a:solidFill>
                <a:latin typeface="Arial" charset="0"/>
                <a:ea typeface="MS PGothic" pitchFamily="34" charset="-128"/>
                <a:cs typeface="+mn-cs"/>
              </a:rPr>
              <a:t>synthetic </a:t>
            </a:r>
            <a:r>
              <a:rPr lang="en-US" sz="1200" kern="1200" dirty="0" smtClean="0">
                <a:solidFill>
                  <a:schemeClr val="tx1"/>
                </a:solidFill>
                <a:latin typeface="Arial" charset="0"/>
                <a:ea typeface="MS PGothic" pitchFamily="34" charset="-128"/>
                <a:cs typeface="+mn-cs"/>
              </a:rPr>
              <a:t>approach to replicating the </a:t>
            </a:r>
            <a:r>
              <a:rPr lang="en-US" sz="1200" i="1" kern="1200" dirty="0" smtClean="0">
                <a:solidFill>
                  <a:schemeClr val="tx1"/>
                </a:solidFill>
                <a:latin typeface="Arial" charset="0"/>
                <a:ea typeface="MS PGothic" pitchFamily="34" charset="-128"/>
                <a:cs typeface="+mn-cs"/>
              </a:rPr>
              <a:t>Production System’s</a:t>
            </a:r>
            <a:r>
              <a:rPr lang="en-US" sz="1200" kern="1200" dirty="0" smtClean="0">
                <a:solidFill>
                  <a:schemeClr val="tx1"/>
                </a:solidFill>
                <a:latin typeface="Arial" charset="0"/>
                <a:ea typeface="MS PGothic" pitchFamily="34" charset="-128"/>
                <a:cs typeface="+mn-cs"/>
              </a:rPr>
              <a:t> data set. The real clone takes longer and provides better test environment whereas the synthetic approach is faster and limited to basic use cases.  </a:t>
            </a:r>
          </a:p>
          <a:p>
            <a:r>
              <a:rPr lang="en-US" sz="1200" b="1" i="1" kern="1200" dirty="0" smtClean="0">
                <a:solidFill>
                  <a:schemeClr val="tx1"/>
                </a:solidFill>
                <a:latin typeface="Arial" charset="0"/>
                <a:ea typeface="MS PGothic" pitchFamily="34" charset="-128"/>
                <a:cs typeface="+mn-cs"/>
              </a:rPr>
              <a:t>Real data set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unit testing.</a:t>
            </a:r>
          </a:p>
          <a:p>
            <a:r>
              <a:rPr lang="en-US" sz="1200" kern="1200" dirty="0" smtClean="0">
                <a:solidFill>
                  <a:schemeClr val="tx1"/>
                </a:solidFill>
                <a:latin typeface="Arial" charset="0"/>
                <a:ea typeface="MS PGothic" pitchFamily="34" charset="-128"/>
                <a:cs typeface="+mn-cs"/>
              </a:rPr>
              <a:t>Clone full or partial set of the </a:t>
            </a:r>
            <a:r>
              <a:rPr lang="en-US" sz="1200" i="1" kern="1200" dirty="0" smtClean="0">
                <a:solidFill>
                  <a:schemeClr val="tx1"/>
                </a:solidFill>
                <a:latin typeface="Arial" charset="0"/>
                <a:ea typeface="MS PGothic" pitchFamily="34" charset="-128"/>
                <a:cs typeface="+mn-cs"/>
              </a:rPr>
              <a:t>Production System’s File Vaults </a:t>
            </a:r>
            <a:r>
              <a:rPr lang="en-US" sz="1200" kern="1200" dirty="0" smtClean="0">
                <a:solidFill>
                  <a:schemeClr val="tx1"/>
                </a:solidFill>
                <a:latin typeface="Arial" charset="0"/>
                <a:ea typeface="MS PGothic" pitchFamily="34" charset="-128"/>
                <a:cs typeface="+mn-cs"/>
              </a:rPr>
              <a:t>necessary for unit testing. </a:t>
            </a:r>
          </a:p>
          <a:p>
            <a:r>
              <a:rPr lang="en-US" sz="1200" b="1" i="1" kern="1200" dirty="0" smtClean="0">
                <a:solidFill>
                  <a:schemeClr val="tx1"/>
                </a:solidFill>
                <a:latin typeface="Arial" charset="0"/>
                <a:ea typeface="MS PGothic" pitchFamily="34" charset="-128"/>
                <a:cs typeface="+mn-cs"/>
              </a:rPr>
              <a:t>Synthetic data set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Run a batch script to create a new Oracle User (creating a new fresh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instance)</a:t>
            </a:r>
          </a:p>
          <a:p>
            <a:r>
              <a:rPr lang="en-US" sz="1200" kern="1200" dirty="0" smtClean="0">
                <a:solidFill>
                  <a:schemeClr val="tx1"/>
                </a:solidFill>
                <a:latin typeface="Arial" charset="0"/>
                <a:ea typeface="MS PGothic" pitchFamily="34" charset="-128"/>
                <a:cs typeface="+mn-cs"/>
              </a:rPr>
              <a:t>Run script to load </a:t>
            </a:r>
            <a:r>
              <a:rPr lang="en-US" sz="1200" i="1" kern="1200" dirty="0" smtClean="0">
                <a:solidFill>
                  <a:schemeClr val="tx1"/>
                </a:solidFill>
                <a:latin typeface="Arial" charset="0"/>
                <a:ea typeface="MS PGothic" pitchFamily="34" charset="-128"/>
                <a:cs typeface="+mn-cs"/>
              </a:rPr>
              <a:t>Windchill Base Data</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Load applicable set of test data to generate </a:t>
            </a:r>
            <a:r>
              <a:rPr lang="en-US" sz="1200" i="1" kern="1200" dirty="0" smtClean="0">
                <a:solidFill>
                  <a:schemeClr val="tx1"/>
                </a:solidFill>
                <a:latin typeface="Arial" charset="0"/>
                <a:ea typeface="MS PGothic" pitchFamily="34" charset="-128"/>
                <a:cs typeface="+mn-cs"/>
              </a:rPr>
              <a:t>File Vault</a:t>
            </a:r>
            <a:r>
              <a:rPr lang="en-US" sz="1200" kern="1200" dirty="0" smtClean="0">
                <a:solidFill>
                  <a:schemeClr val="tx1"/>
                </a:solidFill>
                <a:latin typeface="Arial" charset="0"/>
                <a:ea typeface="MS PGothic" pitchFamily="34" charset="-128"/>
                <a:cs typeface="+mn-cs"/>
              </a:rPr>
              <a:t> content.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Developer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any work-in-progress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Developer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 </a:t>
            </a:r>
            <a:r>
              <a:rPr lang="en-US" sz="1200" i="1" kern="1200" dirty="0" smtClean="0">
                <a:solidFill>
                  <a:schemeClr val="tx1"/>
                </a:solidFill>
                <a:latin typeface="Arial" charset="0"/>
                <a:ea typeface="MS PGothic" pitchFamily="34" charset="-128"/>
                <a:cs typeface="+mn-cs"/>
              </a:rPr>
              <a:t>Developer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clone to confirm the cloning and application of work-in-progress changes was successful.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1-8 hours depending on whether a full clone is required</a:t>
            </a:r>
          </a:p>
          <a:p>
            <a:r>
              <a:rPr lang="en-US" sz="1200" kern="1200" dirty="0" smtClean="0">
                <a:solidFill>
                  <a:schemeClr val="tx1"/>
                </a:solidFill>
                <a:latin typeface="Arial" charset="0"/>
                <a:ea typeface="MS PGothic" pitchFamily="34" charset="-128"/>
                <a:cs typeface="+mn-cs"/>
              </a:rPr>
              <a:t>4.5 hours on average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each developer joins the team / changes projects</a:t>
            </a:r>
          </a:p>
          <a:p>
            <a:r>
              <a:rPr lang="en-US" sz="1200" b="1" i="1" kern="1200" dirty="0" smtClean="0">
                <a:solidFill>
                  <a:schemeClr val="tx1"/>
                </a:solidFill>
                <a:latin typeface="Arial" charset="0"/>
                <a:ea typeface="MS PGothic" pitchFamily="34" charset="-128"/>
                <a:cs typeface="+mn-cs"/>
              </a:rPr>
              <a:t>Step 2 – Make and Unit Test Changes on Developer System</a:t>
            </a:r>
          </a:p>
          <a:p>
            <a:r>
              <a:rPr lang="en-US" sz="1200" kern="1200" dirty="0" smtClean="0">
                <a:solidFill>
                  <a:schemeClr val="tx1"/>
                </a:solidFill>
                <a:latin typeface="Arial" charset="0"/>
                <a:ea typeface="MS PGothic" pitchFamily="34" charset="-128"/>
                <a:cs typeface="+mn-cs"/>
              </a:rPr>
              <a:t>If the change requires installation or updates of PTC Software (</a:t>
            </a:r>
            <a:r>
              <a:rPr lang="en-US" sz="1200" i="1" kern="1200" dirty="0" smtClean="0">
                <a:solidFill>
                  <a:schemeClr val="tx1"/>
                </a:solidFill>
                <a:latin typeface="Arial" charset="0"/>
                <a:ea typeface="MS PGothic" pitchFamily="34" charset="-128"/>
                <a:cs typeface="+mn-cs"/>
              </a:rPr>
              <a:t>Major Releases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Maintenance Only Releases</a:t>
            </a:r>
            <a:r>
              <a:rPr lang="en-US" sz="1200" kern="1200" dirty="0" smtClean="0">
                <a:solidFill>
                  <a:schemeClr val="tx1"/>
                </a:solidFill>
                <a:latin typeface="Arial" charset="0"/>
                <a:ea typeface="MS PGothic" pitchFamily="34" charset="-128"/>
                <a:cs typeface="+mn-cs"/>
              </a:rPr>
              <a:t> or </a:t>
            </a:r>
            <a:r>
              <a:rPr lang="en-US" sz="1200" i="1" kern="1200" dirty="0" smtClean="0">
                <a:solidFill>
                  <a:schemeClr val="tx1"/>
                </a:solidFill>
                <a:latin typeface="Arial" charset="0"/>
                <a:ea typeface="MS PGothic" pitchFamily="34" charset="-128"/>
                <a:cs typeface="+mn-cs"/>
              </a:rPr>
              <a:t>Temporary Patch Releases</a:t>
            </a:r>
            <a:r>
              <a:rPr lang="en-US" sz="1200" kern="1200" dirty="0" smtClean="0">
                <a:solidFill>
                  <a:schemeClr val="tx1"/>
                </a:solidFill>
                <a:latin typeface="Arial" charset="0"/>
                <a:ea typeface="MS PGothic" pitchFamily="34" charset="-128"/>
                <a:cs typeface="+mn-cs"/>
              </a:rPr>
              <a:t>) use the </a:t>
            </a:r>
            <a:r>
              <a:rPr lang="en-US" sz="1200" i="1" kern="1200" dirty="0" smtClean="0">
                <a:solidFill>
                  <a:schemeClr val="tx1"/>
                </a:solidFill>
                <a:latin typeface="Arial" charset="0"/>
                <a:ea typeface="MS PGothic" pitchFamily="34" charset="-128"/>
                <a:cs typeface="+mn-cs"/>
              </a:rPr>
              <a:t>PTC Solution Installer</a:t>
            </a:r>
            <a:r>
              <a:rPr lang="en-US" sz="1200" kern="1200" dirty="0" smtClean="0">
                <a:solidFill>
                  <a:schemeClr val="tx1"/>
                </a:solidFill>
                <a:latin typeface="Arial" charset="0"/>
                <a:ea typeface="MS PGothic" pitchFamily="34" charset="-128"/>
                <a:cs typeface="+mn-cs"/>
              </a:rPr>
              <a:t> to apply those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now.  Perform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on the update to confirm the installation was successful. </a:t>
            </a:r>
          </a:p>
          <a:p>
            <a:r>
              <a:rPr lang="en-US" sz="1200" kern="1200" dirty="0" smtClean="0">
                <a:solidFill>
                  <a:schemeClr val="tx1"/>
                </a:solidFill>
                <a:latin typeface="Arial" charset="0"/>
                <a:ea typeface="MS PGothic" pitchFamily="34" charset="-128"/>
                <a:cs typeface="+mn-cs"/>
              </a:rPr>
              <a:t>Based on full </a:t>
            </a:r>
            <a:r>
              <a:rPr lang="en-US" sz="1200" i="1" kern="1200" dirty="0" smtClean="0">
                <a:solidFill>
                  <a:schemeClr val="tx1"/>
                </a:solidFill>
                <a:latin typeface="Arial" charset="0"/>
                <a:ea typeface="MS PGothic" pitchFamily="34" charset="-128"/>
                <a:cs typeface="+mn-cs"/>
              </a:rPr>
              <a:t>Change Request</a:t>
            </a:r>
            <a:r>
              <a:rPr lang="en-US" sz="1200" kern="1200" dirty="0" smtClean="0">
                <a:solidFill>
                  <a:schemeClr val="tx1"/>
                </a:solidFill>
                <a:latin typeface="Arial" charset="0"/>
                <a:ea typeface="MS PGothic" pitchFamily="34" charset="-128"/>
                <a:cs typeface="+mn-cs"/>
              </a:rPr>
              <a:t> and its </a:t>
            </a:r>
            <a:r>
              <a:rPr lang="en-US" sz="1200" i="1" kern="1200" dirty="0" smtClean="0">
                <a:solidFill>
                  <a:schemeClr val="tx1"/>
                </a:solidFill>
                <a:latin typeface="Arial" charset="0"/>
                <a:ea typeface="MS PGothic" pitchFamily="34" charset="-128"/>
                <a:cs typeface="+mn-cs"/>
              </a:rPr>
              <a:t>Functional Specifications</a:t>
            </a:r>
            <a:r>
              <a:rPr lang="en-US" sz="1200" kern="1200" dirty="0" smtClean="0">
                <a:solidFill>
                  <a:schemeClr val="tx1"/>
                </a:solidFill>
                <a:latin typeface="Arial" charset="0"/>
                <a:ea typeface="MS PGothic" pitchFamily="34" charset="-128"/>
                <a:cs typeface="+mn-cs"/>
              </a:rPr>
              <a:t> make other changes as required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Unit test each change. </a:t>
            </a:r>
          </a:p>
          <a:p>
            <a:r>
              <a:rPr lang="en-US" sz="1200" kern="1200" dirty="0" smtClean="0">
                <a:solidFill>
                  <a:schemeClr val="tx1"/>
                </a:solidFill>
                <a:latin typeface="Arial" charset="0"/>
                <a:ea typeface="MS PGothic" pitchFamily="34" charset="-128"/>
                <a:cs typeface="+mn-cs"/>
              </a:rPr>
              <a:t>For each change, develop a set of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to replicate the changes made to the </a:t>
            </a:r>
            <a:r>
              <a:rPr lang="en-US" sz="1200" i="1" kern="1200" dirty="0" smtClean="0">
                <a:solidFill>
                  <a:schemeClr val="tx1"/>
                </a:solidFill>
                <a:latin typeface="Arial" charset="0"/>
                <a:ea typeface="MS PGothic" pitchFamily="34" charset="-128"/>
                <a:cs typeface="+mn-cs"/>
              </a:rPr>
              <a:t>Development System</a:t>
            </a:r>
            <a:r>
              <a:rPr lang="en-US" sz="1200" kern="1200" dirty="0" smtClean="0">
                <a:solidFill>
                  <a:schemeClr val="tx1"/>
                </a:solidFill>
                <a:latin typeface="Arial" charset="0"/>
                <a:ea typeface="MS PGothic" pitchFamily="34" charset="-128"/>
                <a:cs typeface="+mn-cs"/>
              </a:rPr>
              <a:t> on other systems.  The instructions need to be detailed enough and reapplied in the same sequence in order to ensure the results are identical.  The instructions should include the Software Configuration Instructions, Customization Configuration Instructions and Administrative Configuration Instructions. </a:t>
            </a:r>
          </a:p>
          <a:p>
            <a:r>
              <a:rPr lang="en-US" sz="1200" kern="1200" dirty="0" smtClean="0">
                <a:solidFill>
                  <a:schemeClr val="tx1"/>
                </a:solidFill>
                <a:latin typeface="Arial" charset="0"/>
                <a:ea typeface="MS PGothic" pitchFamily="34" charset="-128"/>
                <a:cs typeface="+mn-cs"/>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sz="1200" i="1" kern="1200" dirty="0" smtClean="0">
                <a:solidFill>
                  <a:schemeClr val="tx1"/>
                </a:solidFill>
                <a:latin typeface="Arial" charset="0"/>
                <a:ea typeface="MS PGothic" pitchFamily="34" charset="-128"/>
                <a:cs typeface="+mn-cs"/>
              </a:rPr>
              <a:t>Development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Pre-Production Systems</a:t>
            </a:r>
            <a:r>
              <a:rPr lang="en-US" sz="1200" kern="1200" dirty="0" smtClean="0">
                <a:solidFill>
                  <a:schemeClr val="tx1"/>
                </a:solidFill>
                <a:latin typeface="Arial" charset="0"/>
                <a:ea typeface="MS PGothic" pitchFamily="34" charset="-128"/>
                <a:cs typeface="+mn-cs"/>
              </a:rPr>
              <a:t> first. </a:t>
            </a:r>
          </a:p>
          <a:p>
            <a:r>
              <a:rPr lang="en-US" sz="1200" kern="1200" dirty="0" smtClean="0">
                <a:solidFill>
                  <a:schemeClr val="tx1"/>
                </a:solidFill>
                <a:latin typeface="Arial" charset="0"/>
                <a:ea typeface="MS PGothic" pitchFamily="34" charset="-128"/>
                <a:cs typeface="+mn-cs"/>
              </a:rPr>
              <a:t>Unit test these changes and fix / debug them until they meet the business requirement defined by the inputs above.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Open Estimate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each developer joins the team / changes projects</a:t>
            </a:r>
          </a:p>
          <a:p>
            <a:r>
              <a:rPr lang="en-US" sz="1200" b="1" i="1" kern="1200" dirty="0" smtClean="0">
                <a:solidFill>
                  <a:schemeClr val="tx1"/>
                </a:solidFill>
                <a:latin typeface="Arial" charset="0"/>
                <a:ea typeface="MS PGothic" pitchFamily="34" charset="-128"/>
                <a:cs typeface="+mn-cs"/>
              </a:rPr>
              <a:t>Step 3 – Commit Changes to SCM and Tag as Candidate </a:t>
            </a:r>
          </a:p>
          <a:p>
            <a:r>
              <a:rPr lang="en-US" sz="1200" kern="1200" dirty="0" smtClean="0">
                <a:solidFill>
                  <a:schemeClr val="tx1"/>
                </a:solidFill>
                <a:latin typeface="Arial" charset="0"/>
                <a:ea typeface="MS PGothic" pitchFamily="34" charset="-128"/>
                <a:cs typeface="+mn-cs"/>
              </a:rPr>
              <a:t>Check in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Customizations/Configurations</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Business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Administrative Content</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Load Files</a:t>
            </a:r>
            <a:r>
              <a:rPr lang="en-US" sz="1200" kern="1200" dirty="0" smtClean="0">
                <a:solidFill>
                  <a:schemeClr val="tx1"/>
                </a:solidFill>
                <a:latin typeface="Arial" charset="0"/>
                <a:ea typeface="MS PGothic" pitchFamily="34" charset="-128"/>
                <a:cs typeface="+mn-cs"/>
              </a:rPr>
              <a:t> into the </a:t>
            </a:r>
            <a:r>
              <a:rPr lang="en-US" sz="1200" i="1" kern="1200" dirty="0" smtClean="0">
                <a:solidFill>
                  <a:schemeClr val="tx1"/>
                </a:solidFill>
                <a:latin typeface="Arial" charset="0"/>
                <a:ea typeface="MS PGothic" pitchFamily="34" charset="-128"/>
                <a:cs typeface="+mn-cs"/>
              </a:rPr>
              <a:t>SCM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Resolve collisions between developers. </a:t>
            </a:r>
          </a:p>
          <a:p>
            <a:r>
              <a:rPr lang="en-US" sz="1200" i="1" kern="1200" dirty="0" smtClean="0">
                <a:solidFill>
                  <a:schemeClr val="tx1"/>
                </a:solidFill>
                <a:latin typeface="Arial" charset="0"/>
                <a:ea typeface="MS PGothic" pitchFamily="34" charset="-128"/>
                <a:cs typeface="+mn-cs"/>
              </a:rPr>
              <a:t>Tag</a:t>
            </a:r>
            <a:r>
              <a:rPr lang="en-US" sz="1200" kern="1200" dirty="0" smtClean="0">
                <a:solidFill>
                  <a:schemeClr val="tx1"/>
                </a:solidFill>
                <a:latin typeface="Arial" charset="0"/>
                <a:ea typeface="MS PGothic" pitchFamily="34" charset="-128"/>
                <a:cs typeface="+mn-cs"/>
              </a:rPr>
              <a:t> as new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valid (passes unit tests) generate a </a:t>
            </a:r>
            <a:r>
              <a:rPr lang="en-US" sz="1200" i="1" kern="1200" dirty="0" smtClean="0">
                <a:solidFill>
                  <a:schemeClr val="tx1"/>
                </a:solidFill>
                <a:latin typeface="Arial" charset="0"/>
                <a:ea typeface="MS PGothic" pitchFamily="34" charset="-128"/>
                <a:cs typeface="+mn-cs"/>
              </a:rPr>
              <a:t>Cumulative</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for deployment on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This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represents the work-in-process contributions of the entire development team. </a:t>
            </a:r>
          </a:p>
          <a:p>
            <a:r>
              <a:rPr lang="en-US" sz="1200" kern="1200" dirty="0" smtClean="0">
                <a:solidFill>
                  <a:schemeClr val="tx1"/>
                </a:solidFill>
                <a:latin typeface="Arial" charset="0"/>
                <a:ea typeface="MS PGothic" pitchFamily="34" charset="-128"/>
                <a:cs typeface="+mn-cs"/>
              </a:rPr>
              <a:t>If the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not valid return to step 2 and fix errors until it does.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weekly for longer / more complicated projects </a:t>
            </a:r>
          </a:p>
          <a:p>
            <a:r>
              <a:rPr lang="en-US" sz="1200" b="1" i="1" kern="1200" dirty="0" smtClean="0">
                <a:solidFill>
                  <a:schemeClr val="tx1"/>
                </a:solidFill>
                <a:latin typeface="Arial" charset="0"/>
                <a:ea typeface="MS PGothic" pitchFamily="34" charset="-128"/>
                <a:cs typeface="+mn-cs"/>
              </a:rPr>
              <a:t>Step 4 – Prepare and Test Cumulative System Build on Integration System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Prepare the data that will be used in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Choose either a </a:t>
            </a:r>
            <a:r>
              <a:rPr lang="en-US" sz="1200" b="1" i="1" kern="1200" dirty="0" smtClean="0">
                <a:solidFill>
                  <a:schemeClr val="tx1"/>
                </a:solidFill>
                <a:latin typeface="Arial" charset="0"/>
                <a:ea typeface="MS PGothic" pitchFamily="34" charset="-128"/>
                <a:cs typeface="+mn-cs"/>
              </a:rPr>
              <a:t>real </a:t>
            </a:r>
            <a:r>
              <a:rPr lang="en-US" sz="1200" kern="1200" dirty="0" smtClean="0">
                <a:solidFill>
                  <a:schemeClr val="tx1"/>
                </a:solidFill>
                <a:latin typeface="Arial" charset="0"/>
                <a:ea typeface="MS PGothic" pitchFamily="34" charset="-128"/>
                <a:cs typeface="+mn-cs"/>
              </a:rPr>
              <a:t>or a </a:t>
            </a:r>
            <a:r>
              <a:rPr lang="en-US" sz="1200" b="1" i="1" kern="1200" dirty="0" smtClean="0">
                <a:solidFill>
                  <a:schemeClr val="tx1"/>
                </a:solidFill>
                <a:latin typeface="Arial" charset="0"/>
                <a:ea typeface="MS PGothic" pitchFamily="34" charset="-128"/>
                <a:cs typeface="+mn-cs"/>
              </a:rPr>
              <a:t>synthetic </a:t>
            </a:r>
            <a:r>
              <a:rPr lang="en-US" sz="1200" kern="1200" dirty="0" smtClean="0">
                <a:solidFill>
                  <a:schemeClr val="tx1"/>
                </a:solidFill>
                <a:latin typeface="Arial" charset="0"/>
                <a:ea typeface="MS PGothic" pitchFamily="34" charset="-128"/>
                <a:cs typeface="+mn-cs"/>
              </a:rPr>
              <a:t>approach to replicating the </a:t>
            </a:r>
            <a:r>
              <a:rPr lang="en-US" sz="1200" i="1" kern="1200" dirty="0" smtClean="0">
                <a:solidFill>
                  <a:schemeClr val="tx1"/>
                </a:solidFill>
                <a:latin typeface="Arial" charset="0"/>
                <a:ea typeface="MS PGothic" pitchFamily="34" charset="-128"/>
                <a:cs typeface="+mn-cs"/>
              </a:rPr>
              <a:t>Production System’s</a:t>
            </a:r>
            <a:r>
              <a:rPr lang="en-US" sz="1200" kern="1200" dirty="0" smtClean="0">
                <a:solidFill>
                  <a:schemeClr val="tx1"/>
                </a:solidFill>
                <a:latin typeface="Arial" charset="0"/>
                <a:ea typeface="MS PGothic" pitchFamily="34" charset="-128"/>
                <a:cs typeface="+mn-cs"/>
              </a:rPr>
              <a:t> data set. The real clone takes longer and provides better test environment whereas the synthetic approach is faster and limited to basic use cases.  </a:t>
            </a:r>
          </a:p>
          <a:p>
            <a:r>
              <a:rPr lang="en-US" sz="1200" b="1" i="1" kern="1200" dirty="0" smtClean="0">
                <a:solidFill>
                  <a:schemeClr val="tx1"/>
                </a:solidFill>
                <a:latin typeface="Arial" charset="0"/>
                <a:ea typeface="MS PGothic" pitchFamily="34" charset="-128"/>
                <a:cs typeface="+mn-cs"/>
              </a:rPr>
              <a:t>Real  clone</a:t>
            </a:r>
            <a:r>
              <a:rPr lang="en-US" sz="1200" b="1" kern="1200" dirty="0" smtClean="0">
                <a:solidFill>
                  <a:schemeClr val="tx1"/>
                </a:solidFill>
                <a:latin typeface="Arial" charset="0"/>
                <a:ea typeface="MS PGothic" pitchFamily="34" charset="-128"/>
                <a:cs typeface="+mn-cs"/>
              </a:rPr>
              <a: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integration testing.</a:t>
            </a:r>
          </a:p>
          <a:p>
            <a:r>
              <a:rPr lang="en-US" sz="1200" kern="1200" dirty="0" smtClean="0">
                <a:solidFill>
                  <a:schemeClr val="tx1"/>
                </a:solidFill>
                <a:latin typeface="Arial" charset="0"/>
                <a:ea typeface="MS PGothic" pitchFamily="34" charset="-128"/>
                <a:cs typeface="+mn-cs"/>
              </a:rPr>
              <a:t>Either Clone full or a portion of </a:t>
            </a:r>
            <a:r>
              <a:rPr lang="en-US" sz="1200" i="1" kern="1200" dirty="0" smtClean="0">
                <a:solidFill>
                  <a:schemeClr val="tx1"/>
                </a:solidFill>
                <a:latin typeface="Arial" charset="0"/>
                <a:ea typeface="MS PGothic" pitchFamily="34" charset="-128"/>
                <a:cs typeface="+mn-cs"/>
              </a:rPr>
              <a:t>Production System File Vaults </a:t>
            </a:r>
            <a:r>
              <a:rPr lang="en-US" sz="1200" kern="1200" dirty="0" smtClean="0">
                <a:solidFill>
                  <a:schemeClr val="tx1"/>
                </a:solidFill>
                <a:latin typeface="Arial" charset="0"/>
                <a:ea typeface="MS PGothic" pitchFamily="34" charset="-128"/>
                <a:cs typeface="+mn-cs"/>
              </a:rPr>
              <a:t>necessary for integration testing. </a:t>
            </a:r>
          </a:p>
          <a:p>
            <a:r>
              <a:rPr lang="en-US" sz="1200" b="1" i="1" kern="1200" dirty="0" smtClean="0">
                <a:solidFill>
                  <a:schemeClr val="tx1"/>
                </a:solidFill>
                <a:latin typeface="Arial" charset="0"/>
                <a:ea typeface="MS PGothic" pitchFamily="34" charset="-128"/>
                <a:cs typeface="+mn-cs"/>
              </a:rPr>
              <a:t>Synthetic clone</a:t>
            </a:r>
            <a:r>
              <a:rPr lang="en-US" sz="1200" i="1" kern="1200" dirty="0" smtClean="0">
                <a:solidFill>
                  <a:schemeClr val="tx1"/>
                </a:solidFill>
                <a:latin typeface="Arial" charset="0"/>
                <a:ea typeface="MS PGothic" pitchFamily="34" charset="-128"/>
                <a:cs typeface="+mn-cs"/>
              </a:rPr>
              <a:t>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Run a Windchill batch script to create a new Oracle User (creating a new fresh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instance)</a:t>
            </a:r>
          </a:p>
          <a:p>
            <a:r>
              <a:rPr lang="en-US" sz="1200" kern="1200" dirty="0" smtClean="0">
                <a:solidFill>
                  <a:schemeClr val="tx1"/>
                </a:solidFill>
                <a:latin typeface="Arial" charset="0"/>
                <a:ea typeface="MS PGothic" pitchFamily="34" charset="-128"/>
                <a:cs typeface="+mn-cs"/>
              </a:rPr>
              <a:t>Run load </a:t>
            </a:r>
            <a:r>
              <a:rPr lang="en-US" sz="1200" i="1" kern="1200" dirty="0" smtClean="0">
                <a:solidFill>
                  <a:schemeClr val="tx1"/>
                </a:solidFill>
                <a:latin typeface="Arial" charset="0"/>
                <a:ea typeface="MS PGothic" pitchFamily="34" charset="-128"/>
                <a:cs typeface="+mn-cs"/>
              </a:rPr>
              <a:t>Windchill Base Data</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Load applicable set of test data</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Integration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Cumulative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Integration System </a:t>
            </a:r>
            <a:r>
              <a:rPr lang="en-US" sz="1200" kern="1200" dirty="0" smtClean="0">
                <a:solidFill>
                  <a:schemeClr val="tx1"/>
                </a:solidFill>
                <a:latin typeface="Arial" charset="0"/>
                <a:ea typeface="MS PGothic" pitchFamily="34" charset="-128"/>
                <a:cs typeface="+mn-cs"/>
              </a:rPr>
              <a:t>using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an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Note: the effort to validate this system is documented in the </a:t>
            </a:r>
            <a:r>
              <a:rPr lang="en-US" sz="1200" i="1" kern="1200" dirty="0" smtClean="0">
                <a:solidFill>
                  <a:schemeClr val="tx1"/>
                </a:solidFill>
                <a:latin typeface="Arial" charset="0"/>
                <a:ea typeface="MS PGothic" pitchFamily="34" charset="-128"/>
                <a:cs typeface="+mn-cs"/>
              </a:rPr>
              <a:t>System Validation </a:t>
            </a:r>
            <a:r>
              <a:rPr lang="en-US" sz="1200" kern="1200" dirty="0" smtClean="0">
                <a:solidFill>
                  <a:schemeClr val="tx1"/>
                </a:solidFill>
                <a:latin typeface="Arial" charset="0"/>
                <a:ea typeface="MS PGothic" pitchFamily="34" charset="-128"/>
                <a:cs typeface="+mn-cs"/>
              </a:rPr>
              <a:t>process and varies widely based on the complexity of the change.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Integration Tests</a:t>
            </a:r>
            <a:r>
              <a:rPr lang="en-US" sz="1200" kern="1200" dirty="0" smtClean="0">
                <a:solidFill>
                  <a:schemeClr val="tx1"/>
                </a:solidFill>
                <a:latin typeface="Arial" charset="0"/>
                <a:ea typeface="MS PGothic" pitchFamily="34" charset="-128"/>
                <a:cs typeface="+mn-cs"/>
              </a:rPr>
              <a:t>) generate a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for deployment on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QA Engineer</a:t>
            </a:r>
          </a:p>
          <a:p>
            <a:r>
              <a:rPr lang="en-US" sz="1200" kern="1200" dirty="0" smtClean="0">
                <a:solidFill>
                  <a:schemeClr val="tx1"/>
                </a:solidFill>
                <a:latin typeface="Arial" charset="0"/>
                <a:ea typeface="MS PGothic" pitchFamily="34" charset="-128"/>
                <a:cs typeface="+mn-cs"/>
              </a:rPr>
              <a:t>Effort required (needs to be coordinated with GSO) </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weekly for longer / more complicated projects </a:t>
            </a:r>
          </a:p>
          <a:p>
            <a:r>
              <a:rPr lang="en-US" sz="1200" b="1" i="1" kern="1200" dirty="0" smtClean="0">
                <a:solidFill>
                  <a:schemeClr val="tx1"/>
                </a:solidFill>
                <a:latin typeface="Arial" charset="0"/>
                <a:ea typeface="MS PGothic" pitchFamily="34" charset="-128"/>
                <a:cs typeface="+mn-cs"/>
              </a:rPr>
              <a:t>Step 5 – Configure, Apply Changes and Validate on Pre-Production System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Prepare a real clone of the </a:t>
            </a:r>
            <a:r>
              <a:rPr lang="en-US" sz="1200" i="1" kern="1200" dirty="0" smtClean="0">
                <a:solidFill>
                  <a:schemeClr val="tx1"/>
                </a:solidFill>
                <a:latin typeface="Arial" charset="0"/>
                <a:ea typeface="MS PGothic" pitchFamily="34" charset="-128"/>
                <a:cs typeface="+mn-cs"/>
              </a:rPr>
              <a:t>Production Windchill Database</a:t>
            </a:r>
            <a:r>
              <a:rPr lang="en-US" sz="1200" kern="1200" dirty="0" smtClean="0">
                <a:solidFill>
                  <a:schemeClr val="tx1"/>
                </a:solidFill>
                <a:latin typeface="Arial" charset="0"/>
                <a:ea typeface="MS PGothic" pitchFamily="34" charset="-128"/>
                <a:cs typeface="+mn-cs"/>
              </a:rPr>
              <a:t> for use in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testing. Note: a synthetic approach to creating test data should not be used in this step. </a:t>
            </a:r>
          </a:p>
          <a:p>
            <a:r>
              <a:rPr lang="en-US" sz="1200" kern="1200" dirty="0" smtClean="0">
                <a:solidFill>
                  <a:schemeClr val="tx1"/>
                </a:solidFill>
                <a:latin typeface="Arial" charset="0"/>
                <a:ea typeface="MS PGothic" pitchFamily="34" charset="-128"/>
                <a:cs typeface="+mn-cs"/>
              </a:rPr>
              <a:t>Start </a:t>
            </a:r>
            <a:r>
              <a:rPr lang="en-US" sz="1200" i="1" kern="1200" dirty="0" smtClean="0">
                <a:solidFill>
                  <a:schemeClr val="tx1"/>
                </a:solidFill>
                <a:latin typeface="Arial" charset="0"/>
                <a:ea typeface="MS PGothic" pitchFamily="34" charset="-128"/>
                <a:cs typeface="+mn-cs"/>
              </a:rPr>
              <a:t>Pre-Production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Pre-Production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Depending on whether the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is refreshed each time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is prepared, these may or may not need to be reloaded. </a:t>
            </a:r>
          </a:p>
          <a:p>
            <a:r>
              <a:rPr lang="en-US" sz="1200" kern="1200" dirty="0" smtClean="0">
                <a:solidFill>
                  <a:schemeClr val="tx1"/>
                </a:solidFill>
                <a:latin typeface="Arial" charset="0"/>
                <a:ea typeface="MS PGothic" pitchFamily="34" charset="-128"/>
                <a:cs typeface="+mn-cs"/>
              </a:rPr>
              <a:t>Validate that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performs as expected using tests from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process.</a:t>
            </a:r>
          </a:p>
          <a:p>
            <a:r>
              <a:rPr lang="en-US" sz="1200" kern="1200" dirty="0" smtClean="0">
                <a:solidFill>
                  <a:schemeClr val="tx1"/>
                </a:solidFill>
                <a:latin typeface="Arial" charset="0"/>
                <a:ea typeface="MS PGothic" pitchFamily="34" charset="-128"/>
                <a:cs typeface="+mn-cs"/>
              </a:rPr>
              <a:t>It is a PTC Best Practice to perform </a:t>
            </a:r>
            <a:r>
              <a:rPr lang="en-US" sz="1200" i="1" kern="1200" dirty="0" smtClean="0">
                <a:solidFill>
                  <a:schemeClr val="tx1"/>
                </a:solidFill>
                <a:latin typeface="Arial" charset="0"/>
                <a:ea typeface="MS PGothic" pitchFamily="34" charset="-128"/>
                <a:cs typeface="+mn-cs"/>
              </a:rPr>
              <a:t>Production Tests</a:t>
            </a:r>
            <a:r>
              <a:rPr lang="en-US" sz="1200" kern="1200" dirty="0" smtClean="0">
                <a:solidFill>
                  <a:schemeClr val="tx1"/>
                </a:solidFill>
                <a:latin typeface="Arial" charset="0"/>
                <a:ea typeface="MS PGothic" pitchFamily="34" charset="-128"/>
                <a:cs typeface="+mn-cs"/>
              </a:rPr>
              <a:t> on the </a:t>
            </a:r>
            <a:r>
              <a:rPr lang="en-US" sz="1200" i="1" kern="1200" dirty="0" smtClean="0">
                <a:solidFill>
                  <a:schemeClr val="tx1"/>
                </a:solidFill>
                <a:latin typeface="Arial" charset="0"/>
                <a:ea typeface="MS PGothic" pitchFamily="34" charset="-128"/>
                <a:cs typeface="+mn-cs"/>
              </a:rPr>
              <a:t>Pre-Production System</a:t>
            </a:r>
            <a:r>
              <a:rPr lang="en-US" sz="1200" kern="1200" dirty="0" smtClean="0">
                <a:solidFill>
                  <a:schemeClr val="tx1"/>
                </a:solidFill>
                <a:latin typeface="Arial" charset="0"/>
                <a:ea typeface="MS PGothic" pitchFamily="34" charset="-128"/>
                <a:cs typeface="+mn-cs"/>
              </a:rPr>
              <a:t> before deploying the changes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This eliminates the need to have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offline or under load for extensive periods of time.  As such, a set of simpler “smoke tests” is all that should be necessary on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once it’s been deployed. </a:t>
            </a: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Production Tests</a:t>
            </a:r>
            <a:r>
              <a:rPr lang="en-US" sz="1200" kern="1200" dirty="0" smtClean="0">
                <a:solidFill>
                  <a:schemeClr val="tx1"/>
                </a:solidFill>
                <a:latin typeface="Arial" charset="0"/>
                <a:ea typeface="MS PGothic" pitchFamily="34" charset="-128"/>
                <a:cs typeface="+mn-cs"/>
              </a:rPr>
              <a:t>) it should be used on the Production System without modification.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Shutdown, backup,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startup, restore in case of error</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Install and build, apply administrative content changes</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8 hours to manually apply changes</a:t>
            </a:r>
          </a:p>
          <a:p>
            <a:r>
              <a:rPr lang="en-US" sz="1200" kern="1200" dirty="0" smtClean="0">
                <a:solidFill>
                  <a:schemeClr val="tx1"/>
                </a:solidFill>
                <a:latin typeface="Arial" charset="0"/>
                <a:ea typeface="MS PGothic" pitchFamily="34" charset="-128"/>
                <a:cs typeface="+mn-cs"/>
              </a:rPr>
              <a:t>4 hours to build</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monthly for longer / more complicated projects </a:t>
            </a:r>
          </a:p>
          <a:p>
            <a:r>
              <a:rPr lang="en-US" sz="1200" b="1" i="1" kern="1200" dirty="0" smtClean="0">
                <a:solidFill>
                  <a:schemeClr val="tx1"/>
                </a:solidFill>
                <a:latin typeface="Arial" charset="0"/>
                <a:ea typeface="MS PGothic" pitchFamily="34" charset="-128"/>
                <a:cs typeface="+mn-cs"/>
              </a:rPr>
              <a:t>Step 6 – Backup Production Server</a:t>
            </a:r>
          </a:p>
          <a:p>
            <a:r>
              <a:rPr lang="en-US" sz="1200" kern="1200" dirty="0" smtClean="0">
                <a:solidFill>
                  <a:schemeClr val="tx1"/>
                </a:solidFill>
                <a:latin typeface="Arial" charset="0"/>
                <a:ea typeface="MS PGothic" pitchFamily="34" charset="-128"/>
                <a:cs typeface="+mn-cs"/>
              </a:rPr>
              <a:t>In preparation for applying the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shut down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Take a full backup using</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  Note: this step ensures there is a recovery point in case of failure to validate the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on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following deployment.  </a:t>
            </a:r>
          </a:p>
          <a:p>
            <a:r>
              <a:rPr lang="en-US" sz="1200" kern="1200" dirty="0" smtClean="0">
                <a:solidFill>
                  <a:schemeClr val="tx1"/>
                </a:solidFill>
                <a:latin typeface="Arial" charset="0"/>
                <a:ea typeface="MS PGothic" pitchFamily="34" charset="-128"/>
                <a:cs typeface="+mn-cs"/>
              </a:rPr>
              <a:t>Do not restart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 </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a:t>
            </a:r>
          </a:p>
          <a:p>
            <a:r>
              <a:rPr lang="en-US" sz="1200" b="1" i="1" kern="1200" dirty="0" smtClean="0">
                <a:solidFill>
                  <a:schemeClr val="tx1"/>
                </a:solidFill>
                <a:latin typeface="Arial" charset="0"/>
                <a:ea typeface="MS PGothic" pitchFamily="34" charset="-128"/>
                <a:cs typeface="+mn-cs"/>
              </a:rPr>
              <a:t>Step 7 – Configure, Deploy and Validate Candidate Release on Production System </a:t>
            </a:r>
          </a:p>
          <a:p>
            <a:r>
              <a:rPr lang="en-US" sz="1200" kern="1200" dirty="0" smtClean="0">
                <a:solidFill>
                  <a:schemeClr val="tx1"/>
                </a:solidFill>
                <a:latin typeface="Arial" charset="0"/>
                <a:ea typeface="MS PGothic" pitchFamily="34" charset="-128"/>
                <a:cs typeface="+mn-cs"/>
              </a:rPr>
              <a:t>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should already be shut down from the proceeding step.  </a:t>
            </a:r>
          </a:p>
          <a:p>
            <a:r>
              <a:rPr lang="en-US" sz="1200" kern="1200" dirty="0" smtClean="0">
                <a:solidFill>
                  <a:schemeClr val="tx1"/>
                </a:solidFill>
                <a:latin typeface="Arial" charset="0"/>
                <a:ea typeface="MS PGothic" pitchFamily="34" charset="-128"/>
                <a:cs typeface="+mn-cs"/>
              </a:rPr>
              <a:t>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Load Point Directory</a:t>
            </a:r>
            <a:r>
              <a:rPr lang="en-US" sz="1200" kern="1200" dirty="0" smtClean="0">
                <a:solidFill>
                  <a:schemeClr val="tx1"/>
                </a:solidFill>
                <a:latin typeface="Arial" charset="0"/>
                <a:ea typeface="MS PGothic" pitchFamily="34" charset="-128"/>
                <a:cs typeface="+mn-cs"/>
              </a:rPr>
              <a:t> can be cloned to a new directory or left as is and overwritten with new files.  Which every approach is chosen should be used consistently on both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Check out the </a:t>
            </a:r>
            <a:r>
              <a:rPr lang="en-US" sz="1200" i="1" kern="1200" dirty="0" smtClean="0">
                <a:solidFill>
                  <a:schemeClr val="tx1"/>
                </a:solidFill>
                <a:latin typeface="Arial" charset="0"/>
                <a:ea typeface="MS PGothic" pitchFamily="34" charset="-128"/>
                <a:cs typeface="+mn-cs"/>
              </a:rPr>
              <a:t>Cumulative System Build</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Configuration Instructions</a:t>
            </a:r>
            <a:r>
              <a:rPr lang="en-US" sz="1200" kern="1200" dirty="0" smtClean="0">
                <a:solidFill>
                  <a:schemeClr val="tx1"/>
                </a:solidFill>
                <a:latin typeface="Arial" charset="0"/>
                <a:ea typeface="MS PGothic" pitchFamily="34" charset="-128"/>
                <a:cs typeface="+mn-cs"/>
              </a:rPr>
              <a:t> from </a:t>
            </a:r>
            <a:r>
              <a:rPr lang="en-US" sz="1200" i="1" kern="1200" dirty="0" smtClean="0">
                <a:solidFill>
                  <a:schemeClr val="tx1"/>
                </a:solidFill>
                <a:latin typeface="Arial" charset="0"/>
                <a:ea typeface="MS PGothic" pitchFamily="34" charset="-128"/>
                <a:cs typeface="+mn-cs"/>
              </a:rPr>
              <a:t>SCM </a:t>
            </a:r>
            <a:r>
              <a:rPr lang="en-US" sz="1200" kern="1200" dirty="0" smtClean="0">
                <a:solidFill>
                  <a:schemeClr val="tx1"/>
                </a:solidFill>
                <a:latin typeface="Arial" charset="0"/>
                <a:ea typeface="MS PGothic" pitchFamily="34" charset="-128"/>
                <a:cs typeface="+mn-cs"/>
              </a:rPr>
              <a:t>system and apply them to the </a:t>
            </a:r>
            <a:r>
              <a:rPr lang="en-US" sz="1200" i="1" kern="1200" dirty="0" smtClean="0">
                <a:solidFill>
                  <a:schemeClr val="tx1"/>
                </a:solidFill>
                <a:latin typeface="Arial" charset="0"/>
                <a:ea typeface="MS PGothic" pitchFamily="34" charset="-128"/>
                <a:cs typeface="+mn-cs"/>
              </a:rPr>
              <a:t>Integration System</a:t>
            </a:r>
            <a:r>
              <a:rPr lang="en-US" sz="1200" kern="1200" dirty="0" smtClean="0">
                <a:solidFill>
                  <a:schemeClr val="tx1"/>
                </a:solidFill>
                <a:latin typeface="Arial" charset="0"/>
                <a:ea typeface="MS PGothic" pitchFamily="34" charset="-128"/>
                <a:cs typeface="+mn-cs"/>
              </a:rPr>
              <a:t>.  The instructions may include installation and updates to PTC software.</a:t>
            </a:r>
          </a:p>
          <a:p>
            <a:r>
              <a:rPr lang="en-US" sz="1200" kern="1200" dirty="0" smtClean="0">
                <a:solidFill>
                  <a:schemeClr val="tx1"/>
                </a:solidFill>
                <a:latin typeface="Arial" charset="0"/>
                <a:ea typeface="MS PGothic" pitchFamily="34" charset="-128"/>
                <a:cs typeface="+mn-cs"/>
              </a:rPr>
              <a:t>Start the </a:t>
            </a:r>
            <a:r>
              <a:rPr lang="en-US" sz="1200" i="1" kern="1200" dirty="0" smtClean="0">
                <a:solidFill>
                  <a:schemeClr val="tx1"/>
                </a:solidFill>
                <a:latin typeface="Arial" charset="0"/>
                <a:ea typeface="MS PGothic" pitchFamily="34" charset="-128"/>
                <a:cs typeface="+mn-cs"/>
              </a:rPr>
              <a:t>Production System</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Check out </a:t>
            </a:r>
            <a:r>
              <a:rPr lang="en-US" sz="1200" i="1" kern="1200" dirty="0" smtClean="0">
                <a:solidFill>
                  <a:schemeClr val="tx1"/>
                </a:solidFill>
                <a:latin typeface="Arial" charset="0"/>
                <a:ea typeface="MS PGothic" pitchFamily="34" charset="-128"/>
                <a:cs typeface="+mn-cs"/>
              </a:rPr>
              <a:t>Business Administrative Content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Load Files </a:t>
            </a:r>
            <a:r>
              <a:rPr lang="en-US" sz="1200" kern="1200" dirty="0" smtClean="0">
                <a:solidFill>
                  <a:schemeClr val="tx1"/>
                </a:solidFill>
                <a:latin typeface="Arial" charset="0"/>
                <a:ea typeface="MS PGothic" pitchFamily="34" charset="-128"/>
                <a:cs typeface="+mn-cs"/>
              </a:rPr>
              <a:t>associated with the</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final</a:t>
            </a:r>
            <a:r>
              <a:rPr lang="en-US" sz="1200" i="1" kern="1200" dirty="0" smtClean="0">
                <a:solidFill>
                  <a:schemeClr val="tx1"/>
                </a:solidFill>
                <a:latin typeface="Arial" charset="0"/>
                <a:ea typeface="MS PGothic" pitchFamily="34" charset="-128"/>
                <a:cs typeface="+mn-cs"/>
              </a:rPr>
              <a:t> System Build </a:t>
            </a:r>
            <a:r>
              <a:rPr lang="en-US" sz="1200" kern="1200" dirty="0" smtClean="0">
                <a:solidFill>
                  <a:schemeClr val="tx1"/>
                </a:solidFill>
                <a:latin typeface="Arial" charset="0"/>
                <a:ea typeface="MS PGothic" pitchFamily="34" charset="-128"/>
                <a:cs typeface="+mn-cs"/>
              </a:rPr>
              <a:t>from the </a:t>
            </a:r>
            <a:r>
              <a:rPr lang="en-US" sz="1200" i="1" kern="1200" dirty="0" smtClean="0">
                <a:solidFill>
                  <a:schemeClr val="tx1"/>
                </a:solidFill>
                <a:latin typeface="Arial" charset="0"/>
                <a:ea typeface="MS PGothic" pitchFamily="34" charset="-128"/>
                <a:cs typeface="+mn-cs"/>
              </a:rPr>
              <a:t>SCM system </a:t>
            </a:r>
            <a:r>
              <a:rPr lang="en-US" sz="1200" kern="1200" dirty="0" smtClean="0">
                <a:solidFill>
                  <a:schemeClr val="tx1"/>
                </a:solidFill>
                <a:latin typeface="Arial" charset="0"/>
                <a:ea typeface="MS PGothic" pitchFamily="34" charset="-128"/>
                <a:cs typeface="+mn-cs"/>
              </a:rPr>
              <a:t>and apply to the </a:t>
            </a:r>
            <a:r>
              <a:rPr lang="en-US" sz="1200" i="1" kern="1200" dirty="0" smtClean="0">
                <a:solidFill>
                  <a:schemeClr val="tx1"/>
                </a:solidFill>
                <a:latin typeface="Arial" charset="0"/>
                <a:ea typeface="MS PGothic" pitchFamily="34" charset="-128"/>
                <a:cs typeface="+mn-cs"/>
              </a:rPr>
              <a:t>Production System </a:t>
            </a:r>
            <a:r>
              <a:rPr lang="en-US" sz="1200" kern="1200" dirty="0" smtClean="0">
                <a:solidFill>
                  <a:schemeClr val="tx1"/>
                </a:solidFill>
                <a:latin typeface="Arial" charset="0"/>
                <a:ea typeface="MS PGothic" pitchFamily="34" charset="-128"/>
                <a:cs typeface="+mn-cs"/>
              </a:rPr>
              <a:t>using</a:t>
            </a:r>
            <a:r>
              <a:rPr lang="en-US" sz="1200" i="1" kern="1200" dirty="0" smtClean="0">
                <a:solidFill>
                  <a:schemeClr val="tx1"/>
                </a:solidFill>
                <a:latin typeface="Arial" charset="0"/>
                <a:ea typeface="MS PGothic" pitchFamily="34" charset="-128"/>
                <a:cs typeface="+mn-cs"/>
              </a:rPr>
              <a:t> Configuration Instructions</a:t>
            </a:r>
            <a:r>
              <a:rPr lang="en-US" sz="1200" kern="1200" dirty="0" smtClean="0">
                <a:solidFill>
                  <a:schemeClr val="tx1"/>
                </a:solidFill>
                <a:latin typeface="Arial" charset="0"/>
                <a:ea typeface="MS PGothic" pitchFamily="34" charset="-128"/>
                <a:cs typeface="+mn-cs"/>
              </a:rPr>
              <a:t> provided by the previous developers.  </a:t>
            </a:r>
          </a:p>
          <a:p>
            <a:r>
              <a:rPr lang="en-US" sz="1200" kern="1200" dirty="0" smtClean="0">
                <a:solidFill>
                  <a:schemeClr val="tx1"/>
                </a:solidFill>
                <a:latin typeface="Arial" charset="0"/>
                <a:ea typeface="MS PGothic" pitchFamily="34" charset="-128"/>
                <a:cs typeface="+mn-cs"/>
              </a:rPr>
              <a:t>Note: </a:t>
            </a:r>
            <a:r>
              <a:rPr lang="en-US" sz="1200" i="1" kern="1200" dirty="0" smtClean="0">
                <a:solidFill>
                  <a:schemeClr val="tx1"/>
                </a:solidFill>
                <a:latin typeface="Arial" charset="0"/>
                <a:ea typeface="MS PGothic" pitchFamily="34" charset="-128"/>
                <a:cs typeface="+mn-cs"/>
              </a:rPr>
              <a:t>Administrative Content Load Files</a:t>
            </a:r>
            <a:r>
              <a:rPr lang="en-US" sz="1200" kern="1200" dirty="0" smtClean="0">
                <a:solidFill>
                  <a:schemeClr val="tx1"/>
                </a:solidFill>
                <a:latin typeface="Arial" charset="0"/>
                <a:ea typeface="MS PGothic" pitchFamily="34" charset="-128"/>
                <a:cs typeface="+mn-cs"/>
              </a:rPr>
              <a:t> (and approved Test Data if applicable) update the </a:t>
            </a:r>
            <a:r>
              <a:rPr lang="en-US" sz="1200" i="1" kern="1200" dirty="0" smtClean="0">
                <a:solidFill>
                  <a:schemeClr val="tx1"/>
                </a:solidFill>
                <a:latin typeface="Arial" charset="0"/>
                <a:ea typeface="MS PGothic" pitchFamily="34" charset="-128"/>
                <a:cs typeface="+mn-cs"/>
              </a:rPr>
              <a:t>System’s</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Database</a:t>
            </a:r>
            <a:r>
              <a:rPr lang="en-US" sz="1200" kern="1200" dirty="0" smtClean="0">
                <a:solidFill>
                  <a:schemeClr val="tx1"/>
                </a:solidFill>
                <a:latin typeface="Arial" charset="0"/>
                <a:ea typeface="MS PGothic" pitchFamily="34" charset="-128"/>
                <a:cs typeface="+mn-cs"/>
              </a:rPr>
              <a:t> and can typically be loaded only once.  Because the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is never refreshed these may or may not need to be reloaded.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 </a:t>
            </a:r>
            <a:r>
              <a:rPr lang="en-US" sz="1200" i="1" kern="1200" dirty="0" smtClean="0">
                <a:solidFill>
                  <a:schemeClr val="tx1"/>
                </a:solidFill>
                <a:latin typeface="Arial" charset="0"/>
                <a:ea typeface="MS PGothic" pitchFamily="34" charset="-128"/>
                <a:cs typeface="+mn-cs"/>
              </a:rPr>
              <a:t>Production Smoke Tests</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If these tests fail, perform the </a:t>
            </a:r>
            <a:r>
              <a:rPr lang="en-US" sz="1200" i="1" kern="1200" dirty="0" smtClean="0">
                <a:solidFill>
                  <a:schemeClr val="tx1"/>
                </a:solidFill>
                <a:latin typeface="Arial" charset="0"/>
                <a:ea typeface="MS PGothic" pitchFamily="34" charset="-128"/>
                <a:cs typeface="+mn-cs"/>
              </a:rPr>
              <a:t>Recovery </a:t>
            </a:r>
            <a:r>
              <a:rPr lang="en-US" sz="1200" kern="1200" dirty="0" smtClean="0">
                <a:solidFill>
                  <a:schemeClr val="tx1"/>
                </a:solidFill>
                <a:latin typeface="Arial" charset="0"/>
                <a:ea typeface="MS PGothic" pitchFamily="34" charset="-128"/>
                <a:cs typeface="+mn-cs"/>
              </a:rPr>
              <a:t>process to bring the previous </a:t>
            </a:r>
            <a:r>
              <a:rPr lang="en-US" sz="1200" i="1" kern="1200" dirty="0" smtClean="0">
                <a:solidFill>
                  <a:schemeClr val="tx1"/>
                </a:solidFill>
                <a:latin typeface="Arial" charset="0"/>
                <a:ea typeface="MS PGothic" pitchFamily="34" charset="-128"/>
                <a:cs typeface="+mn-cs"/>
              </a:rPr>
              <a:t>Windchill Production System </a:t>
            </a:r>
            <a:r>
              <a:rPr lang="en-US" sz="1200" kern="1200" dirty="0" smtClean="0">
                <a:solidFill>
                  <a:schemeClr val="tx1"/>
                </a:solidFill>
                <a:latin typeface="Arial" charset="0"/>
                <a:ea typeface="MS PGothic" pitchFamily="34" charset="-128"/>
                <a:cs typeface="+mn-cs"/>
              </a:rPr>
              <a:t>and </a:t>
            </a:r>
            <a:r>
              <a:rPr lang="en-US" sz="1200" i="1" kern="1200" dirty="0" smtClean="0">
                <a:solidFill>
                  <a:schemeClr val="tx1"/>
                </a:solidFill>
                <a:latin typeface="Arial" charset="0"/>
                <a:ea typeface="MS PGothic" pitchFamily="34" charset="-128"/>
                <a:cs typeface="+mn-cs"/>
              </a:rPr>
              <a:t>Production Database, </a:t>
            </a:r>
            <a:r>
              <a:rPr lang="en-US" sz="1200" kern="1200" dirty="0" smtClean="0">
                <a:solidFill>
                  <a:schemeClr val="tx1"/>
                </a:solidFill>
                <a:latin typeface="Arial" charset="0"/>
                <a:ea typeface="MS PGothic" pitchFamily="34" charset="-128"/>
                <a:cs typeface="+mn-cs"/>
              </a:rPr>
              <a:t>and restart the old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If final </a:t>
            </a:r>
            <a:r>
              <a:rPr lang="en-US" sz="1200" i="1" kern="1200" dirty="0" smtClean="0">
                <a:solidFill>
                  <a:schemeClr val="tx1"/>
                </a:solidFill>
                <a:latin typeface="Arial" charset="0"/>
                <a:ea typeface="MS PGothic" pitchFamily="34" charset="-128"/>
                <a:cs typeface="+mn-cs"/>
              </a:rPr>
              <a:t>System Build</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Production Test </a:t>
            </a:r>
            <a:r>
              <a:rPr lang="en-US" sz="1200" kern="1200" dirty="0" smtClean="0">
                <a:solidFill>
                  <a:schemeClr val="tx1"/>
                </a:solidFill>
                <a:latin typeface="Arial" charset="0"/>
                <a:ea typeface="MS PGothic" pitchFamily="34" charset="-128"/>
                <a:cs typeface="+mn-cs"/>
              </a:rPr>
              <a:t>or</a:t>
            </a:r>
            <a:r>
              <a:rPr lang="en-US" sz="1200" i="1" kern="1200" dirty="0" smtClean="0">
                <a:solidFill>
                  <a:schemeClr val="tx1"/>
                </a:solidFill>
                <a:latin typeface="Arial" charset="0"/>
                <a:ea typeface="MS PGothic" pitchFamily="34" charset="-128"/>
                <a:cs typeface="+mn-cs"/>
              </a:rPr>
              <a:t> Production Smoke Tests</a:t>
            </a:r>
            <a:r>
              <a:rPr lang="en-US" sz="1200" kern="1200" dirty="0" smtClean="0">
                <a:solidFill>
                  <a:schemeClr val="tx1"/>
                </a:solidFill>
                <a:latin typeface="Arial" charset="0"/>
                <a:ea typeface="MS PGothic" pitchFamily="34" charset="-128"/>
                <a:cs typeface="+mn-cs"/>
              </a:rPr>
              <a:t>) record the System Build number in the </a:t>
            </a:r>
            <a:r>
              <a:rPr lang="en-US" sz="1200" i="1" kern="1200" dirty="0" smtClean="0">
                <a:solidFill>
                  <a:schemeClr val="tx1"/>
                </a:solidFill>
                <a:latin typeface="Arial" charset="0"/>
                <a:ea typeface="MS PGothic" pitchFamily="34" charset="-128"/>
                <a:cs typeface="+mn-cs"/>
              </a:rPr>
              <a:t>Configuration Definition and Change Log</a:t>
            </a:r>
            <a:r>
              <a:rPr lang="en-US" sz="1200" kern="1200" dirty="0" smtClean="0">
                <a:solidFill>
                  <a:schemeClr val="tx1"/>
                </a:solidFill>
                <a:latin typeface="Arial" charset="0"/>
                <a:ea typeface="MS PGothic" pitchFamily="34" charset="-128"/>
                <a:cs typeface="+mn-cs"/>
              </a:rPr>
              <a:t> for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Do not make the system available to end users until </a:t>
            </a:r>
            <a:r>
              <a:rPr lang="en-US" sz="1200" i="1" kern="1200" dirty="0" smtClean="0">
                <a:solidFill>
                  <a:schemeClr val="tx1"/>
                </a:solidFill>
                <a:latin typeface="Arial" charset="0"/>
                <a:ea typeface="MS PGothic" pitchFamily="34" charset="-128"/>
                <a:cs typeface="+mn-cs"/>
              </a:rPr>
              <a:t>Production Replica</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Disaster Recovery Systems</a:t>
            </a:r>
            <a:r>
              <a:rPr lang="en-US" sz="1200" kern="1200" dirty="0" smtClean="0">
                <a:solidFill>
                  <a:schemeClr val="tx1"/>
                </a:solidFill>
                <a:latin typeface="Arial" charset="0"/>
                <a:ea typeface="MS PGothic" pitchFamily="34" charset="-128"/>
                <a:cs typeface="+mn-cs"/>
              </a:rPr>
              <a:t> have been synchronized and the new “changed”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itself has again been backed up.</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 </a:t>
            </a:r>
          </a:p>
          <a:p>
            <a:r>
              <a:rPr lang="en-US" sz="1200" kern="1200" dirty="0" smtClean="0">
                <a:solidFill>
                  <a:schemeClr val="tx1"/>
                </a:solidFill>
                <a:latin typeface="Arial" charset="0"/>
                <a:ea typeface="MS PGothic" pitchFamily="34" charset="-128"/>
                <a:cs typeface="+mn-cs"/>
              </a:rPr>
              <a:t>Shutdown, backup, </a:t>
            </a:r>
            <a:r>
              <a:rPr lang="en-US" sz="1200" kern="1200" dirty="0" err="1" smtClean="0">
                <a:solidFill>
                  <a:schemeClr val="tx1"/>
                </a:solidFill>
                <a:latin typeface="Arial" charset="0"/>
                <a:ea typeface="MS PGothic" pitchFamily="34" charset="-128"/>
                <a:cs typeface="+mn-cs"/>
              </a:rPr>
              <a:t>rehost</a:t>
            </a:r>
            <a:r>
              <a:rPr lang="en-US" sz="1200" kern="1200" dirty="0" smtClean="0">
                <a:solidFill>
                  <a:schemeClr val="tx1"/>
                </a:solidFill>
                <a:latin typeface="Arial" charset="0"/>
                <a:ea typeface="MS PGothic" pitchFamily="34" charset="-128"/>
                <a:cs typeface="+mn-cs"/>
              </a:rPr>
              <a:t>, startup, restore in case of error</a:t>
            </a:r>
          </a:p>
          <a:p>
            <a:r>
              <a:rPr lang="en-US" sz="1200" kern="1200" dirty="0" smtClean="0">
                <a:solidFill>
                  <a:schemeClr val="tx1"/>
                </a:solidFill>
                <a:latin typeface="Arial" charset="0"/>
                <a:ea typeface="MS PGothic" pitchFamily="34" charset="-128"/>
                <a:cs typeface="+mn-cs"/>
              </a:rPr>
              <a:t>Developer</a:t>
            </a:r>
          </a:p>
          <a:p>
            <a:r>
              <a:rPr lang="en-US" sz="1200" kern="1200" dirty="0" smtClean="0">
                <a:solidFill>
                  <a:schemeClr val="tx1"/>
                </a:solidFill>
                <a:latin typeface="Arial" charset="0"/>
                <a:ea typeface="MS PGothic" pitchFamily="34" charset="-128"/>
                <a:cs typeface="+mn-cs"/>
              </a:rPr>
              <a:t>Install and build, apply administrative content changes</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8 hours to manually apply changes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change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every six weeks or quarter for longer / more complicated projects </a:t>
            </a:r>
          </a:p>
          <a:p>
            <a:r>
              <a:rPr lang="en-US" sz="1200" b="1" i="1" kern="1200" dirty="0" smtClean="0">
                <a:solidFill>
                  <a:schemeClr val="tx1"/>
                </a:solidFill>
                <a:latin typeface="Arial" charset="0"/>
                <a:ea typeface="MS PGothic" pitchFamily="34" charset="-128"/>
                <a:cs typeface="+mn-cs"/>
              </a:rPr>
              <a:t>Step 8 - Synchronize Changes to Disaster Recovery System</a:t>
            </a:r>
          </a:p>
          <a:p>
            <a:r>
              <a:rPr lang="en-US" sz="1200" kern="1200" dirty="0" smtClean="0">
                <a:solidFill>
                  <a:schemeClr val="tx1"/>
                </a:solidFill>
                <a:latin typeface="Arial" charset="0"/>
                <a:ea typeface="MS PGothic" pitchFamily="34" charset="-128"/>
                <a:cs typeface="+mn-cs"/>
              </a:rPr>
              <a:t>Shut down </a:t>
            </a:r>
            <a:r>
              <a:rPr lang="en-US" sz="1200" i="1" kern="1200" dirty="0" smtClean="0">
                <a:solidFill>
                  <a:schemeClr val="tx1"/>
                </a:solidFill>
                <a:latin typeface="Arial" charset="0"/>
                <a:ea typeface="MS PGothic" pitchFamily="34" charset="-128"/>
                <a:cs typeface="+mn-cs"/>
              </a:rPr>
              <a:t>Disaster Recovery</a:t>
            </a:r>
            <a:r>
              <a:rPr lang="en-US" sz="1200" kern="1200" dirty="0" smtClean="0">
                <a:solidFill>
                  <a:schemeClr val="tx1"/>
                </a:solidFill>
                <a:latin typeface="Arial" charset="0"/>
                <a:ea typeface="MS PGothic" pitchFamily="34" charset="-128"/>
                <a:cs typeface="+mn-cs"/>
              </a:rPr>
              <a:t> System.</a:t>
            </a:r>
          </a:p>
          <a:p>
            <a:r>
              <a:rPr lang="en-US" sz="1200" kern="1200" dirty="0" smtClean="0">
                <a:solidFill>
                  <a:schemeClr val="tx1"/>
                </a:solidFill>
                <a:latin typeface="Arial" charset="0"/>
                <a:ea typeface="MS PGothic" pitchFamily="34" charset="-128"/>
                <a:cs typeface="+mn-cs"/>
              </a:rPr>
              <a:t>Perform backup portion of</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on the existing </a:t>
            </a:r>
            <a:r>
              <a:rPr lang="en-US" sz="1200" i="1" kern="1200" dirty="0" smtClean="0">
                <a:solidFill>
                  <a:schemeClr val="tx1"/>
                </a:solidFill>
                <a:latin typeface="Arial" charset="0"/>
                <a:ea typeface="MS PGothic" pitchFamily="34" charset="-128"/>
                <a:cs typeface="+mn-cs"/>
              </a:rPr>
              <a:t>Production System 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to the </a:t>
            </a:r>
            <a:r>
              <a:rPr lang="en-US" sz="1200" i="1" kern="1200" dirty="0" smtClean="0">
                <a:solidFill>
                  <a:schemeClr val="tx1"/>
                </a:solidFill>
                <a:latin typeface="Arial" charset="0"/>
                <a:ea typeface="MS PGothic" pitchFamily="34" charset="-128"/>
                <a:cs typeface="+mn-cs"/>
              </a:rPr>
              <a:t>Disaster Recovery</a:t>
            </a:r>
            <a:r>
              <a:rPr lang="en-US" sz="1200" kern="1200" dirty="0" smtClean="0">
                <a:solidFill>
                  <a:schemeClr val="tx1"/>
                </a:solidFill>
                <a:latin typeface="Arial" charset="0"/>
                <a:ea typeface="MS PGothic" pitchFamily="34" charset="-128"/>
                <a:cs typeface="+mn-cs"/>
              </a:rPr>
              <a:t> System.</a:t>
            </a:r>
          </a:p>
          <a:p>
            <a:r>
              <a:rPr lang="en-US" sz="1200" kern="1200" dirty="0" smtClean="0">
                <a:solidFill>
                  <a:schemeClr val="tx1"/>
                </a:solidFill>
                <a:latin typeface="Arial" charset="0"/>
                <a:ea typeface="MS PGothic" pitchFamily="34" charset="-128"/>
                <a:cs typeface="+mn-cs"/>
              </a:rPr>
              <a:t>Start up </a:t>
            </a:r>
            <a:r>
              <a:rPr lang="en-US" sz="1200" i="1" kern="1200" dirty="0" smtClean="0">
                <a:solidFill>
                  <a:schemeClr val="tx1"/>
                </a:solidFill>
                <a:latin typeface="Arial" charset="0"/>
                <a:ea typeface="MS PGothic" pitchFamily="34" charset="-128"/>
                <a:cs typeface="+mn-cs"/>
              </a:rPr>
              <a:t>Disaster Recovery System</a:t>
            </a:r>
            <a:r>
              <a:rPr lang="en-US" sz="1200" kern="1200" dirty="0" smtClean="0">
                <a:solidFill>
                  <a:schemeClr val="tx1"/>
                </a:solidFill>
                <a:latin typeface="Arial" charset="0"/>
                <a:ea typeface="MS PGothic" pitchFamily="34" charset="-128"/>
                <a:cs typeface="+mn-cs"/>
              </a:rPr>
              <a:t> from the new clone. </a:t>
            </a:r>
          </a:p>
          <a:p>
            <a:r>
              <a:rPr lang="en-US" sz="1200" kern="1200" dirty="0" smtClean="0">
                <a:solidFill>
                  <a:schemeClr val="tx1"/>
                </a:solidFill>
                <a:latin typeface="Arial" charset="0"/>
                <a:ea typeface="MS PGothic" pitchFamily="34" charset="-128"/>
                <a:cs typeface="+mn-cs"/>
              </a:rPr>
              <a:t>If the validation fails, perform the recovery portion of the </a:t>
            </a:r>
            <a:r>
              <a:rPr lang="en-US" sz="1200" i="1" kern="1200" dirty="0" smtClean="0">
                <a:solidFill>
                  <a:schemeClr val="tx1"/>
                </a:solidFill>
                <a:latin typeface="Arial" charset="0"/>
                <a:ea typeface="MS PGothic" pitchFamily="34" charset="-128"/>
                <a:cs typeface="+mn-cs"/>
              </a:rPr>
              <a:t>Backup and Recovery</a:t>
            </a:r>
            <a:r>
              <a:rPr lang="en-US" sz="1200" kern="1200" dirty="0" smtClean="0">
                <a:solidFill>
                  <a:schemeClr val="tx1"/>
                </a:solidFill>
                <a:latin typeface="Arial" charset="0"/>
                <a:ea typeface="MS PGothic" pitchFamily="34" charset="-128"/>
                <a:cs typeface="+mn-cs"/>
              </a:rPr>
              <a:t> process to bring back the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 </a:t>
            </a:r>
            <a:r>
              <a:rPr lang="en-US" sz="1200" kern="1200" dirty="0" smtClean="0">
                <a:solidFill>
                  <a:schemeClr val="tx1"/>
                </a:solidFill>
                <a:latin typeface="Arial" charset="0"/>
                <a:ea typeface="MS PGothic" pitchFamily="34" charset="-128"/>
                <a:cs typeface="+mn-cs"/>
              </a:rPr>
              <a:t>prior to the changes. </a:t>
            </a:r>
          </a:p>
          <a:p>
            <a:r>
              <a:rPr lang="en-US" sz="1200" kern="1200" dirty="0" smtClean="0">
                <a:solidFill>
                  <a:schemeClr val="tx1"/>
                </a:solidFill>
                <a:latin typeface="Arial" charset="0"/>
                <a:ea typeface="MS PGothic" pitchFamily="34" charset="-128"/>
                <a:cs typeface="+mn-cs"/>
              </a:rPr>
              <a:t>Start up the old </a:t>
            </a:r>
            <a:r>
              <a:rPr lang="en-US" sz="1200" i="1" kern="1200" dirty="0" smtClean="0">
                <a:solidFill>
                  <a:schemeClr val="tx1"/>
                </a:solidFill>
                <a:latin typeface="Arial" charset="0"/>
                <a:ea typeface="MS PGothic" pitchFamily="34" charset="-128"/>
                <a:cs typeface="+mn-cs"/>
              </a:rPr>
              <a:t>Disaster Recovery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Changes </a:t>
            </a:r>
          </a:p>
          <a:p>
            <a:r>
              <a:rPr lang="en-US" sz="1200" b="1" i="1" kern="1200" dirty="0" smtClean="0">
                <a:solidFill>
                  <a:schemeClr val="tx1"/>
                </a:solidFill>
                <a:latin typeface="Arial" charset="0"/>
                <a:ea typeface="MS PGothic" pitchFamily="34" charset="-128"/>
                <a:cs typeface="+mn-cs"/>
              </a:rPr>
              <a:t>Step 9 - Synchronize Changes to Production Replica System</a:t>
            </a:r>
          </a:p>
          <a:p>
            <a:r>
              <a:rPr lang="en-US" sz="1200" kern="1200" dirty="0" smtClean="0">
                <a:solidFill>
                  <a:schemeClr val="tx1"/>
                </a:solidFill>
                <a:latin typeface="Arial" charset="0"/>
                <a:ea typeface="MS PGothic" pitchFamily="34" charset="-128"/>
                <a:cs typeface="+mn-cs"/>
              </a:rPr>
              <a:t>Shut down the </a:t>
            </a:r>
            <a:r>
              <a:rPr lang="en-US" sz="1200" i="1" kern="1200" dirty="0" smtClean="0">
                <a:solidFill>
                  <a:schemeClr val="tx1"/>
                </a:solidFill>
                <a:latin typeface="Arial" charset="0"/>
                <a:ea typeface="MS PGothic" pitchFamily="34" charset="-128"/>
                <a:cs typeface="+mn-cs"/>
              </a:rPr>
              <a:t>Production Replica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 backup portion of</a:t>
            </a:r>
            <a:r>
              <a:rPr lang="en-US" sz="1200" i="1" kern="1200" dirty="0" smtClean="0">
                <a:solidFill>
                  <a:schemeClr val="tx1"/>
                </a:solidFill>
                <a:latin typeface="Arial" charset="0"/>
                <a:ea typeface="MS PGothic" pitchFamily="34" charset="-128"/>
                <a:cs typeface="+mn-cs"/>
              </a:rPr>
              <a:t> Backup and Recovery </a:t>
            </a:r>
            <a:r>
              <a:rPr lang="en-US" sz="1200" kern="1200" dirty="0" smtClean="0">
                <a:solidFill>
                  <a:schemeClr val="tx1"/>
                </a:solidFill>
                <a:latin typeface="Arial" charset="0"/>
                <a:ea typeface="MS PGothic" pitchFamily="34" charset="-128"/>
                <a:cs typeface="+mn-cs"/>
              </a:rPr>
              <a:t>process</a:t>
            </a:r>
            <a:r>
              <a:rPr lang="en-US" sz="1200" i="1" kern="1200" dirty="0" smtClean="0">
                <a:solidFill>
                  <a:schemeClr val="tx1"/>
                </a:solidFill>
                <a:latin typeface="Arial" charset="0"/>
                <a:ea typeface="MS PGothic" pitchFamily="34" charset="-128"/>
                <a:cs typeface="+mn-cs"/>
              </a:rPr>
              <a:t> </a:t>
            </a:r>
            <a:r>
              <a:rPr lang="en-US" sz="1200" kern="1200" dirty="0" smtClean="0">
                <a:solidFill>
                  <a:schemeClr val="tx1"/>
                </a:solidFill>
                <a:latin typeface="Arial" charset="0"/>
                <a:ea typeface="MS PGothic" pitchFamily="34" charset="-128"/>
                <a:cs typeface="+mn-cs"/>
              </a:rPr>
              <a:t>on the existing </a:t>
            </a:r>
            <a:r>
              <a:rPr lang="en-US" sz="1200" i="1" kern="1200" dirty="0" smtClean="0">
                <a:solidFill>
                  <a:schemeClr val="tx1"/>
                </a:solidFill>
                <a:latin typeface="Arial" charset="0"/>
                <a:ea typeface="MS PGothic" pitchFamily="34" charset="-128"/>
                <a:cs typeface="+mn-cs"/>
              </a:rPr>
              <a:t>Production System 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Windchill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Clone the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Start up the </a:t>
            </a:r>
            <a:r>
              <a:rPr lang="en-US" sz="1200" i="1" kern="1200" dirty="0" smtClean="0">
                <a:solidFill>
                  <a:schemeClr val="tx1"/>
                </a:solidFill>
                <a:latin typeface="Arial" charset="0"/>
                <a:ea typeface="MS PGothic" pitchFamily="34" charset="-128"/>
                <a:cs typeface="+mn-cs"/>
              </a:rPr>
              <a:t>Production Replica System </a:t>
            </a:r>
            <a:r>
              <a:rPr lang="en-US" sz="1200" kern="1200" dirty="0" smtClean="0">
                <a:solidFill>
                  <a:schemeClr val="tx1"/>
                </a:solidFill>
                <a:latin typeface="Arial" charset="0"/>
                <a:ea typeface="MS PGothic" pitchFamily="34" charset="-128"/>
                <a:cs typeface="+mn-cs"/>
              </a:rPr>
              <a:t>from new clone. </a:t>
            </a:r>
          </a:p>
          <a:p>
            <a:r>
              <a:rPr lang="en-US" sz="1200" kern="1200" dirty="0" smtClean="0">
                <a:solidFill>
                  <a:schemeClr val="tx1"/>
                </a:solidFill>
                <a:latin typeface="Arial" charset="0"/>
                <a:ea typeface="MS PGothic" pitchFamily="34" charset="-128"/>
                <a:cs typeface="+mn-cs"/>
              </a:rPr>
              <a:t>If validation fails, perform the recovery part of the</a:t>
            </a:r>
            <a:r>
              <a:rPr lang="en-US" sz="1200" i="1" kern="1200" dirty="0" smtClean="0">
                <a:solidFill>
                  <a:schemeClr val="tx1"/>
                </a:solidFill>
                <a:latin typeface="Arial" charset="0"/>
                <a:ea typeface="MS PGothic" pitchFamily="34" charset="-128"/>
                <a:cs typeface="+mn-cs"/>
              </a:rPr>
              <a:t> Backup and Recovery</a:t>
            </a:r>
            <a:r>
              <a:rPr lang="en-US" sz="1200" kern="1200" dirty="0" smtClean="0">
                <a:solidFill>
                  <a:schemeClr val="tx1"/>
                </a:solidFill>
                <a:latin typeface="Arial" charset="0"/>
                <a:ea typeface="MS PGothic" pitchFamily="34" charset="-128"/>
                <a:cs typeface="+mn-cs"/>
              </a:rPr>
              <a:t> process to bring back the previous </a:t>
            </a:r>
            <a:r>
              <a:rPr lang="en-US" sz="1200" i="1" kern="1200" dirty="0" smtClean="0">
                <a:solidFill>
                  <a:schemeClr val="tx1"/>
                </a:solidFill>
                <a:latin typeface="Arial" charset="0"/>
                <a:ea typeface="MS PGothic" pitchFamily="34" charset="-128"/>
                <a:cs typeface="+mn-cs"/>
              </a:rPr>
              <a:t>Install Load Point Directory</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Database,</a:t>
            </a:r>
            <a:r>
              <a:rPr lang="en-US" sz="1200" kern="1200" dirty="0" smtClean="0">
                <a:solidFill>
                  <a:schemeClr val="tx1"/>
                </a:solidFill>
                <a:latin typeface="Arial" charset="0"/>
                <a:ea typeface="MS PGothic" pitchFamily="34" charset="-128"/>
                <a:cs typeface="+mn-cs"/>
              </a:rPr>
              <a:t> and start up the old </a:t>
            </a:r>
            <a:r>
              <a:rPr lang="en-US" sz="1200" i="1" kern="1200" dirty="0" smtClean="0">
                <a:solidFill>
                  <a:schemeClr val="tx1"/>
                </a:solidFill>
                <a:latin typeface="Arial" charset="0"/>
                <a:ea typeface="MS PGothic" pitchFamily="34" charset="-128"/>
                <a:cs typeface="+mn-cs"/>
              </a:rPr>
              <a:t>Production Replica System</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or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Changes </a:t>
            </a:r>
          </a:p>
          <a:p>
            <a:r>
              <a:rPr lang="en-US" sz="1200" b="1" i="1" kern="1200" dirty="0" smtClean="0">
                <a:solidFill>
                  <a:schemeClr val="tx1"/>
                </a:solidFill>
                <a:latin typeface="Arial" charset="0"/>
                <a:ea typeface="MS PGothic" pitchFamily="34" charset="-128"/>
                <a:cs typeface="+mn-cs"/>
              </a:rPr>
              <a:t>Step 10 – Optionally Changes on Training and Migration Systems</a:t>
            </a:r>
          </a:p>
          <a:p>
            <a:r>
              <a:rPr lang="en-US" sz="1200" kern="1200" dirty="0" smtClean="0">
                <a:solidFill>
                  <a:schemeClr val="tx1"/>
                </a:solidFill>
                <a:latin typeface="Arial" charset="0"/>
                <a:ea typeface="MS PGothic" pitchFamily="34" charset="-128"/>
                <a:cs typeface="+mn-cs"/>
              </a:rPr>
              <a:t>The following activities related to </a:t>
            </a:r>
            <a:r>
              <a:rPr lang="en-US" sz="1200" i="1" kern="1200" dirty="0" smtClean="0">
                <a:solidFill>
                  <a:schemeClr val="tx1"/>
                </a:solidFill>
                <a:latin typeface="Arial" charset="0"/>
                <a:ea typeface="MS PGothic" pitchFamily="34" charset="-128"/>
                <a:cs typeface="+mn-cs"/>
              </a:rPr>
              <a:t>Training </a:t>
            </a:r>
            <a:r>
              <a:rPr lang="en-US" sz="1200" kern="1200" dirty="0" smtClean="0">
                <a:solidFill>
                  <a:schemeClr val="tx1"/>
                </a:solidFill>
                <a:latin typeface="Arial" charset="0"/>
                <a:ea typeface="MS PGothic" pitchFamily="34" charset="-128"/>
                <a:cs typeface="+mn-cs"/>
              </a:rPr>
              <a:t>and</a:t>
            </a:r>
            <a:r>
              <a:rPr lang="en-US" sz="1200" i="1" kern="1200" dirty="0" smtClean="0">
                <a:solidFill>
                  <a:schemeClr val="tx1"/>
                </a:solidFill>
                <a:latin typeface="Arial" charset="0"/>
                <a:ea typeface="MS PGothic" pitchFamily="34" charset="-128"/>
                <a:cs typeface="+mn-cs"/>
              </a:rPr>
              <a:t> Migration Systems.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Create new </a:t>
            </a:r>
            <a:r>
              <a:rPr lang="en-US" sz="1200" i="1" kern="1200" dirty="0" smtClean="0">
                <a:solidFill>
                  <a:schemeClr val="tx1"/>
                </a:solidFill>
                <a:latin typeface="Arial" charset="0"/>
                <a:ea typeface="MS PGothic" pitchFamily="34" charset="-128"/>
                <a:cs typeface="+mn-cs"/>
              </a:rPr>
              <a:t>Install Load Point Directory </a:t>
            </a:r>
            <a:r>
              <a:rPr lang="en-US" sz="1200" kern="1200" dirty="0" smtClean="0">
                <a:solidFill>
                  <a:schemeClr val="tx1"/>
                </a:solidFill>
                <a:latin typeface="Arial" charset="0"/>
                <a:ea typeface="MS PGothic" pitchFamily="34" charset="-128"/>
                <a:cs typeface="+mn-cs"/>
              </a:rPr>
              <a:t>on each</a:t>
            </a:r>
            <a:r>
              <a:rPr lang="en-US" sz="1200" i="1" kern="1200" dirty="0" smtClean="0">
                <a:solidFill>
                  <a:schemeClr val="tx1"/>
                </a:solidFill>
                <a:latin typeface="Arial" charset="0"/>
                <a:ea typeface="MS PGothic" pitchFamily="34" charset="-128"/>
                <a:cs typeface="+mn-cs"/>
              </a:rPr>
              <a:t> System </a:t>
            </a:r>
            <a:r>
              <a:rPr lang="en-US" sz="1200" kern="1200" dirty="0" smtClean="0">
                <a:solidFill>
                  <a:schemeClr val="tx1"/>
                </a:solidFill>
                <a:latin typeface="Arial" charset="0"/>
                <a:ea typeface="MS PGothic" pitchFamily="34" charset="-128"/>
                <a:cs typeface="+mn-cs"/>
              </a:rPr>
              <a:t>by cloning</a:t>
            </a:r>
            <a:r>
              <a:rPr lang="en-US" sz="1200" i="1" kern="1200" dirty="0" smtClean="0">
                <a:solidFill>
                  <a:schemeClr val="tx1"/>
                </a:solidFill>
                <a:latin typeface="Arial" charset="0"/>
                <a:ea typeface="MS PGothic" pitchFamily="34" charset="-128"/>
                <a:cs typeface="+mn-cs"/>
              </a:rPr>
              <a:t> Install Load Point Directory </a:t>
            </a:r>
            <a:r>
              <a:rPr lang="en-US" sz="1200" kern="1200" dirty="0" smtClean="0">
                <a:solidFill>
                  <a:schemeClr val="tx1"/>
                </a:solidFill>
                <a:latin typeface="Arial" charset="0"/>
                <a:ea typeface="MS PGothic" pitchFamily="34" charset="-128"/>
                <a:cs typeface="+mn-cs"/>
              </a:rPr>
              <a:t>from</a:t>
            </a:r>
            <a:r>
              <a:rPr lang="en-US" sz="1200" i="1" kern="1200" dirty="0" smtClean="0">
                <a:solidFill>
                  <a:schemeClr val="tx1"/>
                </a:solidFill>
                <a:latin typeface="Arial" charset="0"/>
                <a:ea typeface="MS PGothic" pitchFamily="34" charset="-128"/>
                <a:cs typeface="+mn-cs"/>
              </a:rPr>
              <a:t> Production System.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Clone portion of the </a:t>
            </a:r>
            <a:r>
              <a:rPr lang="en-US" sz="1200" i="1" kern="1200" dirty="0" smtClean="0">
                <a:solidFill>
                  <a:schemeClr val="tx1"/>
                </a:solidFill>
                <a:latin typeface="Arial" charset="0"/>
                <a:ea typeface="MS PGothic" pitchFamily="34" charset="-128"/>
                <a:cs typeface="+mn-cs"/>
              </a:rPr>
              <a:t>Production Windchill Database </a:t>
            </a:r>
            <a:r>
              <a:rPr lang="en-US" sz="1200" kern="1200" dirty="0" smtClean="0">
                <a:solidFill>
                  <a:schemeClr val="tx1"/>
                </a:solidFill>
                <a:latin typeface="Arial" charset="0"/>
                <a:ea typeface="MS PGothic" pitchFamily="34" charset="-128"/>
                <a:cs typeface="+mn-cs"/>
              </a:rPr>
              <a:t>needed for training / migration Uses.</a:t>
            </a:r>
          </a:p>
          <a:p>
            <a:r>
              <a:rPr lang="en-US" sz="1200" kern="1200" dirty="0" smtClean="0">
                <a:solidFill>
                  <a:schemeClr val="tx1"/>
                </a:solidFill>
                <a:latin typeface="Arial" charset="0"/>
                <a:ea typeface="MS PGothic" pitchFamily="34" charset="-128"/>
                <a:cs typeface="+mn-cs"/>
              </a:rPr>
              <a:t>Check out any </a:t>
            </a:r>
            <a:r>
              <a:rPr lang="en-US" sz="1200" i="1" kern="1200" dirty="0" smtClean="0">
                <a:solidFill>
                  <a:schemeClr val="tx1"/>
                </a:solidFill>
                <a:latin typeface="Arial" charset="0"/>
                <a:ea typeface="MS PGothic" pitchFamily="34" charset="-128"/>
                <a:cs typeface="+mn-cs"/>
              </a:rPr>
              <a:t>Customizations </a:t>
            </a:r>
            <a:r>
              <a:rPr lang="en-US" sz="1200" kern="1200" dirty="0" smtClean="0">
                <a:solidFill>
                  <a:schemeClr val="tx1"/>
                </a:solidFill>
                <a:latin typeface="Arial" charset="0"/>
                <a:ea typeface="MS PGothic" pitchFamily="34" charset="-128"/>
                <a:cs typeface="+mn-cs"/>
              </a:rPr>
              <a:t>from </a:t>
            </a:r>
            <a:r>
              <a:rPr lang="en-US" sz="1200" i="1" kern="1200" dirty="0" smtClean="0">
                <a:solidFill>
                  <a:schemeClr val="tx1"/>
                </a:solidFill>
                <a:latin typeface="Arial" charset="0"/>
                <a:ea typeface="MS PGothic" pitchFamily="34" charset="-128"/>
                <a:cs typeface="+mn-cs"/>
              </a:rPr>
              <a:t>Source Code Management (SCM) system </a:t>
            </a:r>
            <a:r>
              <a:rPr lang="en-US" sz="1200" kern="1200" dirty="0" smtClean="0">
                <a:solidFill>
                  <a:schemeClr val="tx1"/>
                </a:solidFill>
                <a:latin typeface="Arial" charset="0"/>
                <a:ea typeface="MS PGothic" pitchFamily="34" charset="-128"/>
                <a:cs typeface="+mn-cs"/>
              </a:rPr>
              <a:t>to each</a:t>
            </a:r>
            <a:r>
              <a:rPr lang="en-US" sz="1200" i="1" kern="1200" dirty="0" smtClean="0">
                <a:solidFill>
                  <a:schemeClr val="tx1"/>
                </a:solidFill>
                <a:latin typeface="Arial" charset="0"/>
                <a:ea typeface="MS PGothic" pitchFamily="34" charset="-128"/>
                <a:cs typeface="+mn-cs"/>
              </a:rPr>
              <a:t> System’s </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Safe Area Directory</a:t>
            </a:r>
            <a:r>
              <a:rPr lang="en-US" sz="1200" kern="1200" dirty="0" smtClean="0">
                <a:solidFill>
                  <a:schemeClr val="tx1"/>
                </a:solidFill>
                <a:latin typeface="Arial" charset="0"/>
                <a:ea typeface="MS PGothic" pitchFamily="34" charset="-128"/>
                <a:cs typeface="+mn-cs"/>
              </a:rPr>
              <a:t>.</a:t>
            </a:r>
          </a:p>
          <a:p>
            <a:r>
              <a:rPr lang="en-US" sz="1200" kern="1200" dirty="0" smtClean="0">
                <a:solidFill>
                  <a:schemeClr val="tx1"/>
                </a:solidFill>
                <a:latin typeface="Arial" charset="0"/>
                <a:ea typeface="MS PGothic" pitchFamily="34" charset="-128"/>
                <a:cs typeface="+mn-cs"/>
              </a:rPr>
              <a:t>Start Training and Migration Systems</a:t>
            </a:r>
          </a:p>
          <a:p>
            <a:r>
              <a:rPr lang="en-US" sz="1200" kern="1200" dirty="0" smtClean="0">
                <a:solidFill>
                  <a:schemeClr val="tx1"/>
                </a:solidFill>
                <a:latin typeface="Arial" charset="0"/>
                <a:ea typeface="MS PGothic" pitchFamily="34" charset="-128"/>
                <a:cs typeface="+mn-cs"/>
              </a:rPr>
              <a:t>Load any </a:t>
            </a:r>
            <a:r>
              <a:rPr lang="en-US" sz="1200" i="1" kern="1200" dirty="0" smtClean="0">
                <a:solidFill>
                  <a:schemeClr val="tx1"/>
                </a:solidFill>
                <a:latin typeface="Arial" charset="0"/>
                <a:ea typeface="MS PGothic" pitchFamily="34" charset="-128"/>
                <a:cs typeface="+mn-cs"/>
              </a:rPr>
              <a:t>Business Administrative Content Load Files</a:t>
            </a:r>
            <a:r>
              <a:rPr lang="en-US" sz="1200" kern="1200" dirty="0" smtClean="0">
                <a:solidFill>
                  <a:schemeClr val="tx1"/>
                </a:solidFill>
                <a:latin typeface="Arial" charset="0"/>
                <a:ea typeface="MS PGothic" pitchFamily="34" charset="-128"/>
                <a:cs typeface="+mn-cs"/>
              </a:rPr>
              <a:t> required.  See previous Notes on loading these files only once. </a:t>
            </a:r>
          </a:p>
          <a:p>
            <a:r>
              <a:rPr lang="en-US" sz="1200" kern="1200" dirty="0" smtClean="0">
                <a:solidFill>
                  <a:schemeClr val="tx1"/>
                </a:solidFill>
                <a:latin typeface="Arial" charset="0"/>
                <a:ea typeface="MS PGothic" pitchFamily="34" charset="-128"/>
                <a:cs typeface="+mn-cs"/>
              </a:rPr>
              <a:t>Execute the </a:t>
            </a:r>
            <a:r>
              <a:rPr lang="en-US" sz="1200" i="1" kern="1200" dirty="0" smtClean="0">
                <a:solidFill>
                  <a:schemeClr val="tx1"/>
                </a:solidFill>
                <a:latin typeface="Arial" charset="0"/>
                <a:ea typeface="MS PGothic" pitchFamily="34" charset="-128"/>
                <a:cs typeface="+mn-cs"/>
              </a:rPr>
              <a:t>System Validation</a:t>
            </a:r>
            <a:r>
              <a:rPr lang="en-US" sz="1200" kern="1200" dirty="0" smtClean="0">
                <a:solidFill>
                  <a:schemeClr val="tx1"/>
                </a:solidFill>
                <a:latin typeface="Arial" charset="0"/>
                <a:ea typeface="MS PGothic" pitchFamily="34" charset="-128"/>
                <a:cs typeface="+mn-cs"/>
              </a:rPr>
              <a:t> – </a:t>
            </a:r>
            <a:r>
              <a:rPr lang="en-US" sz="1200" i="1" kern="1200" dirty="0" smtClean="0">
                <a:solidFill>
                  <a:schemeClr val="tx1"/>
                </a:solidFill>
                <a:latin typeface="Arial" charset="0"/>
                <a:ea typeface="MS PGothic" pitchFamily="34" charset="-128"/>
                <a:cs typeface="+mn-cs"/>
              </a:rPr>
              <a:t>Integration Tests. </a:t>
            </a:r>
            <a:endParaRPr lang="en-US" sz="1200" kern="1200" dirty="0" smtClean="0">
              <a:solidFill>
                <a:schemeClr val="tx1"/>
              </a:solidFill>
              <a:latin typeface="Arial" charset="0"/>
              <a:ea typeface="MS PGothic" pitchFamily="34" charset="-128"/>
              <a:cs typeface="+mn-cs"/>
            </a:endParaRPr>
          </a:p>
          <a:p>
            <a:r>
              <a:rPr lang="en-US" sz="1200" kern="1200" dirty="0" smtClean="0">
                <a:solidFill>
                  <a:schemeClr val="tx1"/>
                </a:solidFill>
                <a:latin typeface="Arial" charset="0"/>
                <a:ea typeface="MS PGothic" pitchFamily="34" charset="-128"/>
                <a:cs typeface="+mn-cs"/>
              </a:rPr>
              <a:t>If </a:t>
            </a:r>
            <a:r>
              <a:rPr lang="en-US" sz="1200" i="1" kern="1200" dirty="0" smtClean="0">
                <a:solidFill>
                  <a:schemeClr val="tx1"/>
                </a:solidFill>
                <a:latin typeface="Arial" charset="0"/>
                <a:ea typeface="MS PGothic" pitchFamily="34" charset="-128"/>
                <a:cs typeface="+mn-cs"/>
              </a:rPr>
              <a:t>Candidate Release</a:t>
            </a:r>
            <a:r>
              <a:rPr lang="en-US" sz="1200" kern="1200" dirty="0" smtClean="0">
                <a:solidFill>
                  <a:schemeClr val="tx1"/>
                </a:solidFill>
                <a:latin typeface="Arial" charset="0"/>
                <a:ea typeface="MS PGothic" pitchFamily="34" charset="-128"/>
                <a:cs typeface="+mn-cs"/>
              </a:rPr>
              <a:t> is valid (passes </a:t>
            </a:r>
            <a:r>
              <a:rPr lang="en-US" sz="1200" i="1" kern="1200" dirty="0" smtClean="0">
                <a:solidFill>
                  <a:schemeClr val="tx1"/>
                </a:solidFill>
                <a:latin typeface="Arial" charset="0"/>
                <a:ea typeface="MS PGothic" pitchFamily="34" charset="-128"/>
                <a:cs typeface="+mn-cs"/>
              </a:rPr>
              <a:t>Integration Tests</a:t>
            </a:r>
            <a:r>
              <a:rPr lang="en-US" sz="1200" kern="1200" dirty="0" smtClean="0">
                <a:solidFill>
                  <a:schemeClr val="tx1"/>
                </a:solidFill>
                <a:latin typeface="Arial" charset="0"/>
                <a:ea typeface="MS PGothic" pitchFamily="34" charset="-128"/>
                <a:cs typeface="+mn-cs"/>
              </a:rPr>
              <a:t>) make System available for use training and migration uses.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 hours to clone database</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Once per training class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migration rehearsal</a:t>
            </a:r>
          </a:p>
          <a:p>
            <a:r>
              <a:rPr lang="en-US" sz="1200" b="1" i="1" kern="1200" dirty="0" smtClean="0">
                <a:solidFill>
                  <a:schemeClr val="tx1"/>
                </a:solidFill>
                <a:latin typeface="Arial" charset="0"/>
                <a:ea typeface="MS PGothic" pitchFamily="34" charset="-128"/>
                <a:cs typeface="+mn-cs"/>
              </a:rPr>
              <a:t>Step 11 - Source Manage Administrative Scripts</a:t>
            </a:r>
          </a:p>
          <a:p>
            <a:r>
              <a:rPr lang="en-US" sz="1200" kern="1200" dirty="0" smtClean="0">
                <a:solidFill>
                  <a:schemeClr val="tx1"/>
                </a:solidFill>
                <a:latin typeface="Arial" charset="0"/>
                <a:ea typeface="MS PGothic" pitchFamily="34" charset="-128"/>
                <a:cs typeface="+mn-cs"/>
              </a:rPr>
              <a:t>Since each final System Build may impact </a:t>
            </a:r>
            <a:r>
              <a:rPr lang="en-US" sz="1200" i="1" kern="1200" dirty="0" smtClean="0">
                <a:solidFill>
                  <a:schemeClr val="tx1"/>
                </a:solidFill>
                <a:latin typeface="Arial" charset="0"/>
                <a:ea typeface="MS PGothic" pitchFamily="34" charset="-128"/>
                <a:cs typeface="+mn-cs"/>
              </a:rPr>
              <a:t>Administrative Scripts</a:t>
            </a:r>
            <a:r>
              <a:rPr lang="en-US" sz="1200" kern="1200" dirty="0" smtClean="0">
                <a:solidFill>
                  <a:schemeClr val="tx1"/>
                </a:solidFill>
                <a:latin typeface="Arial" charset="0"/>
                <a:ea typeface="MS PGothic" pitchFamily="34" charset="-128"/>
                <a:cs typeface="+mn-cs"/>
              </a:rPr>
              <a:t> such as </a:t>
            </a:r>
            <a:r>
              <a:rPr lang="en-US" sz="1200" i="1" kern="1200" dirty="0" smtClean="0">
                <a:solidFill>
                  <a:schemeClr val="tx1"/>
                </a:solidFill>
                <a:latin typeface="Arial" charset="0"/>
                <a:ea typeface="MS PGothic" pitchFamily="34" charset="-128"/>
                <a:cs typeface="+mn-cs"/>
              </a:rPr>
              <a:t>start/stop</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backup</a:t>
            </a:r>
            <a:r>
              <a:rPr lang="en-US" sz="1200" kern="1200" dirty="0" smtClean="0">
                <a:solidFill>
                  <a:schemeClr val="tx1"/>
                </a:solidFill>
                <a:latin typeface="Arial" charset="0"/>
                <a:ea typeface="MS PGothic" pitchFamily="34" charset="-128"/>
                <a:cs typeface="+mn-cs"/>
              </a:rPr>
              <a:t> it is a PTC Best Practice to review changes to these </a:t>
            </a:r>
            <a:r>
              <a:rPr lang="en-US" sz="1200" i="1" kern="1200" dirty="0" smtClean="0">
                <a:solidFill>
                  <a:schemeClr val="tx1"/>
                </a:solidFill>
                <a:latin typeface="Arial" charset="0"/>
                <a:ea typeface="MS PGothic" pitchFamily="34" charset="-128"/>
                <a:cs typeface="+mn-cs"/>
              </a:rPr>
              <a:t>Scripts</a:t>
            </a:r>
            <a:r>
              <a:rPr lang="en-US" sz="1200" kern="1200" dirty="0" smtClean="0">
                <a:solidFill>
                  <a:schemeClr val="tx1"/>
                </a:solidFill>
                <a:latin typeface="Arial" charset="0"/>
                <a:ea typeface="MS PGothic" pitchFamily="34" charset="-128"/>
                <a:cs typeface="+mn-cs"/>
              </a:rPr>
              <a:t> and ensure that they are updated, tested, deployed and source controlled along with the other </a:t>
            </a:r>
            <a:r>
              <a:rPr lang="en-US" sz="1200" i="1" kern="1200" dirty="0" smtClean="0">
                <a:solidFill>
                  <a:schemeClr val="tx1"/>
                </a:solidFill>
                <a:latin typeface="Arial" charset="0"/>
                <a:ea typeface="MS PGothic" pitchFamily="34" charset="-128"/>
                <a:cs typeface="+mn-cs"/>
              </a:rPr>
              <a:t>Customizations/Configuration</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Business Administrative Content</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Load Files</a:t>
            </a:r>
            <a:r>
              <a:rPr lang="en-US" sz="1200" kern="1200" dirty="0" smtClean="0">
                <a:solidFill>
                  <a:schemeClr val="tx1"/>
                </a:solidFill>
                <a:latin typeface="Arial" charset="0"/>
                <a:ea typeface="MS PGothic" pitchFamily="34" charset="-128"/>
                <a:cs typeface="+mn-cs"/>
              </a:rPr>
              <a:t> managed in the </a:t>
            </a:r>
            <a:r>
              <a:rPr lang="en-US" sz="1200" i="1" kern="1200" dirty="0" smtClean="0">
                <a:solidFill>
                  <a:schemeClr val="tx1"/>
                </a:solidFill>
                <a:latin typeface="Arial" charset="0"/>
                <a:ea typeface="MS PGothic" pitchFamily="34" charset="-128"/>
                <a:cs typeface="+mn-cs"/>
              </a:rPr>
              <a:t>SCM system</a:t>
            </a:r>
            <a:r>
              <a:rPr lang="en-US" sz="1200" kern="1200" dirty="0" smtClean="0">
                <a:solidFill>
                  <a:schemeClr val="tx1"/>
                </a:solidFill>
                <a:latin typeface="Arial" charset="0"/>
                <a:ea typeface="MS PGothic" pitchFamily="34" charset="-128"/>
                <a:cs typeface="+mn-cs"/>
              </a:rPr>
              <a:t>.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Developer and 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4-8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the Production Server </a:t>
            </a:r>
            <a:r>
              <a:rPr lang="en-US" sz="1200" u="sng" kern="1200" dirty="0" smtClean="0">
                <a:solidFill>
                  <a:schemeClr val="tx1"/>
                </a:solidFill>
                <a:latin typeface="Arial" charset="0"/>
                <a:ea typeface="MS PGothic" pitchFamily="34" charset="-128"/>
                <a:cs typeface="+mn-cs"/>
              </a:rPr>
              <a:t>or</a:t>
            </a:r>
            <a:r>
              <a:rPr lang="en-US" sz="1200" kern="1200" dirty="0" smtClean="0">
                <a:solidFill>
                  <a:schemeClr val="tx1"/>
                </a:solidFill>
                <a:latin typeface="Arial" charset="0"/>
                <a:ea typeface="MS PGothic" pitchFamily="34" charset="-128"/>
                <a:cs typeface="+mn-cs"/>
              </a:rPr>
              <a:t> Promotion Process Changes </a:t>
            </a:r>
          </a:p>
          <a:p>
            <a:r>
              <a:rPr lang="en-US" sz="1200" b="1" i="1" kern="1200" dirty="0" smtClean="0">
                <a:solidFill>
                  <a:schemeClr val="tx1"/>
                </a:solidFill>
                <a:latin typeface="Arial" charset="0"/>
                <a:ea typeface="MS PGothic" pitchFamily="34" charset="-128"/>
                <a:cs typeface="+mn-cs"/>
              </a:rPr>
              <a:t>Step 12 - Govern Emergency Changes </a:t>
            </a:r>
          </a:p>
          <a:p>
            <a:r>
              <a:rPr lang="en-US" sz="1200" kern="1200" dirty="0" smtClean="0">
                <a:solidFill>
                  <a:schemeClr val="tx1"/>
                </a:solidFill>
                <a:latin typeface="Arial" charset="0"/>
                <a:ea typeface="MS PGothic" pitchFamily="34" charset="-128"/>
                <a:cs typeface="+mn-cs"/>
              </a:rPr>
              <a:t>Even with a careful procedure for developing and applying changes to a </a:t>
            </a:r>
            <a:r>
              <a:rPr lang="en-US" sz="1200" i="1" kern="1200" dirty="0" smtClean="0">
                <a:solidFill>
                  <a:schemeClr val="tx1"/>
                </a:solidFill>
                <a:latin typeface="Arial" charset="0"/>
                <a:ea typeface="MS PGothic" pitchFamily="34" charset="-128"/>
                <a:cs typeface="+mn-cs"/>
              </a:rPr>
              <a:t>Production System</a:t>
            </a:r>
            <a:r>
              <a:rPr lang="en-US" sz="1200" kern="1200" dirty="0" smtClean="0">
                <a:solidFill>
                  <a:schemeClr val="tx1"/>
                </a:solidFill>
                <a:latin typeface="Arial" charset="0"/>
                <a:ea typeface="MS PGothic" pitchFamily="34" charset="-128"/>
                <a:cs typeface="+mn-cs"/>
              </a:rPr>
              <a:t> there remains a separate need for being able to make emergency changes without a formal change management process. </a:t>
            </a:r>
          </a:p>
          <a:p>
            <a:r>
              <a:rPr lang="en-US" sz="1200" kern="1200" dirty="0" smtClean="0">
                <a:solidFill>
                  <a:schemeClr val="tx1"/>
                </a:solidFill>
                <a:latin typeface="Arial" charset="0"/>
                <a:ea typeface="MS PGothic" pitchFamily="34" charset="-128"/>
                <a:cs typeface="+mn-cs"/>
              </a:rPr>
              <a:t>After the emergency changes are made, it’s a PTC Best Practice to carry those changes back and drive them through this process with the next set of scheduled changes.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8 hours</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Ad hoc</a:t>
            </a:r>
          </a:p>
          <a:p>
            <a:r>
              <a:rPr lang="en-US" sz="1200" b="1" i="1" kern="1200" dirty="0" smtClean="0">
                <a:solidFill>
                  <a:schemeClr val="tx1"/>
                </a:solidFill>
                <a:latin typeface="Arial" charset="0"/>
                <a:ea typeface="MS PGothic" pitchFamily="34" charset="-128"/>
                <a:cs typeface="+mn-cs"/>
              </a:rPr>
              <a:t>Step 13 - Update Configuration Management Database</a:t>
            </a:r>
          </a:p>
          <a:p>
            <a:r>
              <a:rPr lang="en-US" sz="1200" kern="1200" dirty="0" smtClean="0">
                <a:solidFill>
                  <a:schemeClr val="tx1"/>
                </a:solidFill>
                <a:latin typeface="Arial" charset="0"/>
                <a:ea typeface="MS PGothic" pitchFamily="34" charset="-128"/>
                <a:cs typeface="+mn-cs"/>
              </a:rPr>
              <a:t>For ease in troubleshooting, document where each </a:t>
            </a:r>
            <a:r>
              <a:rPr lang="en-US" sz="1200" i="1" kern="1200" dirty="0" smtClean="0">
                <a:solidFill>
                  <a:schemeClr val="tx1"/>
                </a:solidFill>
                <a:latin typeface="Arial" charset="0"/>
                <a:ea typeface="MS PGothic" pitchFamily="34" charset="-128"/>
                <a:cs typeface="+mn-cs"/>
              </a:rPr>
              <a:t>System</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Developer</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Integration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Pre-Production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Production</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DR</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Production Replica</a:t>
            </a:r>
            <a:r>
              <a:rPr lang="en-US" sz="1200" kern="1200" dirty="0" smtClean="0">
                <a:solidFill>
                  <a:schemeClr val="tx1"/>
                </a:solidFill>
                <a:latin typeface="Arial" charset="0"/>
                <a:ea typeface="MS PGothic" pitchFamily="34" charset="-128"/>
                <a:cs typeface="+mn-cs"/>
              </a:rPr>
              <a:t>, </a:t>
            </a:r>
            <a:r>
              <a:rPr lang="en-US" sz="1200" i="1" kern="1200" dirty="0" smtClean="0">
                <a:solidFill>
                  <a:schemeClr val="tx1"/>
                </a:solidFill>
                <a:latin typeface="Arial" charset="0"/>
                <a:ea typeface="MS PGothic" pitchFamily="34" charset="-128"/>
                <a:cs typeface="+mn-cs"/>
              </a:rPr>
              <a:t>Training</a:t>
            </a:r>
            <a:r>
              <a:rPr lang="en-US" sz="1200" kern="1200" dirty="0" smtClean="0">
                <a:solidFill>
                  <a:schemeClr val="tx1"/>
                </a:solidFill>
                <a:latin typeface="Arial" charset="0"/>
                <a:ea typeface="MS PGothic" pitchFamily="34" charset="-128"/>
                <a:cs typeface="+mn-cs"/>
              </a:rPr>
              <a:t> and </a:t>
            </a:r>
            <a:r>
              <a:rPr lang="en-US" sz="1200" i="1" kern="1200" dirty="0" smtClean="0">
                <a:solidFill>
                  <a:schemeClr val="tx1"/>
                </a:solidFill>
                <a:latin typeface="Arial" charset="0"/>
                <a:ea typeface="MS PGothic" pitchFamily="34" charset="-128"/>
                <a:cs typeface="+mn-cs"/>
              </a:rPr>
              <a:t>Migration Systems</a:t>
            </a:r>
            <a:r>
              <a:rPr lang="en-US" sz="1200" kern="1200" dirty="0" smtClean="0">
                <a:solidFill>
                  <a:schemeClr val="tx1"/>
                </a:solidFill>
                <a:latin typeface="Arial" charset="0"/>
                <a:ea typeface="MS PGothic" pitchFamily="34" charset="-128"/>
                <a:cs typeface="+mn-cs"/>
              </a:rPr>
              <a:t> are installed and which </a:t>
            </a:r>
            <a:r>
              <a:rPr lang="en-US" sz="1200" i="1" kern="1200" dirty="0" smtClean="0">
                <a:solidFill>
                  <a:schemeClr val="tx1"/>
                </a:solidFill>
                <a:latin typeface="Arial" charset="0"/>
                <a:ea typeface="MS PGothic" pitchFamily="34" charset="-128"/>
                <a:cs typeface="+mn-cs"/>
              </a:rPr>
              <a:t>Release</a:t>
            </a:r>
            <a:r>
              <a:rPr lang="en-US" sz="1200" kern="1200" dirty="0" smtClean="0">
                <a:solidFill>
                  <a:schemeClr val="tx1"/>
                </a:solidFill>
                <a:latin typeface="Arial" charset="0"/>
                <a:ea typeface="MS PGothic" pitchFamily="34" charset="-128"/>
                <a:cs typeface="+mn-cs"/>
              </a:rPr>
              <a:t> is deployed on each.</a:t>
            </a:r>
          </a:p>
          <a:p>
            <a:r>
              <a:rPr lang="en-US" sz="1200" kern="1200" dirty="0" smtClean="0">
                <a:solidFill>
                  <a:schemeClr val="tx1"/>
                </a:solidFill>
                <a:latin typeface="Arial" charset="0"/>
                <a:ea typeface="MS PGothic" pitchFamily="34" charset="-128"/>
                <a:cs typeface="+mn-cs"/>
              </a:rPr>
              <a:t>It is a PTC Best Practice to use a configuration management database (CMDB) to track this data and record changes. </a:t>
            </a:r>
          </a:p>
          <a:p>
            <a:r>
              <a:rPr lang="en-US" sz="1200" kern="1200" dirty="0" smtClean="0">
                <a:solidFill>
                  <a:schemeClr val="tx1"/>
                </a:solidFill>
                <a:latin typeface="Arial" charset="0"/>
                <a:ea typeface="MS PGothic" pitchFamily="34" charset="-128"/>
                <a:cs typeface="+mn-cs"/>
              </a:rPr>
              <a:t>Performed by</a:t>
            </a:r>
          </a:p>
          <a:p>
            <a:r>
              <a:rPr lang="en-US" sz="1200" kern="1200" dirty="0" smtClean="0">
                <a:solidFill>
                  <a:schemeClr val="tx1"/>
                </a:solidFill>
                <a:latin typeface="Arial" charset="0"/>
                <a:ea typeface="MS PGothic" pitchFamily="34" charset="-128"/>
                <a:cs typeface="+mn-cs"/>
              </a:rPr>
              <a:t>System Administrator</a:t>
            </a:r>
          </a:p>
          <a:p>
            <a:r>
              <a:rPr lang="en-US" sz="1200" kern="1200" dirty="0" smtClean="0">
                <a:solidFill>
                  <a:schemeClr val="tx1"/>
                </a:solidFill>
                <a:latin typeface="Arial" charset="0"/>
                <a:ea typeface="MS PGothic" pitchFamily="34" charset="-128"/>
                <a:cs typeface="+mn-cs"/>
              </a:rPr>
              <a:t>Effort required (needs to be coordinated with GSO)</a:t>
            </a:r>
          </a:p>
          <a:p>
            <a:r>
              <a:rPr lang="en-US" sz="1200" kern="1200" dirty="0" smtClean="0">
                <a:solidFill>
                  <a:schemeClr val="tx1"/>
                </a:solidFill>
                <a:latin typeface="Arial" charset="0"/>
                <a:ea typeface="MS PGothic" pitchFamily="34" charset="-128"/>
                <a:cs typeface="+mn-cs"/>
              </a:rPr>
              <a:t>1 hour</a:t>
            </a:r>
          </a:p>
          <a:p>
            <a:r>
              <a:rPr lang="en-US" sz="1200" kern="1200" dirty="0" smtClean="0">
                <a:solidFill>
                  <a:schemeClr val="tx1"/>
                </a:solidFill>
                <a:latin typeface="Arial" charset="0"/>
                <a:ea typeface="MS PGothic" pitchFamily="34" charset="-128"/>
                <a:cs typeface="+mn-cs"/>
              </a:rPr>
              <a:t>Frequency</a:t>
            </a:r>
          </a:p>
          <a:p>
            <a:r>
              <a:rPr lang="en-US" sz="1200" kern="1200" dirty="0" smtClean="0">
                <a:solidFill>
                  <a:schemeClr val="tx1"/>
                </a:solidFill>
                <a:latin typeface="Arial" charset="0"/>
                <a:ea typeface="MS PGothic" pitchFamily="34" charset="-128"/>
                <a:cs typeface="+mn-cs"/>
              </a:rPr>
              <a:t>When any Windchill System changes for planned or emergency reasons</a:t>
            </a:r>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20" descr="TITL_images_CORP"/>
          <p:cNvPicPr>
            <a:picLocks noChangeAspect="1" noChangeArrowheads="1"/>
          </p:cNvPicPr>
          <p:nvPr/>
        </p:nvPicPr>
        <p:blipFill>
          <a:blip r:embed="rId3" cstate="print"/>
          <a:srcRect/>
          <a:stretch>
            <a:fillRect/>
          </a:stretch>
        </p:blipFill>
        <p:spPr bwMode="auto">
          <a:xfrm>
            <a:off x="3062288" y="2741613"/>
            <a:ext cx="5297487" cy="1030287"/>
          </a:xfrm>
          <a:prstGeom prst="rect">
            <a:avLst/>
          </a:prstGeom>
          <a:noFill/>
          <a:ln w="9525">
            <a:noFill/>
            <a:miter lim="800000"/>
            <a:headEnd/>
            <a:tailEnd/>
          </a:ln>
        </p:spPr>
      </p:pic>
      <p:sp>
        <p:nvSpPr>
          <p:cNvPr id="44037" name="Rectangle 5"/>
          <p:cNvSpPr>
            <a:spLocks noGrp="1" noChangeArrowheads="1"/>
          </p:cNvSpPr>
          <p:nvPr>
            <p:ph type="ctrTitle"/>
          </p:nvPr>
        </p:nvSpPr>
        <p:spPr>
          <a:xfrm>
            <a:off x="3071813" y="5199063"/>
            <a:ext cx="5724525" cy="460375"/>
          </a:xfrm>
        </p:spPr>
        <p:txBody>
          <a:bodyPr anchor="t"/>
          <a:lstStyle>
            <a:lvl1pPr>
              <a:defRPr sz="2400">
                <a:solidFill>
                  <a:schemeClr val="bg1"/>
                </a:solidFill>
              </a:defRPr>
            </a:lvl1pPr>
          </a:lstStyle>
          <a:p>
            <a:r>
              <a:rPr lang="en-US" smtClean="0"/>
              <a:t>Click to edit Master title style</a:t>
            </a:r>
            <a:endParaRPr lang="en-US"/>
          </a:p>
        </p:txBody>
      </p:sp>
      <p:sp>
        <p:nvSpPr>
          <p:cNvPr id="44038" name="Rectangle 6"/>
          <p:cNvSpPr>
            <a:spLocks noGrp="1" noChangeArrowheads="1"/>
          </p:cNvSpPr>
          <p:nvPr>
            <p:ph type="subTitle" idx="1"/>
          </p:nvPr>
        </p:nvSpPr>
        <p:spPr>
          <a:xfrm>
            <a:off x="3071813" y="5656263"/>
            <a:ext cx="5726112" cy="974725"/>
          </a:xfrm>
        </p:spPr>
        <p:txBody>
          <a:bodyPr/>
          <a:lstStyle>
            <a:lvl1pPr>
              <a:spcBef>
                <a:spcPct val="20000"/>
              </a:spcBef>
              <a:defRPr sz="1700" b="0">
                <a:solidFill>
                  <a:srgbClr val="CDE62D"/>
                </a:solidFill>
              </a:defRPr>
            </a:lvl1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903C8146-73F0-4CA2-B3A2-C8FC543E4912}"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781050"/>
            <a:ext cx="2111375"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781050"/>
            <a:ext cx="6181725"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3218836A-1807-49A1-A49E-7ECD330F98C6}"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781050"/>
            <a:ext cx="84455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1313" y="1544638"/>
            <a:ext cx="4146550" cy="5027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1544638"/>
            <a:ext cx="4146550"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4133850"/>
            <a:ext cx="414655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ftr" sz="quarter" idx="10"/>
          </p:nvPr>
        </p:nvSpPr>
        <p:spPr>
          <a:ln/>
        </p:spPr>
        <p:txBody>
          <a:bodyPr/>
          <a:lstStyle>
            <a:lvl1pPr>
              <a:defRPr/>
            </a:lvl1pPr>
          </a:lstStyle>
          <a:p>
            <a:pPr>
              <a:defRPr/>
            </a:pPr>
            <a:r>
              <a:rPr lang="en-US" dirty="0"/>
              <a:t>© 2006 PTC</a:t>
            </a:r>
          </a:p>
        </p:txBody>
      </p:sp>
      <p:sp>
        <p:nvSpPr>
          <p:cNvPr id="7" name="Rectangle 8"/>
          <p:cNvSpPr>
            <a:spLocks noGrp="1" noChangeArrowheads="1"/>
          </p:cNvSpPr>
          <p:nvPr>
            <p:ph type="sldNum" sz="quarter" idx="11"/>
          </p:nvPr>
        </p:nvSpPr>
        <p:spPr>
          <a:ln/>
        </p:spPr>
        <p:txBody>
          <a:bodyPr/>
          <a:lstStyle>
            <a:lvl1pPr>
              <a:defRPr/>
            </a:lvl1pPr>
          </a:lstStyle>
          <a:p>
            <a:pPr>
              <a:defRPr/>
            </a:pPr>
            <a:fld id="{CE18EF16-F838-4FA1-9087-824699C55A3C}" type="slidenum">
              <a:rPr lang="en-US"/>
              <a:pPr>
                <a:defRPr/>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2F78D68B-BBDA-4458-A95F-F6AF351E07F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ACFBC5AA-302D-4086-A523-233BC723E364}"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131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7F20F591-E4D7-4129-AE57-89BB53DA78F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FE0EABF0-D465-421E-8458-C49B10B3B5E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4" name="Rectangle 6"/>
          <p:cNvSpPr>
            <a:spLocks noGrp="1" noChangeArrowheads="1"/>
          </p:cNvSpPr>
          <p:nvPr>
            <p:ph type="sldNum" sz="quarter" idx="11"/>
          </p:nvPr>
        </p:nvSpPr>
        <p:spPr/>
        <p:txBody>
          <a:bodyPr/>
          <a:lstStyle>
            <a:lvl1pPr>
              <a:defRPr/>
            </a:lvl1pPr>
          </a:lstStyle>
          <a:p>
            <a:pPr>
              <a:defRPr/>
            </a:pPr>
            <a:fld id="{AE57F9C6-B6C9-46B7-96B3-13D6E527A965}"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3" name="Rectangle 6"/>
          <p:cNvSpPr>
            <a:spLocks noGrp="1" noChangeArrowheads="1"/>
          </p:cNvSpPr>
          <p:nvPr>
            <p:ph type="sldNum" sz="quarter" idx="11"/>
          </p:nvPr>
        </p:nvSpPr>
        <p:spPr/>
        <p:txBody>
          <a:bodyPr/>
          <a:lstStyle>
            <a:lvl1pPr>
              <a:defRPr/>
            </a:lvl1pPr>
          </a:lstStyle>
          <a:p>
            <a:pPr>
              <a:defRPr/>
            </a:pPr>
            <a:fld id="{5C9E28D1-B25F-4042-B279-9FFD09DC4AE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87B04D37-6E30-4D43-9C1D-9A8C6B8EA08C}"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FDF151B9-6239-46EA-A617-A56CDF3567C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3" descr="CorpPPT_Pg2Master_strip"/>
          <p:cNvPicPr>
            <a:picLocks noChangeAspect="1" noChangeArrowheads="1"/>
          </p:cNvPicPr>
          <p:nvPr/>
        </p:nvPicPr>
        <p:blipFill>
          <a:blip r:embed="rId14" cstate="print"/>
          <a:srcRect/>
          <a:stretch>
            <a:fillRect/>
          </a:stretch>
        </p:blipFill>
        <p:spPr bwMode="auto">
          <a:xfrm>
            <a:off x="0" y="0"/>
            <a:ext cx="9144000" cy="523875"/>
          </a:xfrm>
          <a:prstGeom prst="rect">
            <a:avLst/>
          </a:prstGeom>
          <a:noFill/>
          <a:ln w="9525">
            <a:noFill/>
            <a:miter lim="800000"/>
            <a:headEnd/>
            <a:tailEnd/>
          </a:ln>
        </p:spPr>
      </p:pic>
      <p:sp>
        <p:nvSpPr>
          <p:cNvPr id="1032" name="Rectangle 8"/>
          <p:cNvSpPr>
            <a:spLocks noChangeArrowheads="1"/>
          </p:cNvSpPr>
          <p:nvPr/>
        </p:nvSpPr>
        <p:spPr bwMode="auto">
          <a:xfrm>
            <a:off x="0" y="6718300"/>
            <a:ext cx="9144000" cy="139700"/>
          </a:xfrm>
          <a:prstGeom prst="rect">
            <a:avLst/>
          </a:prstGeom>
          <a:gradFill rotWithShape="0">
            <a:gsLst>
              <a:gs pos="0">
                <a:schemeClr val="tx1">
                  <a:gamma/>
                  <a:tint val="37255"/>
                  <a:invGamma/>
                </a:schemeClr>
              </a:gs>
              <a:gs pos="100000">
                <a:schemeClr val="tx1"/>
              </a:gs>
            </a:gsLst>
            <a:lin ang="0" scaled="1"/>
          </a:gradFill>
          <a:ln w="19050" algn="ctr">
            <a:noFill/>
            <a:miter lim="800000"/>
            <a:headEnd/>
            <a:tailEnd/>
          </a:ln>
          <a:effectLst/>
        </p:spPr>
        <p:txBody>
          <a:bodyPr lIns="92075" tIns="46038" rIns="92075" bIns="46038" anchor="ctr">
            <a:spAutoFit/>
          </a:bodyPr>
          <a:lstStyle/>
          <a:p>
            <a:pPr>
              <a:defRPr/>
            </a:pPr>
            <a:endParaRPr lang="en-US" dirty="0"/>
          </a:p>
        </p:txBody>
      </p:sp>
      <p:sp>
        <p:nvSpPr>
          <p:cNvPr id="1033" name="Line 9"/>
          <p:cNvSpPr>
            <a:spLocks noChangeShapeType="1"/>
          </p:cNvSpPr>
          <p:nvPr/>
        </p:nvSpPr>
        <p:spPr bwMode="auto">
          <a:xfrm>
            <a:off x="341313" y="1223963"/>
            <a:ext cx="8802687" cy="0"/>
          </a:xfrm>
          <a:prstGeom prst="line">
            <a:avLst/>
          </a:prstGeom>
          <a:noFill/>
          <a:ln w="12700">
            <a:solidFill>
              <a:srgbClr val="CDE62D"/>
            </a:solidFill>
            <a:round/>
            <a:headEnd/>
            <a:tailEnd/>
          </a:ln>
        </p:spPr>
        <p:txBody>
          <a:bodyPr wrap="none" anchor="ctr"/>
          <a:lstStyle/>
          <a:p>
            <a:pPr>
              <a:defRPr/>
            </a:pPr>
            <a:endParaRPr lang="en-US" dirty="0"/>
          </a:p>
        </p:txBody>
      </p:sp>
      <p:sp>
        <p:nvSpPr>
          <p:cNvPr id="2053" name="Rectangle 2"/>
          <p:cNvSpPr>
            <a:spLocks noGrp="1" noChangeArrowheads="1"/>
          </p:cNvSpPr>
          <p:nvPr>
            <p:ph type="title"/>
          </p:nvPr>
        </p:nvSpPr>
        <p:spPr bwMode="auto">
          <a:xfrm>
            <a:off x="341313" y="781050"/>
            <a:ext cx="8445500" cy="381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341313" y="1544638"/>
            <a:ext cx="8445500" cy="5027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Rectangle 5"/>
          <p:cNvSpPr>
            <a:spLocks noGrp="1" noChangeArrowheads="1"/>
          </p:cNvSpPr>
          <p:nvPr>
            <p:ph type="ftr" sz="quarter" idx="3"/>
          </p:nvPr>
        </p:nvSpPr>
        <p:spPr bwMode="auto">
          <a:xfrm>
            <a:off x="8201025" y="6732588"/>
            <a:ext cx="585788"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r">
              <a:defRPr sz="700">
                <a:solidFill>
                  <a:schemeClr val="bg1"/>
                </a:solidFill>
              </a:defRPr>
            </a:lvl1pPr>
          </a:lstStyle>
          <a:p>
            <a:pPr>
              <a:defRPr/>
            </a:pPr>
            <a:r>
              <a:rPr lang="en-US" smtClean="0"/>
              <a:t>© 2009 PTC</a:t>
            </a:r>
            <a:endParaRPr lang="en-US" dirty="0"/>
          </a:p>
        </p:txBody>
      </p:sp>
      <p:sp>
        <p:nvSpPr>
          <p:cNvPr id="3" name="Rectangle 6"/>
          <p:cNvSpPr>
            <a:spLocks noGrp="1" noChangeArrowheads="1"/>
          </p:cNvSpPr>
          <p:nvPr>
            <p:ph type="sldNum" sz="quarter" idx="4"/>
          </p:nvPr>
        </p:nvSpPr>
        <p:spPr bwMode="auto">
          <a:xfrm>
            <a:off x="341313" y="6735763"/>
            <a:ext cx="444500" cy="106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a:defRPr/>
            </a:pPr>
            <a:fld id="{8D7874BA-B114-4D1F-A449-70AD1C45E88A}" type="slidenum">
              <a:rPr lang="en-US"/>
              <a:pPr>
                <a:defRPr/>
              </a:pPr>
              <a:t>‹#›</a:t>
            </a:fld>
            <a:endParaRPr lang="en-US" dirty="0"/>
          </a:p>
        </p:txBody>
      </p:sp>
      <p:sp>
        <p:nvSpPr>
          <p:cNvPr id="1038" name="Rectangle 14"/>
          <p:cNvSpPr>
            <a:spLocks noChangeArrowheads="1"/>
          </p:cNvSpPr>
          <p:nvPr/>
        </p:nvSpPr>
        <p:spPr bwMode="auto">
          <a:xfrm>
            <a:off x="1393825" y="6731000"/>
            <a:ext cx="6357938" cy="122238"/>
          </a:xfrm>
          <a:prstGeom prst="rect">
            <a:avLst/>
          </a:prstGeom>
          <a:noFill/>
          <a:ln w="9525">
            <a:noFill/>
            <a:miter lim="800000"/>
            <a:headEnd/>
            <a:tailEnd/>
          </a:ln>
        </p:spPr>
        <p:txBody>
          <a:bodyPr lIns="0" tIns="0" rIns="0" bIns="0">
            <a:spAutoFit/>
          </a:bodyPr>
          <a:lstStyle/>
          <a:p>
            <a:pPr algn="ctr">
              <a:defRPr/>
            </a:pPr>
            <a:r>
              <a:rPr lang="en-US" sz="800" dirty="0">
                <a:solidFill>
                  <a:schemeClr val="bg1"/>
                </a:solidFill>
              </a:rPr>
              <a:t>PTC Confidential and Proprietary</a:t>
            </a:r>
          </a:p>
        </p:txBody>
      </p:sp>
      <p:sp>
        <p:nvSpPr>
          <p:cNvPr id="11" name="Rectangle 10"/>
          <p:cNvSpPr/>
          <p:nvPr userDrawn="1"/>
        </p:nvSpPr>
        <p:spPr bwMode="auto">
          <a:xfrm>
            <a:off x="0" y="520391"/>
            <a:ext cx="9144000" cy="185853"/>
          </a:xfrm>
          <a:prstGeom prst="rect">
            <a:avLst/>
          </a:prstGeom>
          <a:solidFill>
            <a:srgbClr val="CAD9E2"/>
          </a:solidFill>
          <a:ln w="9525" cap="flat" cmpd="sng" algn="ctr">
            <a:noFill/>
            <a:prstDash val="solid"/>
            <a:round/>
            <a:headEnd type="none" w="med" len="med"/>
            <a:tailEnd type="none" w="med" len="med"/>
          </a:ln>
          <a:effectLst>
            <a:outerShdw blurRad="50800" dist="25400" dir="5400000" algn="t" rotWithShape="0">
              <a:prstClr val="black">
                <a:alpha val="40000"/>
              </a:prstClr>
            </a:outerShdw>
          </a:effectLst>
        </p:spPr>
        <p:txBody>
          <a:bodyPr vert="horz" wrap="square" lIns="91440" tIns="0" rIns="228600" bIns="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spc="0" normalizeH="0" baseline="0" dirty="0" smtClean="0">
                <a:ln>
                  <a:noFill/>
                </a:ln>
                <a:solidFill>
                  <a:schemeClr val="accent1"/>
                </a:solidFill>
                <a:effectLst/>
                <a:latin typeface="Arial" charset="0"/>
                <a:ea typeface="MS PGothic" pitchFamily="34" charset="-128"/>
              </a:rPr>
              <a:t>[process name here]</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ransition/>
  <p:hf hd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ea typeface="MS PGothic" pitchFamily="34" charset="-128"/>
        </a:defRPr>
      </a:lvl2pPr>
      <a:lvl3pPr algn="l" rtl="0" eaLnBrk="0" fontAlgn="base" hangingPunct="0">
        <a:spcBef>
          <a:spcPct val="0"/>
        </a:spcBef>
        <a:spcAft>
          <a:spcPct val="0"/>
        </a:spcAft>
        <a:defRPr sz="2000" b="1">
          <a:solidFill>
            <a:schemeClr val="tx2"/>
          </a:solidFill>
          <a:latin typeface="Arial" charset="0"/>
          <a:ea typeface="MS PGothic" pitchFamily="34" charset="-128"/>
        </a:defRPr>
      </a:lvl3pPr>
      <a:lvl4pPr algn="l" rtl="0" eaLnBrk="0" fontAlgn="base" hangingPunct="0">
        <a:spcBef>
          <a:spcPct val="0"/>
        </a:spcBef>
        <a:spcAft>
          <a:spcPct val="0"/>
        </a:spcAft>
        <a:defRPr sz="2000" b="1">
          <a:solidFill>
            <a:schemeClr val="tx2"/>
          </a:solidFill>
          <a:latin typeface="Arial" charset="0"/>
          <a:ea typeface="MS PGothic" pitchFamily="34" charset="-128"/>
        </a:defRPr>
      </a:lvl4pPr>
      <a:lvl5pPr algn="l" rtl="0" eaLnBrk="0" fontAlgn="base" hangingPunct="0">
        <a:spcBef>
          <a:spcPct val="0"/>
        </a:spcBef>
        <a:spcAft>
          <a:spcPct val="0"/>
        </a:spcAft>
        <a:defRPr sz="2000" b="1">
          <a:solidFill>
            <a:schemeClr val="tx2"/>
          </a:solidFill>
          <a:latin typeface="Arial" charset="0"/>
          <a:ea typeface="MS PGothic" pitchFamily="34" charset="-128"/>
        </a:defRPr>
      </a:lvl5pPr>
      <a:lvl6pPr marL="457200" algn="l" rtl="0" eaLnBrk="1" fontAlgn="base" hangingPunct="1">
        <a:spcBef>
          <a:spcPct val="0"/>
        </a:spcBef>
        <a:spcAft>
          <a:spcPct val="0"/>
        </a:spcAft>
        <a:defRPr sz="2000" b="1">
          <a:solidFill>
            <a:schemeClr val="tx2"/>
          </a:solidFill>
          <a:latin typeface="Arial" charset="0"/>
          <a:ea typeface="MS PGothic" pitchFamily="34" charset="-128"/>
        </a:defRPr>
      </a:lvl6pPr>
      <a:lvl7pPr marL="914400" algn="l" rtl="0" eaLnBrk="1" fontAlgn="base" hangingPunct="1">
        <a:spcBef>
          <a:spcPct val="0"/>
        </a:spcBef>
        <a:spcAft>
          <a:spcPct val="0"/>
        </a:spcAft>
        <a:defRPr sz="2000" b="1">
          <a:solidFill>
            <a:schemeClr val="tx2"/>
          </a:solidFill>
          <a:latin typeface="Arial" charset="0"/>
          <a:ea typeface="MS PGothic" pitchFamily="34" charset="-128"/>
        </a:defRPr>
      </a:lvl7pPr>
      <a:lvl8pPr marL="1371600" algn="l" rtl="0" eaLnBrk="1" fontAlgn="base" hangingPunct="1">
        <a:spcBef>
          <a:spcPct val="0"/>
        </a:spcBef>
        <a:spcAft>
          <a:spcPct val="0"/>
        </a:spcAft>
        <a:defRPr sz="2000" b="1">
          <a:solidFill>
            <a:schemeClr val="tx2"/>
          </a:solidFill>
          <a:latin typeface="Arial" charset="0"/>
          <a:ea typeface="MS PGothic" pitchFamily="34" charset="-128"/>
        </a:defRPr>
      </a:lvl8pPr>
      <a:lvl9pPr marL="1828800" algn="l" rtl="0" eaLnBrk="1" fontAlgn="base" hangingPunct="1">
        <a:spcBef>
          <a:spcPct val="0"/>
        </a:spcBef>
        <a:spcAft>
          <a:spcPct val="0"/>
        </a:spcAft>
        <a:defRPr sz="2000" b="1">
          <a:solidFill>
            <a:schemeClr val="tx2"/>
          </a:solidFill>
          <a:latin typeface="Arial" charset="0"/>
          <a:ea typeface="MS PGothic" pitchFamily="34" charset="-128"/>
        </a:defRPr>
      </a:lvl9pPr>
    </p:titleStyle>
    <p:bodyStyle>
      <a:lvl1pPr marL="342900" indent="-342900" algn="l" rtl="0" eaLnBrk="0" fontAlgn="base" hangingPunct="0">
        <a:lnSpc>
          <a:spcPct val="90000"/>
        </a:lnSpc>
        <a:spcBef>
          <a:spcPct val="40000"/>
        </a:spcBef>
        <a:spcAft>
          <a:spcPct val="25000"/>
        </a:spcAft>
        <a:defRPr sz="1900" b="1">
          <a:solidFill>
            <a:schemeClr val="accent1"/>
          </a:solidFill>
          <a:latin typeface="+mn-lt"/>
          <a:ea typeface="+mn-ea"/>
          <a:cs typeface="+mn-cs"/>
        </a:defRPr>
      </a:lvl1pPr>
      <a:lvl2pPr marL="288925" indent="-174625" algn="l" rtl="0" eaLnBrk="0" fontAlgn="base" hangingPunct="0">
        <a:lnSpc>
          <a:spcPct val="90000"/>
        </a:lnSpc>
        <a:spcBef>
          <a:spcPct val="30000"/>
        </a:spcBef>
        <a:spcAft>
          <a:spcPct val="20000"/>
        </a:spcAft>
        <a:buSzPct val="50000"/>
        <a:buBlip>
          <a:blip r:embed="rId15"/>
        </a:buBlip>
        <a:defRPr>
          <a:solidFill>
            <a:schemeClr val="tx1"/>
          </a:solidFill>
          <a:latin typeface="+mn-lt"/>
          <a:ea typeface="+mn-ea"/>
        </a:defRPr>
      </a:lvl2pPr>
      <a:lvl3pPr marL="571500" indent="-168275" algn="l" rtl="0" eaLnBrk="0" fontAlgn="base" hangingPunct="0">
        <a:lnSpc>
          <a:spcPct val="90000"/>
        </a:lnSpc>
        <a:spcBef>
          <a:spcPct val="40000"/>
        </a:spcBef>
        <a:spcAft>
          <a:spcPct val="25000"/>
        </a:spcAft>
        <a:buClr>
          <a:schemeClr val="accent1"/>
        </a:buClr>
        <a:buFont typeface="Arial" charset="0"/>
        <a:buChar char="–"/>
        <a:defRPr sz="1600">
          <a:solidFill>
            <a:schemeClr val="accent1"/>
          </a:solidFill>
          <a:latin typeface="+mn-lt"/>
          <a:ea typeface="+mn-ea"/>
        </a:defRPr>
      </a:lvl3pPr>
      <a:lvl4pPr marL="857250" indent="-171450" algn="l" rtl="0" eaLnBrk="0" fontAlgn="base" hangingPunct="0">
        <a:lnSpc>
          <a:spcPct val="90000"/>
        </a:lnSpc>
        <a:spcBef>
          <a:spcPct val="40000"/>
        </a:spcBef>
        <a:spcAft>
          <a:spcPct val="25000"/>
        </a:spcAft>
        <a:buClr>
          <a:schemeClr val="tx1"/>
        </a:buClr>
        <a:buChar char="•"/>
        <a:defRPr sz="1400">
          <a:solidFill>
            <a:schemeClr val="accent1"/>
          </a:solidFill>
          <a:latin typeface="+mn-lt"/>
          <a:ea typeface="+mn-ea"/>
        </a:defRPr>
      </a:lvl4pPr>
      <a:lvl5pPr marL="1143000" indent="-171450" algn="l" rtl="0" eaLnBrk="0" fontAlgn="base" hangingPunct="0">
        <a:lnSpc>
          <a:spcPct val="90000"/>
        </a:lnSpc>
        <a:spcBef>
          <a:spcPct val="40000"/>
        </a:spcBef>
        <a:spcAft>
          <a:spcPct val="25000"/>
        </a:spcAft>
        <a:buClr>
          <a:schemeClr val="tx1"/>
        </a:buClr>
        <a:buChar char="•"/>
        <a:defRPr>
          <a:solidFill>
            <a:schemeClr val="bg2"/>
          </a:solidFill>
          <a:latin typeface="+mn-lt"/>
          <a:ea typeface="+mn-ea"/>
        </a:defRPr>
      </a:lvl5pPr>
      <a:lvl6pPr marL="16002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6pPr>
      <a:lvl7pPr marL="20574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7pPr>
      <a:lvl8pPr marL="25146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8pPr>
      <a:lvl9pPr marL="29718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Notes about this overview deck</a:t>
            </a:r>
            <a:endParaRPr lang="en-US" dirty="0"/>
          </a:p>
        </p:txBody>
      </p:sp>
      <p:sp>
        <p:nvSpPr>
          <p:cNvPr id="5" name="Content Placeholder 4"/>
          <p:cNvSpPr>
            <a:spLocks noGrp="1"/>
          </p:cNvSpPr>
          <p:nvPr>
            <p:ph sz="half" idx="1"/>
          </p:nvPr>
        </p:nvSpPr>
        <p:spPr/>
        <p:txBody>
          <a:bodyPr/>
          <a:lstStyle/>
          <a:p>
            <a:r>
              <a:rPr lang="en-US" sz="1600" dirty="0" smtClean="0"/>
              <a:t>Standard Overview Presentations has 2 sections and 13 slides total</a:t>
            </a:r>
          </a:p>
          <a:p>
            <a:pPr lvl="1"/>
            <a:r>
              <a:rPr lang="en-US" sz="1400" dirty="0" smtClean="0"/>
              <a:t>Title Slide</a:t>
            </a:r>
          </a:p>
          <a:p>
            <a:pPr lvl="1"/>
            <a:r>
              <a:rPr lang="en-US" sz="1400" dirty="0" smtClean="0"/>
              <a:t>Challenges in [Process]</a:t>
            </a:r>
          </a:p>
          <a:p>
            <a:pPr lvl="1"/>
            <a:r>
              <a:rPr lang="en-US" sz="1400" dirty="0" smtClean="0"/>
              <a:t>Admin Landscape (highlight process name)</a:t>
            </a:r>
          </a:p>
          <a:p>
            <a:pPr lvl="1"/>
            <a:r>
              <a:rPr lang="en-US" sz="1400" dirty="0" smtClean="0"/>
              <a:t>Agenda – Static (highlight process name)</a:t>
            </a:r>
          </a:p>
          <a:p>
            <a:pPr lvl="2"/>
            <a:r>
              <a:rPr lang="en-US" sz="1200" dirty="0" smtClean="0"/>
              <a:t>What Is [Process Name]</a:t>
            </a:r>
          </a:p>
          <a:p>
            <a:pPr lvl="2"/>
            <a:r>
              <a:rPr lang="en-US" sz="1200" dirty="0" smtClean="0"/>
              <a:t>Key Concepts in [Process Name]</a:t>
            </a:r>
          </a:p>
          <a:p>
            <a:pPr lvl="2"/>
            <a:r>
              <a:rPr lang="en-US" sz="1200" dirty="0" smtClean="0"/>
              <a:t>Process Steps in [Process Name]</a:t>
            </a:r>
          </a:p>
          <a:p>
            <a:pPr lvl="2"/>
            <a:r>
              <a:rPr lang="en-US" sz="1200" dirty="0" smtClean="0"/>
              <a:t>Roles and Responsibilities in [Process Name]</a:t>
            </a:r>
          </a:p>
          <a:p>
            <a:pPr lvl="2"/>
            <a:r>
              <a:rPr lang="en-US" sz="1200" dirty="0" smtClean="0"/>
              <a:t>Administrative Maturity in [Process Name]</a:t>
            </a:r>
          </a:p>
          <a:p>
            <a:pPr lvl="1"/>
            <a:r>
              <a:rPr lang="en-US" sz="1400" dirty="0" smtClean="0"/>
              <a:t>How Can PTC Help Improve Your Process? (static)</a:t>
            </a:r>
          </a:p>
          <a:p>
            <a:pPr lvl="2"/>
            <a:r>
              <a:rPr lang="en-US" sz="1200" dirty="0" smtClean="0"/>
              <a:t>Publications and Training  Supporting [Process Name]</a:t>
            </a:r>
          </a:p>
          <a:p>
            <a:pPr lvl="2"/>
            <a:r>
              <a:rPr lang="en-US" sz="1200" dirty="0" smtClean="0"/>
              <a:t>Product Roadmap Supporting [Process Name]</a:t>
            </a:r>
          </a:p>
          <a:p>
            <a:pPr lvl="2"/>
            <a:r>
              <a:rPr lang="en-US" sz="1200" dirty="0" smtClean="0"/>
              <a:t>Consulting Services Supporting [Process Name]</a:t>
            </a:r>
            <a:endParaRPr lang="en-US" sz="1800" dirty="0" smtClean="0"/>
          </a:p>
          <a:p>
            <a:pPr lvl="1"/>
            <a:endParaRPr lang="en-US" sz="1400" dirty="0" smtClean="0"/>
          </a:p>
          <a:p>
            <a:pPr lvl="1"/>
            <a:endParaRPr lang="en-US" sz="1400" dirty="0" smtClean="0"/>
          </a:p>
          <a:p>
            <a:pPr lvl="1"/>
            <a:endParaRPr lang="en-US" sz="1400" dirty="0" smtClean="0"/>
          </a:p>
          <a:p>
            <a:pPr lvl="1"/>
            <a:endParaRPr lang="en-US" sz="1400" dirty="0" smtClean="0"/>
          </a:p>
          <a:p>
            <a:endParaRPr lang="en-US" sz="1600" dirty="0" smtClean="0"/>
          </a:p>
          <a:p>
            <a:r>
              <a:rPr lang="en-US" sz="1600" dirty="0" smtClean="0"/>
              <a:t>Hidden slides </a:t>
            </a:r>
          </a:p>
          <a:p>
            <a:pPr lvl="1"/>
            <a:r>
              <a:rPr lang="en-US" sz="1400" dirty="0" smtClean="0"/>
              <a:t>Slide 1 (this slide)</a:t>
            </a:r>
          </a:p>
          <a:p>
            <a:pPr lvl="1"/>
            <a:r>
              <a:rPr lang="en-US" sz="1400" dirty="0" smtClean="0"/>
              <a:t>Slide 8 gives standard deployment model for small-medium customers.  </a:t>
            </a:r>
          </a:p>
          <a:p>
            <a:pPr lvl="1"/>
            <a:r>
              <a:rPr lang="en-US" sz="1400" dirty="0" smtClean="0"/>
              <a:t>Slides 11-12 give deployment model and process for large-very large customer</a:t>
            </a:r>
          </a:p>
          <a:p>
            <a:pPr lvl="1"/>
            <a:r>
              <a:rPr lang="en-US" sz="1400" dirty="0" smtClean="0"/>
              <a:t>Slide 13 is a summary of best practices for all customer sizes</a:t>
            </a:r>
          </a:p>
          <a:p>
            <a:endParaRPr lang="en-US" sz="1600" dirty="0"/>
          </a:p>
        </p:txBody>
      </p:sp>
      <p:sp>
        <p:nvSpPr>
          <p:cNvPr id="6" name="Content Placeholder 5"/>
          <p:cNvSpPr>
            <a:spLocks noGrp="1"/>
          </p:cNvSpPr>
          <p:nvPr>
            <p:ph sz="half" idx="2"/>
          </p:nvPr>
        </p:nvSpPr>
        <p:spPr/>
        <p:txBody>
          <a:bodyPr/>
          <a:lstStyle/>
          <a:p>
            <a:r>
              <a:rPr lang="en-US" sz="1800" dirty="0" smtClean="0"/>
              <a:t>Extra Slides Should be Hidden by Default and explained here</a:t>
            </a:r>
          </a:p>
          <a:p>
            <a:pPr lvl="1"/>
            <a:r>
              <a:rPr lang="en-US" sz="1400" dirty="0" smtClean="0"/>
              <a:t>Slide # - explanation</a:t>
            </a:r>
          </a:p>
          <a:p>
            <a:pPr lvl="1"/>
            <a:r>
              <a:rPr lang="en-US" sz="1400" dirty="0" smtClean="0"/>
              <a:t>Slide # - explanation</a:t>
            </a:r>
          </a:p>
          <a:p>
            <a:pPr lvl="1"/>
            <a:r>
              <a:rPr lang="en-US" sz="1400" dirty="0" smtClean="0"/>
              <a:t>Slide # - explanation</a:t>
            </a:r>
          </a:p>
          <a:p>
            <a:pPr lvl="1"/>
            <a:r>
              <a:rPr lang="en-US" sz="1400" dirty="0" smtClean="0"/>
              <a:t>Slide # - explanation</a:t>
            </a:r>
          </a:p>
          <a:p>
            <a:endParaRPr lang="en-US" sz="1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Deployment Model for Large-Very Large Deployments</a:t>
            </a:r>
            <a:endParaRPr lang="en-US" dirty="0"/>
          </a:p>
        </p:txBody>
      </p:sp>
      <p:sp>
        <p:nvSpPr>
          <p:cNvPr id="42" name="Footer Placeholder 6"/>
          <p:cNvSpPr>
            <a:spLocks noGrp="1"/>
          </p:cNvSpPr>
          <p:nvPr>
            <p:ph type="ftr" sz="quarter" idx="10"/>
          </p:nvPr>
        </p:nvSpPr>
        <p:spPr>
          <a:xfrm>
            <a:off x="8201025" y="6732588"/>
            <a:ext cx="585788" cy="107722"/>
          </a:xfrm>
        </p:spPr>
        <p:txBody>
          <a:bodyPr/>
          <a:lstStyle/>
          <a:p>
            <a:pPr>
              <a:defRPr/>
            </a:pPr>
            <a:r>
              <a:rPr lang="en-US" sz="700" dirty="0" smtClean="0"/>
              <a:t>© 2010 PTC</a:t>
            </a:r>
            <a:endParaRPr lang="en-US" sz="700" dirty="0"/>
          </a:p>
        </p:txBody>
      </p:sp>
      <p:sp>
        <p:nvSpPr>
          <p:cNvPr id="43" name="Slide Number Placeholder 7"/>
          <p:cNvSpPr>
            <a:spLocks noGrp="1"/>
          </p:cNvSpPr>
          <p:nvPr>
            <p:ph type="sldNum" sz="quarter" idx="11"/>
          </p:nvPr>
        </p:nvSpPr>
        <p:spPr>
          <a:xfrm>
            <a:off x="341313" y="6735763"/>
            <a:ext cx="444500" cy="106362"/>
          </a:xfrm>
        </p:spPr>
        <p:txBody>
          <a:bodyPr/>
          <a:lstStyle/>
          <a:p>
            <a:pPr>
              <a:defRPr/>
            </a:pPr>
            <a:fld id="{8AC8AB04-3AA8-457A-968B-9586E986480C}" type="slidenum">
              <a:rPr lang="en-US" smtClean="0"/>
              <a:pPr>
                <a:defRPr/>
              </a:pPr>
              <a:t>10</a:t>
            </a:fld>
            <a:endParaRPr lang="en-US" dirty="0"/>
          </a:p>
        </p:txBody>
      </p:sp>
      <p:grpSp>
        <p:nvGrpSpPr>
          <p:cNvPr id="4" name="Group 49"/>
          <p:cNvGrpSpPr/>
          <p:nvPr/>
        </p:nvGrpSpPr>
        <p:grpSpPr>
          <a:xfrm>
            <a:off x="1218738" y="1991939"/>
            <a:ext cx="6879217" cy="4246456"/>
            <a:chOff x="1230461" y="1394062"/>
            <a:chExt cx="6879217" cy="4246456"/>
          </a:xfrm>
        </p:grpSpPr>
        <p:sp>
          <p:nvSpPr>
            <p:cNvPr id="49" name="Rounded Rectangle 48"/>
            <p:cNvSpPr/>
            <p:nvPr/>
          </p:nvSpPr>
          <p:spPr bwMode="auto">
            <a:xfrm>
              <a:off x="1237874" y="4732437"/>
              <a:ext cx="5155431" cy="908081"/>
            </a:xfrm>
            <a:prstGeom prst="roundRect">
              <a:avLst/>
            </a:prstGeom>
            <a:solidFill>
              <a:schemeClr val="bg1">
                <a:lumMod val="75000"/>
              </a:schemeClr>
            </a:solidFill>
            <a:ln w="3175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a typeface="MS PGothic" pitchFamily="34" charset="-128"/>
              </a:endParaRPr>
            </a:p>
          </p:txBody>
        </p:sp>
        <p:sp>
          <p:nvSpPr>
            <p:cNvPr id="44" name="Freeform 43"/>
            <p:cNvSpPr/>
            <p:nvPr/>
          </p:nvSpPr>
          <p:spPr>
            <a:xfrm>
              <a:off x="1230461"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algn="ctr" defTabSz="622300">
                <a:lnSpc>
                  <a:spcPct val="90000"/>
                </a:lnSpc>
                <a:spcAft>
                  <a:spcPct val="35000"/>
                </a:spcAft>
              </a:pPr>
              <a:endParaRPr lang="en-US" sz="1400" dirty="0"/>
            </a:p>
          </p:txBody>
        </p:sp>
        <p:sp>
          <p:nvSpPr>
            <p:cNvPr id="46" name="Freeform 45"/>
            <p:cNvSpPr/>
            <p:nvPr/>
          </p:nvSpPr>
          <p:spPr>
            <a:xfrm>
              <a:off x="2800276"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algn="ctr" defTabSz="622300">
                <a:lnSpc>
                  <a:spcPct val="90000"/>
                </a:lnSpc>
                <a:spcAft>
                  <a:spcPct val="35000"/>
                </a:spcAft>
              </a:pPr>
              <a:endParaRPr lang="en-US" sz="1400" dirty="0"/>
            </a:p>
          </p:txBody>
        </p:sp>
        <p:sp>
          <p:nvSpPr>
            <p:cNvPr id="47" name="Freeform 46"/>
            <p:cNvSpPr/>
            <p:nvPr/>
          </p:nvSpPr>
          <p:spPr>
            <a:xfrm>
              <a:off x="4027936"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7C9FB6">
                <a:alpha val="80000"/>
              </a:srgb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algn="ctr" defTabSz="711200">
                <a:lnSpc>
                  <a:spcPct val="90000"/>
                </a:lnSpc>
                <a:spcAft>
                  <a:spcPct val="35000"/>
                </a:spcAft>
              </a:pPr>
              <a:endParaRPr lang="en-US" sz="1600" dirty="0"/>
            </a:p>
          </p:txBody>
        </p:sp>
        <p:sp>
          <p:nvSpPr>
            <p:cNvPr id="48" name="Freeform 47"/>
            <p:cNvSpPr/>
            <p:nvPr/>
          </p:nvSpPr>
          <p:spPr>
            <a:xfrm>
              <a:off x="5427981"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chemeClr val="accent1">
                <a:alpha val="7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algn="ctr" defTabSz="711200">
                <a:lnSpc>
                  <a:spcPct val="90000"/>
                </a:lnSpc>
                <a:spcAft>
                  <a:spcPct val="35000"/>
                </a:spcAft>
              </a:pPr>
              <a:endParaRPr lang="en-US" sz="1600" dirty="0"/>
            </a:p>
          </p:txBody>
        </p:sp>
        <p:sp>
          <p:nvSpPr>
            <p:cNvPr id="100" name="Bent Arrow 99"/>
            <p:cNvSpPr/>
            <p:nvPr/>
          </p:nvSpPr>
          <p:spPr bwMode="auto">
            <a:xfrm rot="5400000" flipV="1">
              <a:off x="3210659" y="1580780"/>
              <a:ext cx="768301" cy="994683"/>
            </a:xfrm>
            <a:prstGeom prst="bentArrow">
              <a:avLst>
                <a:gd name="adj1" fmla="val 21951"/>
                <a:gd name="adj2" fmla="val 21094"/>
                <a:gd name="adj3" fmla="val 26162"/>
                <a:gd name="adj4" fmla="val 402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4" name="Bent Arrow 63"/>
            <p:cNvSpPr/>
            <p:nvPr/>
          </p:nvSpPr>
          <p:spPr bwMode="auto">
            <a:xfrm flipV="1">
              <a:off x="1587090" y="2536969"/>
              <a:ext cx="482266" cy="2806144"/>
            </a:xfrm>
            <a:prstGeom prst="bentArrow">
              <a:avLst>
                <a:gd name="adj1" fmla="val 37728"/>
                <a:gd name="adj2" fmla="val 23999"/>
                <a:gd name="adj3" fmla="val 25000"/>
                <a:gd name="adj4" fmla="val 4375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3" name="Rounded Rectangle 72"/>
            <p:cNvSpPr/>
            <p:nvPr/>
          </p:nvSpPr>
          <p:spPr bwMode="auto">
            <a:xfrm>
              <a:off x="1286996" y="2187832"/>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26" name="Rounded Rectangle 4"/>
            <p:cNvSpPr/>
            <p:nvPr/>
          </p:nvSpPr>
          <p:spPr>
            <a:xfrm>
              <a:off x="5543229" y="2550877"/>
              <a:ext cx="775328" cy="4304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900" kern="1200" dirty="0" smtClean="0"/>
                <a:t>New</a:t>
              </a:r>
              <a:br>
                <a:rPr lang="en-US" sz="900" kern="1200" dirty="0" smtClean="0"/>
              </a:br>
              <a:r>
                <a:rPr lang="en-US" sz="900" kern="1200" dirty="0" smtClean="0"/>
                <a:t>Production</a:t>
              </a:r>
              <a:br>
                <a:rPr lang="en-US" sz="900" kern="1200" dirty="0" smtClean="0"/>
              </a:br>
              <a:r>
                <a:rPr lang="en-US" sz="900" kern="1200" dirty="0" smtClean="0"/>
                <a:t>System</a:t>
              </a:r>
              <a:endParaRPr lang="en-US" sz="900" kern="1200" dirty="0"/>
            </a:p>
          </p:txBody>
        </p:sp>
        <p:sp>
          <p:nvSpPr>
            <p:cNvPr id="62" name="Bent Arrow 61"/>
            <p:cNvSpPr/>
            <p:nvPr/>
          </p:nvSpPr>
          <p:spPr bwMode="auto">
            <a:xfrm flipH="1">
              <a:off x="2118582" y="2256022"/>
              <a:ext cx="380289" cy="2478534"/>
            </a:xfrm>
            <a:prstGeom prst="bentArrow">
              <a:avLst>
                <a:gd name="adj1" fmla="val 46108"/>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0" name="Bent Arrow 59"/>
            <p:cNvSpPr/>
            <p:nvPr/>
          </p:nvSpPr>
          <p:spPr bwMode="auto">
            <a:xfrm flipH="1">
              <a:off x="2118583" y="3152465"/>
              <a:ext cx="371776" cy="1583596"/>
            </a:xfrm>
            <a:prstGeom prst="bentArrow">
              <a:avLst>
                <a:gd name="adj1" fmla="val 46108"/>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5" name="Bent Arrow 64"/>
            <p:cNvSpPr/>
            <p:nvPr/>
          </p:nvSpPr>
          <p:spPr bwMode="auto">
            <a:xfrm flipH="1">
              <a:off x="2130562" y="4047379"/>
              <a:ext cx="368096" cy="689992"/>
            </a:xfrm>
            <a:prstGeom prst="bentArrow">
              <a:avLst>
                <a:gd name="adj1" fmla="val 53035"/>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0" name="Bent Arrow 69"/>
            <p:cNvSpPr/>
            <p:nvPr/>
          </p:nvSpPr>
          <p:spPr bwMode="auto">
            <a:xfrm rot="5400000" flipV="1">
              <a:off x="4472062" y="1580780"/>
              <a:ext cx="768301" cy="994683"/>
            </a:xfrm>
            <a:prstGeom prst="bentArrow">
              <a:avLst>
                <a:gd name="adj1" fmla="val 21951"/>
                <a:gd name="adj2" fmla="val 21094"/>
                <a:gd name="adj3" fmla="val 26162"/>
                <a:gd name="adj4" fmla="val 402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3" name="Bent Arrow 82"/>
            <p:cNvSpPr/>
            <p:nvPr/>
          </p:nvSpPr>
          <p:spPr bwMode="auto">
            <a:xfrm rot="16200000" flipV="1">
              <a:off x="2484203" y="3161988"/>
              <a:ext cx="2333624" cy="2047877"/>
            </a:xfrm>
            <a:prstGeom prst="bentArrow">
              <a:avLst>
                <a:gd name="adj1" fmla="val 9910"/>
                <a:gd name="adj2" fmla="val 7490"/>
                <a:gd name="adj3" fmla="val 9318"/>
                <a:gd name="adj4" fmla="val 20791"/>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4" name="Bent Arrow 83"/>
            <p:cNvSpPr/>
            <p:nvPr/>
          </p:nvSpPr>
          <p:spPr bwMode="auto">
            <a:xfrm rot="5400000" flipH="1">
              <a:off x="1887127" y="3843027"/>
              <a:ext cx="2352675" cy="666750"/>
            </a:xfrm>
            <a:prstGeom prst="bentArrow">
              <a:avLst>
                <a:gd name="adj1" fmla="val 28524"/>
                <a:gd name="adj2" fmla="val 23007"/>
                <a:gd name="adj3" fmla="val 25000"/>
                <a:gd name="adj4" fmla="val 49919"/>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1" name="Bent Arrow 80"/>
            <p:cNvSpPr/>
            <p:nvPr/>
          </p:nvSpPr>
          <p:spPr bwMode="auto">
            <a:xfrm rot="16200000" flipV="1">
              <a:off x="3216160" y="2519458"/>
              <a:ext cx="2346299" cy="3318442"/>
            </a:xfrm>
            <a:prstGeom prst="bentArrow">
              <a:avLst>
                <a:gd name="adj1" fmla="val 8389"/>
                <a:gd name="adj2" fmla="val 5128"/>
                <a:gd name="adj3" fmla="val 7779"/>
                <a:gd name="adj4" fmla="val 2038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r>
                <a:rPr lang="en-US" sz="1600" dirty="0" smtClean="0">
                  <a:solidFill>
                    <a:schemeClr val="bg1"/>
                  </a:solidFill>
                </a:rPr>
                <a:t>             </a:t>
              </a:r>
              <a:endParaRPr lang="en-US" sz="1600" dirty="0">
                <a:solidFill>
                  <a:schemeClr val="bg1"/>
                </a:solidFill>
              </a:endParaRPr>
            </a:p>
          </p:txBody>
        </p:sp>
        <p:sp>
          <p:nvSpPr>
            <p:cNvPr id="87" name="Rounded Rectangle 86"/>
            <p:cNvSpPr/>
            <p:nvPr/>
          </p:nvSpPr>
          <p:spPr bwMode="auto">
            <a:xfrm rot="5400000">
              <a:off x="6663137" y="2675775"/>
              <a:ext cx="1259138" cy="944360"/>
            </a:xfrm>
            <a:prstGeom prst="roundRect">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a typeface="MS PGothic" pitchFamily="34" charset="-128"/>
              </a:endParaRPr>
            </a:p>
          </p:txBody>
        </p:sp>
        <p:sp>
          <p:nvSpPr>
            <p:cNvPr id="95" name="Right Arrow 51"/>
            <p:cNvSpPr>
              <a:spLocks noChangeArrowheads="1"/>
            </p:cNvSpPr>
            <p:nvPr/>
          </p:nvSpPr>
          <p:spPr bwMode="auto">
            <a:xfrm flipV="1">
              <a:off x="6395735" y="2605917"/>
              <a:ext cx="394809" cy="317943"/>
            </a:xfrm>
            <a:prstGeom prst="rightArrow">
              <a:avLst>
                <a:gd name="adj1" fmla="val 63025"/>
                <a:gd name="adj2" fmla="val 48836"/>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endParaRPr lang="en-US" sz="1600" dirty="0">
                <a:solidFill>
                  <a:schemeClr val="bg1"/>
                </a:solidFill>
              </a:endParaRPr>
            </a:p>
          </p:txBody>
        </p:sp>
        <p:sp>
          <p:nvSpPr>
            <p:cNvPr id="96" name="Flowchart: Magnetic Disk 22"/>
            <p:cNvSpPr>
              <a:spLocks noChangeArrowheads="1"/>
            </p:cNvSpPr>
            <p:nvPr/>
          </p:nvSpPr>
          <p:spPr bwMode="auto">
            <a:xfrm>
              <a:off x="7187868" y="1428440"/>
              <a:ext cx="921810" cy="52949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ctr" anchorCtr="1" compatLnSpc="1">
              <a:prstTxWarp prst="textNoShape">
                <a:avLst/>
              </a:prstTxWarp>
            </a:bodyPr>
            <a:lstStyle/>
            <a:p>
              <a:pPr algn="ctr"/>
              <a:r>
                <a:rPr lang="en-US" sz="1000" dirty="0" smtClean="0">
                  <a:solidFill>
                    <a:schemeClr val="bg1"/>
                  </a:solidFill>
                </a:rPr>
                <a:t>Backup Repository</a:t>
              </a:r>
              <a:endParaRPr lang="en-US" sz="1000" dirty="0">
                <a:solidFill>
                  <a:schemeClr val="bg1"/>
                </a:solidFill>
              </a:endParaRPr>
            </a:p>
          </p:txBody>
        </p:sp>
        <p:sp>
          <p:nvSpPr>
            <p:cNvPr id="97" name="Right Arrow 51"/>
            <p:cNvSpPr>
              <a:spLocks noChangeArrowheads="1"/>
            </p:cNvSpPr>
            <p:nvPr/>
          </p:nvSpPr>
          <p:spPr bwMode="auto">
            <a:xfrm flipV="1">
              <a:off x="6354200" y="1596269"/>
              <a:ext cx="785965" cy="317943"/>
            </a:xfrm>
            <a:prstGeom prst="rightArrow">
              <a:avLst>
                <a:gd name="adj1" fmla="val 63025"/>
                <a:gd name="adj2" fmla="val 48836"/>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endParaRPr lang="en-US" sz="1600" dirty="0">
                <a:solidFill>
                  <a:schemeClr val="bg1"/>
                </a:solidFill>
              </a:endParaRPr>
            </a:p>
          </p:txBody>
        </p:sp>
        <p:sp>
          <p:nvSpPr>
            <p:cNvPr id="99" name="U-Turn Arrow 98"/>
            <p:cNvSpPr/>
            <p:nvPr/>
          </p:nvSpPr>
          <p:spPr bwMode="auto">
            <a:xfrm rot="16200000" flipH="1">
              <a:off x="4702573" y="2066690"/>
              <a:ext cx="1133472" cy="400050"/>
            </a:xfrm>
            <a:prstGeom prst="uturnArrow">
              <a:avLst>
                <a:gd name="adj1" fmla="val 37651"/>
                <a:gd name="adj2" fmla="val 25000"/>
                <a:gd name="adj3" fmla="val 33566"/>
                <a:gd name="adj4" fmla="val 62179"/>
                <a:gd name="adj5" fmla="val 10000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marL="0" marR="0" indent="0" algn="ctr" defTabSz="914400" latinLnBrk="0">
                <a:lnSpc>
                  <a:spcPct val="100000"/>
                </a:lnSpc>
                <a:buClrTx/>
                <a:buSzTx/>
                <a:buFontTx/>
                <a:buNone/>
                <a:tabLst/>
              </a:pPr>
              <a:endParaRPr lang="en-US" sz="1600" dirty="0" smtClean="0">
                <a:solidFill>
                  <a:schemeClr val="bg1"/>
                </a:solidFill>
              </a:endParaRPr>
            </a:p>
          </p:txBody>
        </p:sp>
        <p:sp>
          <p:nvSpPr>
            <p:cNvPr id="72" name="Bent Arrow 71"/>
            <p:cNvSpPr/>
            <p:nvPr/>
          </p:nvSpPr>
          <p:spPr bwMode="auto">
            <a:xfrm rot="5400000" flipV="1">
              <a:off x="3288641" y="-84330"/>
              <a:ext cx="476250" cy="4025518"/>
            </a:xfrm>
            <a:prstGeom prst="bentArrow">
              <a:avLst>
                <a:gd name="adj1" fmla="val 37728"/>
                <a:gd name="adj2" fmla="val 29805"/>
                <a:gd name="adj3" fmla="val 31897"/>
                <a:gd name="adj4" fmla="val 54095"/>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1" name="Rounded Rectangle 70"/>
            <p:cNvSpPr/>
            <p:nvPr/>
          </p:nvSpPr>
          <p:spPr bwMode="auto">
            <a:xfrm>
              <a:off x="5511993" y="15407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Production System</a:t>
              </a:r>
              <a:endParaRPr lang="en-US" sz="900" dirty="0">
                <a:solidFill>
                  <a:schemeClr val="bg1"/>
                </a:solidFill>
              </a:endParaRPr>
            </a:p>
          </p:txBody>
        </p:sp>
        <p:sp>
          <p:nvSpPr>
            <p:cNvPr id="79" name="Rounded Rectangle 78"/>
            <p:cNvSpPr/>
            <p:nvPr/>
          </p:nvSpPr>
          <p:spPr bwMode="auto">
            <a:xfrm>
              <a:off x="1286996" y="30647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80" name="Rounded Rectangle 79"/>
            <p:cNvSpPr/>
            <p:nvPr/>
          </p:nvSpPr>
          <p:spPr bwMode="auto">
            <a:xfrm>
              <a:off x="1286996" y="4007256"/>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82" name="Rounded Rectangle 81"/>
            <p:cNvSpPr/>
            <p:nvPr/>
          </p:nvSpPr>
          <p:spPr bwMode="auto">
            <a:xfrm>
              <a:off x="2862577"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Integration System</a:t>
              </a:r>
              <a:endParaRPr lang="en-US" sz="900" dirty="0">
                <a:solidFill>
                  <a:schemeClr val="bg1"/>
                </a:solidFill>
              </a:endParaRPr>
            </a:p>
          </p:txBody>
        </p:sp>
        <p:sp>
          <p:nvSpPr>
            <p:cNvPr id="88" name="Rounded Rectangle 87"/>
            <p:cNvSpPr/>
            <p:nvPr/>
          </p:nvSpPr>
          <p:spPr bwMode="auto">
            <a:xfrm>
              <a:off x="4095845"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Pre-Production System</a:t>
              </a:r>
              <a:endParaRPr lang="en-US" sz="900" dirty="0">
                <a:solidFill>
                  <a:schemeClr val="bg1"/>
                </a:solidFill>
              </a:endParaRPr>
            </a:p>
          </p:txBody>
        </p:sp>
        <p:sp>
          <p:nvSpPr>
            <p:cNvPr id="91" name="Rounded Rectangle 90"/>
            <p:cNvSpPr/>
            <p:nvPr/>
          </p:nvSpPr>
          <p:spPr bwMode="auto">
            <a:xfrm>
              <a:off x="5511993"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New Production System</a:t>
              </a:r>
              <a:endParaRPr lang="en-US" sz="900" dirty="0">
                <a:solidFill>
                  <a:schemeClr val="bg1"/>
                </a:solidFill>
              </a:endParaRPr>
            </a:p>
          </p:txBody>
        </p:sp>
        <p:sp>
          <p:nvSpPr>
            <p:cNvPr id="94" name="Rounded Rectangle 93"/>
            <p:cNvSpPr/>
            <p:nvPr/>
          </p:nvSpPr>
          <p:spPr bwMode="auto">
            <a:xfrm>
              <a:off x="6892705" y="2614554"/>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Production Replica System</a:t>
              </a:r>
              <a:endParaRPr lang="en-US" sz="900" dirty="0">
                <a:solidFill>
                  <a:schemeClr val="bg1"/>
                </a:solidFill>
              </a:endParaRPr>
            </a:p>
          </p:txBody>
        </p:sp>
        <p:sp>
          <p:nvSpPr>
            <p:cNvPr id="98" name="Rounded Rectangle 97"/>
            <p:cNvSpPr/>
            <p:nvPr/>
          </p:nvSpPr>
          <p:spPr bwMode="auto">
            <a:xfrm>
              <a:off x="6892705" y="32382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DR</a:t>
              </a:r>
              <a:br>
                <a:rPr lang="en-US" sz="900" dirty="0" smtClean="0">
                  <a:solidFill>
                    <a:schemeClr val="bg1"/>
                  </a:solidFill>
                </a:rPr>
              </a:br>
              <a:r>
                <a:rPr lang="en-US" sz="900" dirty="0" smtClean="0">
                  <a:solidFill>
                    <a:schemeClr val="bg1"/>
                  </a:solidFill>
                </a:rPr>
                <a:t>System</a:t>
              </a:r>
              <a:endParaRPr lang="en-US" sz="900" dirty="0">
                <a:solidFill>
                  <a:schemeClr val="bg1"/>
                </a:solidFill>
              </a:endParaRPr>
            </a:p>
          </p:txBody>
        </p:sp>
        <p:sp>
          <p:nvSpPr>
            <p:cNvPr id="45" name="Flowchart: Magnetic Disk 22"/>
            <p:cNvSpPr>
              <a:spLocks noChangeArrowheads="1"/>
            </p:cNvSpPr>
            <p:nvPr/>
          </p:nvSpPr>
          <p:spPr bwMode="auto">
            <a:xfrm>
              <a:off x="2094955" y="4838390"/>
              <a:ext cx="663709" cy="729515"/>
            </a:xfrm>
            <a:prstGeom prst="flowChartMagneticDisk">
              <a:avLst/>
            </a:prstGeom>
            <a:solidFill>
              <a:srgbClr val="73AE57"/>
            </a:solidFill>
            <a:ln w="12700" algn="ctr">
              <a:solidFill>
                <a:schemeClr val="accent1"/>
              </a:solidFill>
              <a:round/>
              <a:headEnd/>
              <a:tailEnd/>
            </a:ln>
          </p:spPr>
          <p:txBody>
            <a:bodyPr/>
            <a:lstStyle/>
            <a:p>
              <a:pPr algn="ctr"/>
              <a:r>
                <a:rPr lang="en-US" sz="1200" dirty="0" smtClean="0">
                  <a:solidFill>
                    <a:schemeClr val="bg1"/>
                  </a:solidFill>
                </a:rPr>
                <a:t>SCM</a:t>
              </a:r>
              <a:endParaRPr lang="en-US" sz="1200" dirty="0">
                <a:solidFill>
                  <a:schemeClr val="bg1"/>
                </a:solidFill>
              </a:endParaRPr>
            </a:p>
          </p:txBody>
        </p:sp>
      </p:grpSp>
      <p:sp>
        <p:nvSpPr>
          <p:cNvPr id="52" name="TextBox 51"/>
          <p:cNvSpPr txBox="1"/>
          <p:nvPr/>
        </p:nvSpPr>
        <p:spPr>
          <a:xfrm>
            <a:off x="1301261" y="1333891"/>
            <a:ext cx="2274277" cy="430887"/>
          </a:xfrm>
          <a:prstGeom prst="rect">
            <a:avLst/>
          </a:prstGeom>
          <a:noFill/>
        </p:spPr>
        <p:txBody>
          <a:bodyPr wrap="square" rtlCol="0">
            <a:spAutoFit/>
          </a:bodyPr>
          <a:lstStyle/>
          <a:p>
            <a:pPr algn="ctr"/>
            <a:r>
              <a:rPr lang="en-US" sz="1050" dirty="0" smtClean="0"/>
              <a:t>Development</a:t>
            </a:r>
            <a:br>
              <a:rPr lang="en-US" sz="1050" dirty="0" smtClean="0"/>
            </a:br>
            <a:r>
              <a:rPr lang="en-US" sz="1050" dirty="0" smtClean="0"/>
              <a:t>Landscape</a:t>
            </a:r>
            <a:endParaRPr lang="en-US" sz="1050" dirty="0"/>
          </a:p>
        </p:txBody>
      </p:sp>
      <p:sp>
        <p:nvSpPr>
          <p:cNvPr id="53" name="TextBox 52"/>
          <p:cNvSpPr txBox="1"/>
          <p:nvPr/>
        </p:nvSpPr>
        <p:spPr>
          <a:xfrm>
            <a:off x="3329353" y="1333891"/>
            <a:ext cx="2274277" cy="430887"/>
          </a:xfrm>
          <a:prstGeom prst="rect">
            <a:avLst/>
          </a:prstGeom>
          <a:noFill/>
        </p:spPr>
        <p:txBody>
          <a:bodyPr wrap="square" rtlCol="0">
            <a:spAutoFit/>
          </a:bodyPr>
          <a:lstStyle/>
          <a:p>
            <a:pPr algn="ctr"/>
            <a:r>
              <a:rPr lang="en-US" sz="1050" dirty="0" smtClean="0"/>
              <a:t>Test</a:t>
            </a:r>
            <a:br>
              <a:rPr lang="en-US" sz="1050" dirty="0" smtClean="0"/>
            </a:br>
            <a:r>
              <a:rPr lang="en-US" sz="1050" dirty="0" smtClean="0"/>
              <a:t>Landscape</a:t>
            </a:r>
            <a:endParaRPr lang="en-US" sz="1050" dirty="0"/>
          </a:p>
        </p:txBody>
      </p:sp>
      <p:sp>
        <p:nvSpPr>
          <p:cNvPr id="54" name="TextBox 53"/>
          <p:cNvSpPr txBox="1"/>
          <p:nvPr/>
        </p:nvSpPr>
        <p:spPr>
          <a:xfrm>
            <a:off x="5544259" y="1333891"/>
            <a:ext cx="2274277" cy="430887"/>
          </a:xfrm>
          <a:prstGeom prst="rect">
            <a:avLst/>
          </a:prstGeom>
          <a:noFill/>
        </p:spPr>
        <p:txBody>
          <a:bodyPr wrap="square" rtlCol="0">
            <a:spAutoFit/>
          </a:bodyPr>
          <a:lstStyle/>
          <a:p>
            <a:pPr algn="ctr"/>
            <a:r>
              <a:rPr lang="en-US" sz="1050" dirty="0" smtClean="0"/>
              <a:t>Production</a:t>
            </a:r>
            <a:br>
              <a:rPr lang="en-US" sz="1050" dirty="0" smtClean="0"/>
            </a:br>
            <a:r>
              <a:rPr lang="en-US" sz="1050" dirty="0" smtClean="0"/>
              <a:t>Landscape</a:t>
            </a:r>
            <a:endParaRPr lang="en-US" sz="1050" dirty="0"/>
          </a:p>
        </p:txBody>
      </p:sp>
      <p:sp>
        <p:nvSpPr>
          <p:cNvPr id="55" name="Left Brace 54"/>
          <p:cNvSpPr/>
          <p:nvPr/>
        </p:nvSpPr>
        <p:spPr bwMode="auto">
          <a:xfrm rot="5400000">
            <a:off x="2342345" y="697904"/>
            <a:ext cx="211773" cy="2330245"/>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57" name="Left Brace 56"/>
          <p:cNvSpPr/>
          <p:nvPr/>
        </p:nvSpPr>
        <p:spPr bwMode="auto">
          <a:xfrm rot="5400000">
            <a:off x="6565300" y="636452"/>
            <a:ext cx="211773" cy="2330245"/>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50" name="Rectangle 49"/>
          <p:cNvSpPr/>
          <p:nvPr/>
        </p:nvSpPr>
        <p:spPr bwMode="gray">
          <a:xfrm>
            <a:off x="0" y="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next three slides are optional alternative process for larger deployments.  They are hidden by default.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 Steps in </a:t>
            </a:r>
            <a:r>
              <a:rPr lang="en-US" dirty="0" smtClean="0"/>
              <a:t>[Process Name] </a:t>
            </a:r>
            <a:r>
              <a:rPr lang="en-US" dirty="0" smtClean="0"/>
              <a:t>(page 1)</a:t>
            </a:r>
            <a:endParaRPr lang="en-US" dirty="0"/>
          </a:p>
        </p:txBody>
      </p:sp>
      <p:sp>
        <p:nvSpPr>
          <p:cNvPr id="6" name="Content Placeholder 5"/>
          <p:cNvSpPr>
            <a:spLocks noGrp="1"/>
          </p:cNvSpPr>
          <p:nvPr>
            <p:ph sz="half" idx="1"/>
          </p:nvPr>
        </p:nvSpPr>
        <p:spPr>
          <a:xfrm>
            <a:off x="341313" y="1965960"/>
            <a:ext cx="3659187" cy="4606290"/>
          </a:xfrm>
        </p:spPr>
        <p:txBody>
          <a:bodyPr/>
          <a:lstStyle/>
          <a:p>
            <a:r>
              <a:rPr lang="en-US" sz="1400" dirty="0" smtClean="0"/>
              <a:t>Step 1 – Prepare a Developer System </a:t>
            </a:r>
          </a:p>
          <a:p>
            <a:r>
              <a:rPr lang="en-US" sz="1400" dirty="0" smtClean="0"/>
              <a:t>Step 2 – Make and Unit Test Changes on Developer System</a:t>
            </a:r>
          </a:p>
          <a:p>
            <a:r>
              <a:rPr lang="en-US" sz="1400" dirty="0" smtClean="0"/>
              <a:t>Step 3 – Commit Changes to SCM and Tag as Candidate </a:t>
            </a:r>
          </a:p>
          <a:p>
            <a:r>
              <a:rPr lang="en-US" sz="1400" dirty="0" smtClean="0"/>
              <a:t>Step 4 – Prepare and Test Cumulative System Build on Integration System </a:t>
            </a:r>
          </a:p>
          <a:p>
            <a:r>
              <a:rPr lang="en-US" sz="1400" dirty="0" smtClean="0"/>
              <a:t>Step 5 – Configure, Apply Changes and Validate on Pre-Production System </a:t>
            </a:r>
          </a:p>
          <a:p>
            <a:r>
              <a:rPr lang="en-US" sz="1400" dirty="0" smtClean="0"/>
              <a:t/>
            </a:r>
            <a:br>
              <a:rPr lang="en-US" sz="1400" dirty="0" smtClean="0"/>
            </a:br>
            <a:r>
              <a:rPr lang="en-US" sz="1400" dirty="0" smtClean="0"/>
              <a:t/>
            </a:r>
            <a:br>
              <a:rPr lang="en-US" sz="1400" dirty="0" smtClean="0"/>
            </a:br>
            <a:r>
              <a:rPr lang="en-US" sz="1400" dirty="0" smtClean="0"/>
              <a:t>Continued on next page…</a:t>
            </a:r>
          </a:p>
          <a:p>
            <a:endParaRPr lang="en-US" sz="1400" dirty="0" smtClean="0"/>
          </a:p>
          <a:p>
            <a:endParaRPr lang="en-US" sz="1400" dirty="0" smtClean="0"/>
          </a:p>
          <a:p>
            <a:endParaRPr lang="en-US" sz="1400" dirty="0"/>
          </a:p>
        </p:txBody>
      </p:sp>
      <p:sp>
        <p:nvSpPr>
          <p:cNvPr id="3" name="Footer Placeholder 2"/>
          <p:cNvSpPr>
            <a:spLocks noGrp="1"/>
          </p:cNvSpPr>
          <p:nvPr>
            <p:ph type="ftr" sz="quarter" idx="10"/>
          </p:nvPr>
        </p:nvSpPr>
        <p:spPr/>
        <p:txBody>
          <a:bodyPr/>
          <a:lstStyle/>
          <a:p>
            <a:r>
              <a:rPr lang="en-US" smtClean="0"/>
              <a:t>© 2009 PTC</a:t>
            </a:r>
            <a:endParaRPr lang="en-US" dirty="0"/>
          </a:p>
        </p:txBody>
      </p:sp>
      <p:sp>
        <p:nvSpPr>
          <p:cNvPr id="4" name="Slide Number Placeholder 3"/>
          <p:cNvSpPr>
            <a:spLocks noGrp="1"/>
          </p:cNvSpPr>
          <p:nvPr>
            <p:ph type="sldNum" sz="quarter" idx="11"/>
          </p:nvPr>
        </p:nvSpPr>
        <p:spPr/>
        <p:txBody>
          <a:bodyPr/>
          <a:lstStyle/>
          <a:p>
            <a:fld id="{AE57F9C6-B6C9-46B7-96B3-13D6E527A965}" type="slidenum">
              <a:rPr lang="en-US" smtClean="0"/>
              <a:pPr/>
              <a:t>11</a:t>
            </a:fld>
            <a:endParaRPr lang="en-US" dirty="0"/>
          </a:p>
        </p:txBody>
      </p:sp>
      <p:cxnSp>
        <p:nvCxnSpPr>
          <p:cNvPr id="102" name="Shape 191"/>
          <p:cNvCxnSpPr>
            <a:stCxn id="215" idx="2"/>
            <a:endCxn id="168" idx="3"/>
          </p:cNvCxnSpPr>
          <p:nvPr/>
        </p:nvCxnSpPr>
        <p:spPr bwMode="auto">
          <a:xfrm rot="5400000">
            <a:off x="7018796" y="4147336"/>
            <a:ext cx="1113888" cy="129001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04" name="AutoShape 5"/>
          <p:cNvCxnSpPr>
            <a:cxnSpLocks noChangeShapeType="1"/>
          </p:cNvCxnSpPr>
          <p:nvPr/>
        </p:nvCxnSpPr>
        <p:spPr bwMode="auto">
          <a:xfrm>
            <a:off x="8062192" y="1460790"/>
            <a:ext cx="865188" cy="0"/>
          </a:xfrm>
          <a:prstGeom prst="straightConnector1">
            <a:avLst/>
          </a:prstGeom>
          <a:noFill/>
          <a:ln w="19050">
            <a:noFill/>
            <a:round/>
            <a:headEnd/>
            <a:tailEnd type="triangle" w="med" len="med"/>
          </a:ln>
        </p:spPr>
      </p:cxnSp>
      <p:sp>
        <p:nvSpPr>
          <p:cNvPr id="105" name="AutoShape 8"/>
          <p:cNvSpPr>
            <a:spLocks noChangeArrowheads="1"/>
          </p:cNvSpPr>
          <p:nvPr/>
        </p:nvSpPr>
        <p:spPr bwMode="auto">
          <a:xfrm>
            <a:off x="4912878" y="3516721"/>
            <a:ext cx="2017857" cy="10493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6" name="AutoShape 9"/>
          <p:cNvSpPr>
            <a:spLocks noChangeArrowheads="1"/>
          </p:cNvSpPr>
          <p:nvPr/>
        </p:nvSpPr>
        <p:spPr bwMode="auto">
          <a:xfrm>
            <a:off x="4912877" y="1861345"/>
            <a:ext cx="1895967" cy="104775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7" name="AutoShape 10"/>
          <p:cNvSpPr>
            <a:spLocks noChangeArrowheads="1"/>
          </p:cNvSpPr>
          <p:nvPr/>
        </p:nvSpPr>
        <p:spPr bwMode="auto">
          <a:xfrm>
            <a:off x="4912878" y="1390224"/>
            <a:ext cx="1731963"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8" name="Rectangle 11"/>
          <p:cNvSpPr>
            <a:spLocks noChangeArrowheads="1"/>
          </p:cNvSpPr>
          <p:nvPr/>
        </p:nvSpPr>
        <p:spPr bwMode="auto">
          <a:xfrm>
            <a:off x="5099715" y="1414037"/>
            <a:ext cx="1100260"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Developer Systems</a:t>
            </a:r>
            <a:endParaRPr lang="en-US" sz="1000" dirty="0">
              <a:solidFill>
                <a:srgbClr val="FFFFFF"/>
              </a:solidFill>
              <a:latin typeface="Arial Narrow" pitchFamily="34" charset="0"/>
            </a:endParaRPr>
          </a:p>
        </p:txBody>
      </p:sp>
      <p:sp>
        <p:nvSpPr>
          <p:cNvPr id="109" name="Rectangle 12"/>
          <p:cNvSpPr>
            <a:spLocks noChangeArrowheads="1"/>
          </p:cNvSpPr>
          <p:nvPr/>
        </p:nvSpPr>
        <p:spPr bwMode="auto">
          <a:xfrm>
            <a:off x="5181533" y="1902987"/>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Make and Unit Test Changes</a:t>
            </a:r>
            <a:endParaRPr lang="en-US" sz="1000" dirty="0">
              <a:solidFill>
                <a:srgbClr val="FFFFFF"/>
              </a:solidFill>
              <a:latin typeface="Arial Narrow" pitchFamily="34" charset="0"/>
            </a:endParaRPr>
          </a:p>
        </p:txBody>
      </p:sp>
      <p:sp>
        <p:nvSpPr>
          <p:cNvPr id="110" name="AutoShape 14"/>
          <p:cNvSpPr>
            <a:spLocks noChangeArrowheads="1"/>
          </p:cNvSpPr>
          <p:nvPr/>
        </p:nvSpPr>
        <p:spPr bwMode="auto">
          <a:xfrm>
            <a:off x="5147401" y="2380824"/>
            <a:ext cx="1004888"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Unit Test </a:t>
            </a:r>
            <a:endParaRPr lang="en-US" sz="900" dirty="0">
              <a:solidFill>
                <a:srgbClr val="FFFFFF"/>
              </a:solidFill>
              <a:latin typeface="Arial Narrow" pitchFamily="34" charset="0"/>
            </a:endParaRPr>
          </a:p>
        </p:txBody>
      </p:sp>
      <p:sp>
        <p:nvSpPr>
          <p:cNvPr id="111" name="Rectangle 17"/>
          <p:cNvSpPr>
            <a:spLocks noChangeArrowheads="1"/>
          </p:cNvSpPr>
          <p:nvPr/>
        </p:nvSpPr>
        <p:spPr bwMode="auto">
          <a:xfrm>
            <a:off x="5181533" y="3552825"/>
            <a:ext cx="936625" cy="38663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and Validate Build on Integration System</a:t>
            </a:r>
            <a:endParaRPr lang="en-US" sz="1000" dirty="0">
              <a:solidFill>
                <a:srgbClr val="FFFFFF"/>
              </a:solidFill>
              <a:latin typeface="Arial Narrow" pitchFamily="34" charset="0"/>
            </a:endParaRPr>
          </a:p>
        </p:txBody>
      </p:sp>
      <p:cxnSp>
        <p:nvCxnSpPr>
          <p:cNvPr id="112" name="AutoShape 22"/>
          <p:cNvCxnSpPr>
            <a:cxnSpLocks noChangeShapeType="1"/>
            <a:stCxn id="108" idx="2"/>
            <a:endCxn id="109" idx="0"/>
          </p:cNvCxnSpPr>
          <p:nvPr/>
        </p:nvCxnSpPr>
        <p:spPr bwMode="auto">
          <a:xfrm rot="16200000" flipH="1">
            <a:off x="5583170" y="1836311"/>
            <a:ext cx="133350" cy="1"/>
          </a:xfrm>
          <a:prstGeom prst="straightConnector1">
            <a:avLst/>
          </a:prstGeom>
          <a:noFill/>
          <a:ln w="19050">
            <a:solidFill>
              <a:schemeClr val="tx1"/>
            </a:solidFill>
            <a:round/>
            <a:headEnd/>
            <a:tailEnd type="triangle" w="med" len="med"/>
          </a:ln>
        </p:spPr>
      </p:cxnSp>
      <p:cxnSp>
        <p:nvCxnSpPr>
          <p:cNvPr id="113" name="AutoShape 23"/>
          <p:cNvCxnSpPr>
            <a:cxnSpLocks noChangeShapeType="1"/>
            <a:stCxn id="109" idx="2"/>
            <a:endCxn id="110" idx="0"/>
          </p:cNvCxnSpPr>
          <p:nvPr/>
        </p:nvCxnSpPr>
        <p:spPr bwMode="auto">
          <a:xfrm rot="5400000">
            <a:off x="5588728" y="2319705"/>
            <a:ext cx="122237" cy="1"/>
          </a:xfrm>
          <a:prstGeom prst="straightConnector1">
            <a:avLst/>
          </a:prstGeom>
          <a:noFill/>
          <a:ln w="19050">
            <a:solidFill>
              <a:schemeClr val="tx1"/>
            </a:solidFill>
            <a:round/>
            <a:headEnd/>
            <a:tailEnd type="triangle" w="med" len="med"/>
          </a:ln>
        </p:spPr>
      </p:cxnSp>
      <p:cxnSp>
        <p:nvCxnSpPr>
          <p:cNvPr id="115" name="AutoShape 26"/>
          <p:cNvCxnSpPr>
            <a:cxnSpLocks noChangeShapeType="1"/>
            <a:stCxn id="111" idx="2"/>
            <a:endCxn id="123" idx="0"/>
          </p:cNvCxnSpPr>
          <p:nvPr/>
        </p:nvCxnSpPr>
        <p:spPr bwMode="auto">
          <a:xfrm rot="5400000">
            <a:off x="5588960" y="4000348"/>
            <a:ext cx="121772" cy="1588"/>
          </a:xfrm>
          <a:prstGeom prst="straightConnector1">
            <a:avLst/>
          </a:prstGeom>
          <a:noFill/>
          <a:ln w="19050">
            <a:solidFill>
              <a:schemeClr val="tx1"/>
            </a:solidFill>
            <a:round/>
            <a:headEnd/>
            <a:tailEnd type="triangle" w="med" len="med"/>
          </a:ln>
        </p:spPr>
      </p:cxnSp>
      <p:cxnSp>
        <p:nvCxnSpPr>
          <p:cNvPr id="116" name="AutoShape 31"/>
          <p:cNvCxnSpPr>
            <a:cxnSpLocks noChangeShapeType="1"/>
            <a:stCxn id="110" idx="3"/>
            <a:endCxn id="109" idx="3"/>
          </p:cNvCxnSpPr>
          <p:nvPr/>
        </p:nvCxnSpPr>
        <p:spPr bwMode="auto">
          <a:xfrm flipH="1" flipV="1">
            <a:off x="6118158" y="2080787"/>
            <a:ext cx="34131" cy="528637"/>
          </a:xfrm>
          <a:prstGeom prst="bentConnector3">
            <a:avLst>
              <a:gd name="adj1" fmla="val -669772"/>
            </a:avLst>
          </a:prstGeom>
          <a:noFill/>
          <a:ln w="19050">
            <a:solidFill>
              <a:schemeClr val="tx1"/>
            </a:solidFill>
            <a:miter lim="800000"/>
            <a:headEnd/>
            <a:tailEnd type="triangle" w="med" len="med"/>
          </a:ln>
        </p:spPr>
      </p:cxnSp>
      <p:sp>
        <p:nvSpPr>
          <p:cNvPr id="117" name="Text Box 34"/>
          <p:cNvSpPr txBox="1">
            <a:spLocks noChangeArrowheads="1"/>
          </p:cNvSpPr>
          <p:nvPr/>
        </p:nvSpPr>
        <p:spPr bwMode="auto">
          <a:xfrm>
            <a:off x="5956229" y="2631649"/>
            <a:ext cx="489238" cy="215444"/>
          </a:xfrm>
          <a:prstGeom prst="rect">
            <a:avLst/>
          </a:prstGeom>
          <a:noFill/>
          <a:ln w="19050" algn="ctr">
            <a:noFill/>
            <a:miter lim="800000"/>
            <a:headEnd/>
            <a:tailEnd/>
          </a:ln>
        </p:spPr>
        <p:txBody>
          <a:bodyPr wrap="none">
            <a:spAutoFit/>
          </a:bodyPr>
          <a:lstStyle/>
          <a:p>
            <a:pPr algn="ctr"/>
            <a:r>
              <a:rPr lang="sv-SE" sz="800" dirty="0" smtClean="0"/>
              <a:t>Debug</a:t>
            </a:r>
            <a:endParaRPr lang="en-GB" sz="800" dirty="0"/>
          </a:p>
        </p:txBody>
      </p:sp>
      <p:sp>
        <p:nvSpPr>
          <p:cNvPr id="119" name="AutoShape 40"/>
          <p:cNvSpPr>
            <a:spLocks noChangeArrowheads="1"/>
          </p:cNvSpPr>
          <p:nvPr/>
        </p:nvSpPr>
        <p:spPr bwMode="auto">
          <a:xfrm>
            <a:off x="7396645" y="1383108"/>
            <a:ext cx="1318730" cy="407592"/>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System Change Request</a:t>
            </a:r>
            <a:br>
              <a:rPr lang="en-US" sz="1000" dirty="0" smtClean="0">
                <a:latin typeface="Arial Narrow" pitchFamily="34" charset="0"/>
              </a:rPr>
            </a:br>
            <a:r>
              <a:rPr lang="en-US" sz="1000" dirty="0" smtClean="0">
                <a:latin typeface="Arial Narrow" pitchFamily="34" charset="0"/>
              </a:rPr>
              <a:t>Current Production System</a:t>
            </a:r>
            <a:br>
              <a:rPr lang="en-US" sz="1000" dirty="0" smtClean="0">
                <a:latin typeface="Arial Narrow" pitchFamily="34" charset="0"/>
              </a:rPr>
            </a:br>
            <a:r>
              <a:rPr lang="en-US" sz="1000" dirty="0" smtClean="0">
                <a:latin typeface="Arial Narrow" pitchFamily="34" charset="0"/>
              </a:rPr>
              <a:t>Emergency Changes </a:t>
            </a:r>
            <a:endParaRPr lang="en-US" sz="1000" dirty="0">
              <a:latin typeface="Arial Narrow" pitchFamily="34" charset="0"/>
            </a:endParaRPr>
          </a:p>
        </p:txBody>
      </p:sp>
      <p:sp>
        <p:nvSpPr>
          <p:cNvPr id="120" name="Text Box 41"/>
          <p:cNvSpPr txBox="1">
            <a:spLocks noChangeArrowheads="1"/>
          </p:cNvSpPr>
          <p:nvPr/>
        </p:nvSpPr>
        <p:spPr bwMode="auto">
          <a:xfrm>
            <a:off x="4882716" y="1371174"/>
            <a:ext cx="288925" cy="244475"/>
          </a:xfrm>
          <a:prstGeom prst="rect">
            <a:avLst/>
          </a:prstGeom>
          <a:noFill/>
          <a:ln w="19050" algn="ctr">
            <a:noFill/>
            <a:miter lim="800000"/>
            <a:headEnd/>
            <a:tailEnd/>
          </a:ln>
        </p:spPr>
        <p:txBody>
          <a:bodyPr wrap="none">
            <a:spAutoFit/>
          </a:bodyPr>
          <a:lstStyle/>
          <a:p>
            <a:pPr algn="ctr"/>
            <a:r>
              <a:rPr lang="sv-SE" sz="1000"/>
              <a:t>1.</a:t>
            </a:r>
            <a:endParaRPr lang="en-GB" sz="1000"/>
          </a:p>
        </p:txBody>
      </p:sp>
      <p:sp>
        <p:nvSpPr>
          <p:cNvPr id="121" name="Text Box 42"/>
          <p:cNvSpPr txBox="1">
            <a:spLocks noChangeArrowheads="1"/>
          </p:cNvSpPr>
          <p:nvPr/>
        </p:nvSpPr>
        <p:spPr bwMode="auto">
          <a:xfrm>
            <a:off x="4873191" y="1831549"/>
            <a:ext cx="288925" cy="244475"/>
          </a:xfrm>
          <a:prstGeom prst="rect">
            <a:avLst/>
          </a:prstGeom>
          <a:noFill/>
          <a:ln w="19050" algn="ctr">
            <a:noFill/>
            <a:miter lim="800000"/>
            <a:headEnd/>
            <a:tailEnd/>
          </a:ln>
        </p:spPr>
        <p:txBody>
          <a:bodyPr wrap="none">
            <a:spAutoFit/>
          </a:bodyPr>
          <a:lstStyle/>
          <a:p>
            <a:pPr algn="ctr"/>
            <a:r>
              <a:rPr lang="sv-SE" sz="1000"/>
              <a:t>2.</a:t>
            </a:r>
            <a:endParaRPr lang="en-GB" sz="1000"/>
          </a:p>
        </p:txBody>
      </p:sp>
      <p:sp>
        <p:nvSpPr>
          <p:cNvPr id="122" name="Text Box 43"/>
          <p:cNvSpPr txBox="1">
            <a:spLocks noChangeArrowheads="1"/>
          </p:cNvSpPr>
          <p:nvPr/>
        </p:nvSpPr>
        <p:spPr bwMode="auto">
          <a:xfrm>
            <a:off x="4862896" y="3500846"/>
            <a:ext cx="290465" cy="246221"/>
          </a:xfrm>
          <a:prstGeom prst="rect">
            <a:avLst/>
          </a:prstGeom>
          <a:noFill/>
          <a:ln w="19050" algn="ctr">
            <a:noFill/>
            <a:miter lim="800000"/>
            <a:headEnd/>
            <a:tailEnd/>
          </a:ln>
        </p:spPr>
        <p:txBody>
          <a:bodyPr wrap="none">
            <a:spAutoFit/>
          </a:bodyPr>
          <a:lstStyle/>
          <a:p>
            <a:pPr algn="ctr"/>
            <a:r>
              <a:rPr lang="sv-SE" sz="1000" dirty="0" smtClean="0"/>
              <a:t>4.</a:t>
            </a:r>
            <a:endParaRPr lang="en-GB" sz="1000" dirty="0"/>
          </a:p>
        </p:txBody>
      </p:sp>
      <p:sp>
        <p:nvSpPr>
          <p:cNvPr id="123" name="AutoShape 57"/>
          <p:cNvSpPr>
            <a:spLocks noChangeArrowheads="1"/>
          </p:cNvSpPr>
          <p:nvPr/>
        </p:nvSpPr>
        <p:spPr bwMode="auto">
          <a:xfrm>
            <a:off x="5147402" y="4061234"/>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24" name="AutoShape 10"/>
          <p:cNvSpPr>
            <a:spLocks noChangeArrowheads="1"/>
          </p:cNvSpPr>
          <p:nvPr/>
        </p:nvSpPr>
        <p:spPr bwMode="auto">
          <a:xfrm>
            <a:off x="4901155" y="3017026"/>
            <a:ext cx="1894498"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25" name="Rectangle 11"/>
          <p:cNvSpPr>
            <a:spLocks noChangeArrowheads="1"/>
          </p:cNvSpPr>
          <p:nvPr/>
        </p:nvSpPr>
        <p:spPr bwMode="auto">
          <a:xfrm>
            <a:off x="5123162" y="304083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Commit Changes to SCM</a:t>
            </a:r>
            <a:endParaRPr lang="en-US" sz="1000" dirty="0">
              <a:solidFill>
                <a:srgbClr val="FFFFFF"/>
              </a:solidFill>
              <a:latin typeface="Arial Narrow" pitchFamily="34" charset="0"/>
            </a:endParaRPr>
          </a:p>
        </p:txBody>
      </p:sp>
      <p:sp>
        <p:nvSpPr>
          <p:cNvPr id="126" name="Text Box 41"/>
          <p:cNvSpPr txBox="1">
            <a:spLocks noChangeArrowheads="1"/>
          </p:cNvSpPr>
          <p:nvPr/>
        </p:nvSpPr>
        <p:spPr bwMode="auto">
          <a:xfrm>
            <a:off x="4870223" y="2997976"/>
            <a:ext cx="290465" cy="246221"/>
          </a:xfrm>
          <a:prstGeom prst="rect">
            <a:avLst/>
          </a:prstGeom>
          <a:noFill/>
          <a:ln w="19050" algn="ctr">
            <a:noFill/>
            <a:miter lim="800000"/>
            <a:headEnd/>
            <a:tailEnd/>
          </a:ln>
        </p:spPr>
        <p:txBody>
          <a:bodyPr wrap="none">
            <a:spAutoFit/>
          </a:bodyPr>
          <a:lstStyle/>
          <a:p>
            <a:pPr algn="ctr"/>
            <a:r>
              <a:rPr lang="sv-SE" sz="1000" dirty="0" smtClean="0"/>
              <a:t>3.</a:t>
            </a:r>
            <a:endParaRPr lang="en-GB" sz="1000" dirty="0"/>
          </a:p>
        </p:txBody>
      </p:sp>
      <p:cxnSp>
        <p:nvCxnSpPr>
          <p:cNvPr id="127" name="AutoShape 32"/>
          <p:cNvCxnSpPr>
            <a:cxnSpLocks noChangeShapeType="1"/>
            <a:stCxn id="123" idx="3"/>
            <a:endCxn id="109" idx="3"/>
          </p:cNvCxnSpPr>
          <p:nvPr/>
        </p:nvCxnSpPr>
        <p:spPr bwMode="auto">
          <a:xfrm flipH="1" flipV="1">
            <a:off x="6118158" y="2080787"/>
            <a:ext cx="34131" cy="2209047"/>
          </a:xfrm>
          <a:prstGeom prst="bentConnector3">
            <a:avLst>
              <a:gd name="adj1" fmla="val -948844"/>
            </a:avLst>
          </a:prstGeom>
          <a:noFill/>
          <a:ln w="19050">
            <a:solidFill>
              <a:schemeClr val="tx1"/>
            </a:solidFill>
            <a:miter lim="800000"/>
            <a:headEnd/>
            <a:tailEnd type="triangle" w="med" len="med"/>
          </a:ln>
        </p:spPr>
      </p:cxnSp>
      <p:cxnSp>
        <p:nvCxnSpPr>
          <p:cNvPr id="128" name="AutoShape 24"/>
          <p:cNvCxnSpPr>
            <a:cxnSpLocks noChangeShapeType="1"/>
            <a:stCxn id="110" idx="2"/>
            <a:endCxn id="125" idx="0"/>
          </p:cNvCxnSpPr>
          <p:nvPr/>
        </p:nvCxnSpPr>
        <p:spPr bwMode="auto">
          <a:xfrm rot="16200000" flipH="1">
            <a:off x="5548438" y="2939430"/>
            <a:ext cx="202815" cy="1"/>
          </a:xfrm>
          <a:prstGeom prst="straightConnector1">
            <a:avLst/>
          </a:prstGeom>
          <a:noFill/>
          <a:ln w="19050">
            <a:solidFill>
              <a:schemeClr val="tx1"/>
            </a:solidFill>
            <a:round/>
            <a:headEnd/>
            <a:tailEnd type="triangle" w="med" len="med"/>
          </a:ln>
        </p:spPr>
      </p:cxnSp>
      <p:cxnSp>
        <p:nvCxnSpPr>
          <p:cNvPr id="129" name="AutoShape 32"/>
          <p:cNvCxnSpPr>
            <a:cxnSpLocks noChangeShapeType="1"/>
            <a:stCxn id="119" idx="1"/>
            <a:endCxn id="108" idx="3"/>
          </p:cNvCxnSpPr>
          <p:nvPr/>
        </p:nvCxnSpPr>
        <p:spPr bwMode="auto">
          <a:xfrm rot="10800000" flipV="1">
            <a:off x="6199975" y="1586903"/>
            <a:ext cx="1196670" cy="4933"/>
          </a:xfrm>
          <a:prstGeom prst="bentConnector3">
            <a:avLst>
              <a:gd name="adj1" fmla="val 50000"/>
            </a:avLst>
          </a:prstGeom>
          <a:noFill/>
          <a:ln w="19050">
            <a:solidFill>
              <a:schemeClr val="tx1"/>
            </a:solidFill>
            <a:miter lim="800000"/>
            <a:headEnd/>
            <a:tailEnd type="triangle" w="med" len="med"/>
          </a:ln>
        </p:spPr>
      </p:cxnSp>
      <p:sp>
        <p:nvSpPr>
          <p:cNvPr id="144" name="Rounded Rectangle 143"/>
          <p:cNvSpPr/>
          <p:nvPr/>
        </p:nvSpPr>
        <p:spPr bwMode="auto">
          <a:xfrm>
            <a:off x="4767263" y="1351258"/>
            <a:ext cx="2184255" cy="3239792"/>
          </a:xfrm>
          <a:prstGeom prst="roundRect">
            <a:avLst>
              <a:gd name="adj" fmla="val 7946"/>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cxnSp>
        <p:nvCxnSpPr>
          <p:cNvPr id="153" name="Shape 152"/>
          <p:cNvCxnSpPr>
            <a:stCxn id="144" idx="3"/>
            <a:endCxn id="215" idx="0"/>
          </p:cNvCxnSpPr>
          <p:nvPr/>
        </p:nvCxnSpPr>
        <p:spPr bwMode="auto">
          <a:xfrm>
            <a:off x="6951518" y="2971154"/>
            <a:ext cx="1269227" cy="324085"/>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54" name="Shape 153"/>
          <p:cNvCxnSpPr>
            <a:stCxn id="215" idx="1"/>
            <a:endCxn id="105" idx="3"/>
          </p:cNvCxnSpPr>
          <p:nvPr/>
        </p:nvCxnSpPr>
        <p:spPr bwMode="auto">
          <a:xfrm rot="10800000" flipV="1">
            <a:off x="6930736" y="3765318"/>
            <a:ext cx="785855" cy="276072"/>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55" name="Text Box 35"/>
          <p:cNvSpPr txBox="1">
            <a:spLocks noChangeArrowheads="1"/>
          </p:cNvSpPr>
          <p:nvPr/>
        </p:nvSpPr>
        <p:spPr bwMode="auto">
          <a:xfrm>
            <a:off x="7327193" y="4430754"/>
            <a:ext cx="584200" cy="461665"/>
          </a:xfrm>
          <a:prstGeom prst="rect">
            <a:avLst/>
          </a:prstGeom>
          <a:noFill/>
          <a:ln w="19050" algn="ctr">
            <a:noFill/>
            <a:miter lim="800000"/>
            <a:headEnd/>
            <a:tailEnd/>
          </a:ln>
        </p:spPr>
        <p:txBody>
          <a:bodyPr>
            <a:spAutoFit/>
          </a:bodyPr>
          <a:lstStyle/>
          <a:p>
            <a:pPr algn="ctr"/>
            <a:r>
              <a:rPr lang="en-GB" sz="800" dirty="0" smtClean="0"/>
              <a:t>Applies</a:t>
            </a:r>
            <a:br>
              <a:rPr lang="en-GB" sz="800" dirty="0" smtClean="0"/>
            </a:br>
            <a:r>
              <a:rPr lang="en-GB" sz="800" dirty="0" smtClean="0"/>
              <a:t>to</a:t>
            </a:r>
            <a:br>
              <a:rPr lang="en-GB" sz="800" dirty="0" smtClean="0"/>
            </a:br>
            <a:r>
              <a:rPr lang="en-GB" sz="800" dirty="0" smtClean="0"/>
              <a:t>All</a:t>
            </a:r>
            <a:endParaRPr lang="en-GB" sz="800" dirty="0"/>
          </a:p>
        </p:txBody>
      </p:sp>
      <p:sp>
        <p:nvSpPr>
          <p:cNvPr id="156" name="Text Box 35"/>
          <p:cNvSpPr txBox="1">
            <a:spLocks noChangeArrowheads="1"/>
          </p:cNvSpPr>
          <p:nvPr/>
        </p:nvSpPr>
        <p:spPr bwMode="auto">
          <a:xfrm>
            <a:off x="3899535" y="3053386"/>
            <a:ext cx="809840" cy="338554"/>
          </a:xfrm>
          <a:prstGeom prst="rect">
            <a:avLst/>
          </a:prstGeom>
          <a:noFill/>
          <a:ln w="19050" algn="ctr">
            <a:noFill/>
            <a:miter lim="800000"/>
            <a:headEnd/>
            <a:tailEnd/>
          </a:ln>
        </p:spPr>
        <p:txBody>
          <a:bodyPr wrap="square">
            <a:spAutoFit/>
          </a:bodyPr>
          <a:lstStyle/>
          <a:p>
            <a:pPr algn="ctr"/>
            <a:r>
              <a:rPr lang="sv-SE" sz="800" dirty="0" smtClean="0"/>
              <a:t>Development</a:t>
            </a:r>
            <a:br>
              <a:rPr lang="sv-SE" sz="800" dirty="0" smtClean="0"/>
            </a:br>
            <a:r>
              <a:rPr lang="sv-SE" sz="800" dirty="0" smtClean="0"/>
              <a:t>Landscape</a:t>
            </a:r>
            <a:endParaRPr lang="en-GB" sz="800" dirty="0"/>
          </a:p>
        </p:txBody>
      </p:sp>
      <p:sp>
        <p:nvSpPr>
          <p:cNvPr id="168" name="AutoShape 8"/>
          <p:cNvSpPr>
            <a:spLocks noChangeArrowheads="1"/>
          </p:cNvSpPr>
          <p:nvPr/>
        </p:nvSpPr>
        <p:spPr bwMode="auto">
          <a:xfrm>
            <a:off x="4912878" y="4707345"/>
            <a:ext cx="2017857" cy="1283879"/>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cxnSp>
        <p:nvCxnSpPr>
          <p:cNvPr id="170" name="AutoShape 24"/>
          <p:cNvCxnSpPr>
            <a:cxnSpLocks noChangeShapeType="1"/>
          </p:cNvCxnSpPr>
          <p:nvPr/>
        </p:nvCxnSpPr>
        <p:spPr bwMode="auto">
          <a:xfrm rot="5400000">
            <a:off x="5640321" y="5334000"/>
            <a:ext cx="19050" cy="1588"/>
          </a:xfrm>
          <a:prstGeom prst="straightConnector1">
            <a:avLst/>
          </a:prstGeom>
          <a:noFill/>
          <a:ln w="19050">
            <a:solidFill>
              <a:schemeClr val="tx1"/>
            </a:solidFill>
            <a:round/>
            <a:headEnd/>
            <a:tailEnd type="triangle" w="med" len="med"/>
          </a:ln>
        </p:spPr>
      </p:cxnSp>
      <p:cxnSp>
        <p:nvCxnSpPr>
          <p:cNvPr id="171" name="AutoShape 26"/>
          <p:cNvCxnSpPr>
            <a:cxnSpLocks noChangeShapeType="1"/>
            <a:stCxn id="176" idx="2"/>
            <a:endCxn id="174" idx="0"/>
          </p:cNvCxnSpPr>
          <p:nvPr/>
        </p:nvCxnSpPr>
        <p:spPr bwMode="auto">
          <a:xfrm rot="5400000">
            <a:off x="5562329" y="5392942"/>
            <a:ext cx="175034" cy="1588"/>
          </a:xfrm>
          <a:prstGeom prst="straightConnector1">
            <a:avLst/>
          </a:prstGeom>
          <a:noFill/>
          <a:ln w="19050">
            <a:solidFill>
              <a:schemeClr val="tx1"/>
            </a:solidFill>
            <a:round/>
            <a:headEnd/>
            <a:tailEnd type="triangle" w="med" len="med"/>
          </a:ln>
        </p:spPr>
      </p:cxnSp>
      <p:sp>
        <p:nvSpPr>
          <p:cNvPr id="174" name="AutoShape 57"/>
          <p:cNvSpPr>
            <a:spLocks noChangeArrowheads="1"/>
          </p:cNvSpPr>
          <p:nvPr/>
        </p:nvSpPr>
        <p:spPr bwMode="auto">
          <a:xfrm>
            <a:off x="5147402" y="5480459"/>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76" name="Rectangle 11"/>
          <p:cNvSpPr>
            <a:spLocks noChangeArrowheads="1"/>
          </p:cNvSpPr>
          <p:nvPr/>
        </p:nvSpPr>
        <p:spPr bwMode="auto">
          <a:xfrm>
            <a:off x="5123162" y="4774389"/>
            <a:ext cx="1053367" cy="53103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Configure, Apply Changes (build) and Validate on Pre-Production</a:t>
            </a:r>
            <a:endParaRPr lang="en-US" sz="1000" dirty="0">
              <a:solidFill>
                <a:srgbClr val="FFFFFF"/>
              </a:solidFill>
              <a:latin typeface="Arial Narrow" pitchFamily="34" charset="0"/>
            </a:endParaRPr>
          </a:p>
        </p:txBody>
      </p:sp>
      <p:sp>
        <p:nvSpPr>
          <p:cNvPr id="177" name="Text Box 41"/>
          <p:cNvSpPr txBox="1">
            <a:spLocks noChangeArrowheads="1"/>
          </p:cNvSpPr>
          <p:nvPr/>
        </p:nvSpPr>
        <p:spPr bwMode="auto">
          <a:xfrm>
            <a:off x="4870223" y="4683901"/>
            <a:ext cx="290465" cy="246221"/>
          </a:xfrm>
          <a:prstGeom prst="rect">
            <a:avLst/>
          </a:prstGeom>
          <a:noFill/>
          <a:ln w="19050" algn="ctr">
            <a:noFill/>
            <a:miter lim="800000"/>
            <a:headEnd/>
            <a:tailEnd/>
          </a:ln>
        </p:spPr>
        <p:txBody>
          <a:bodyPr wrap="none">
            <a:spAutoFit/>
          </a:bodyPr>
          <a:lstStyle/>
          <a:p>
            <a:pPr algn="ctr"/>
            <a:r>
              <a:rPr lang="sv-SE" sz="1000" dirty="0" smtClean="0"/>
              <a:t>5.</a:t>
            </a:r>
            <a:endParaRPr lang="en-GB" sz="1000" dirty="0"/>
          </a:p>
        </p:txBody>
      </p:sp>
      <p:sp>
        <p:nvSpPr>
          <p:cNvPr id="178" name="Rounded Rectangle 177"/>
          <p:cNvSpPr/>
          <p:nvPr/>
        </p:nvSpPr>
        <p:spPr bwMode="auto">
          <a:xfrm>
            <a:off x="4784581" y="4629151"/>
            <a:ext cx="2184255" cy="1428749"/>
          </a:xfrm>
          <a:prstGeom prst="roundRect">
            <a:avLst>
              <a:gd name="adj" fmla="val 8000"/>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79" name="Text Box 35"/>
          <p:cNvSpPr txBox="1">
            <a:spLocks noChangeArrowheads="1"/>
          </p:cNvSpPr>
          <p:nvPr/>
        </p:nvSpPr>
        <p:spPr bwMode="auto">
          <a:xfrm>
            <a:off x="3994785" y="5302091"/>
            <a:ext cx="809840" cy="338554"/>
          </a:xfrm>
          <a:prstGeom prst="rect">
            <a:avLst/>
          </a:prstGeom>
          <a:noFill/>
          <a:ln w="19050" algn="ctr">
            <a:noFill/>
            <a:miter lim="800000"/>
            <a:headEnd/>
            <a:tailEnd/>
          </a:ln>
        </p:spPr>
        <p:txBody>
          <a:bodyPr wrap="square">
            <a:spAutoFit/>
          </a:bodyPr>
          <a:lstStyle/>
          <a:p>
            <a:pPr algn="ctr"/>
            <a:r>
              <a:rPr lang="sv-SE" sz="800" dirty="0" smtClean="0"/>
              <a:t>Test Landscape</a:t>
            </a:r>
            <a:endParaRPr lang="en-GB" sz="800" dirty="0"/>
          </a:p>
        </p:txBody>
      </p:sp>
      <p:cxnSp>
        <p:nvCxnSpPr>
          <p:cNvPr id="192" name="AutoShape 32"/>
          <p:cNvCxnSpPr>
            <a:cxnSpLocks noChangeShapeType="1"/>
            <a:stCxn id="174" idx="3"/>
            <a:endCxn id="109" idx="3"/>
          </p:cNvCxnSpPr>
          <p:nvPr/>
        </p:nvCxnSpPr>
        <p:spPr bwMode="auto">
          <a:xfrm flipH="1" flipV="1">
            <a:off x="6118158" y="2080787"/>
            <a:ext cx="34131" cy="3628272"/>
          </a:xfrm>
          <a:prstGeom prst="bentConnector3">
            <a:avLst>
              <a:gd name="adj1" fmla="val -1311638"/>
            </a:avLst>
          </a:prstGeom>
          <a:noFill/>
          <a:ln w="19050">
            <a:solidFill>
              <a:schemeClr val="tx1"/>
            </a:solidFill>
            <a:miter lim="800000"/>
            <a:headEnd/>
            <a:tailEnd type="triangle" w="med" len="med"/>
          </a:ln>
        </p:spPr>
      </p:cxnSp>
      <p:sp>
        <p:nvSpPr>
          <p:cNvPr id="118" name="Text Box 35"/>
          <p:cNvSpPr txBox="1">
            <a:spLocks noChangeArrowheads="1"/>
          </p:cNvSpPr>
          <p:nvPr/>
        </p:nvSpPr>
        <p:spPr bwMode="auto">
          <a:xfrm>
            <a:off x="6125629" y="5684724"/>
            <a:ext cx="584200" cy="214312"/>
          </a:xfrm>
          <a:prstGeom prst="rect">
            <a:avLst/>
          </a:prstGeom>
          <a:noFill/>
          <a:ln w="19050" algn="ctr">
            <a:noFill/>
            <a:miter lim="800000"/>
            <a:headEnd/>
            <a:tailEnd/>
          </a:ln>
        </p:spPr>
        <p:txBody>
          <a:bodyPr>
            <a:spAutoFit/>
          </a:bodyPr>
          <a:lstStyle/>
          <a:p>
            <a:pPr algn="ctr"/>
            <a:r>
              <a:rPr lang="sv-SE" sz="800" dirty="0" smtClean="0"/>
              <a:t>Re-Work</a:t>
            </a:r>
            <a:endParaRPr lang="en-GB" sz="800" dirty="0"/>
          </a:p>
        </p:txBody>
      </p:sp>
      <p:cxnSp>
        <p:nvCxnSpPr>
          <p:cNvPr id="139" name="AutoShape 24"/>
          <p:cNvCxnSpPr>
            <a:cxnSpLocks noChangeShapeType="1"/>
            <a:stCxn id="123" idx="2"/>
            <a:endCxn id="176" idx="0"/>
          </p:cNvCxnSpPr>
          <p:nvPr/>
        </p:nvCxnSpPr>
        <p:spPr bwMode="auto">
          <a:xfrm rot="5400000">
            <a:off x="5521869" y="4646411"/>
            <a:ext cx="255955" cy="1588"/>
          </a:xfrm>
          <a:prstGeom prst="straightConnector1">
            <a:avLst/>
          </a:prstGeom>
          <a:noFill/>
          <a:ln w="19050">
            <a:solidFill>
              <a:schemeClr val="tx1"/>
            </a:solidFill>
            <a:round/>
            <a:headEnd/>
            <a:tailEnd type="triangle" w="med" len="med"/>
          </a:ln>
        </p:spPr>
      </p:cxnSp>
      <p:cxnSp>
        <p:nvCxnSpPr>
          <p:cNvPr id="197" name="AutoShape 26"/>
          <p:cNvCxnSpPr>
            <a:cxnSpLocks noChangeShapeType="1"/>
            <a:stCxn id="174" idx="2"/>
          </p:cNvCxnSpPr>
          <p:nvPr/>
        </p:nvCxnSpPr>
        <p:spPr bwMode="auto">
          <a:xfrm rot="16200000" flipH="1">
            <a:off x="5503239" y="6084266"/>
            <a:ext cx="301219" cy="8004"/>
          </a:xfrm>
          <a:prstGeom prst="straightConnector1">
            <a:avLst/>
          </a:prstGeom>
          <a:noFill/>
          <a:ln w="19050">
            <a:solidFill>
              <a:schemeClr val="tx1"/>
            </a:solidFill>
            <a:round/>
            <a:headEnd/>
            <a:tailEnd type="triangle" w="med" len="med"/>
          </a:ln>
        </p:spPr>
      </p:cxnSp>
      <p:sp>
        <p:nvSpPr>
          <p:cNvPr id="208" name="TextBox 207"/>
          <p:cNvSpPr txBox="1"/>
          <p:nvPr/>
        </p:nvSpPr>
        <p:spPr>
          <a:xfrm>
            <a:off x="5143500" y="6229350"/>
            <a:ext cx="1028700" cy="307777"/>
          </a:xfrm>
          <a:prstGeom prst="rect">
            <a:avLst/>
          </a:prstGeom>
          <a:noFill/>
          <a:ln>
            <a:solidFill>
              <a:schemeClr val="bg2">
                <a:lumMod val="40000"/>
                <a:lumOff val="60000"/>
              </a:schemeClr>
            </a:solidFill>
          </a:ln>
        </p:spPr>
        <p:txBody>
          <a:bodyPr wrap="square" rtlCol="0">
            <a:spAutoFit/>
          </a:bodyPr>
          <a:lstStyle/>
          <a:p>
            <a:pPr algn="ctr"/>
            <a:r>
              <a:rPr lang="en-US" sz="700" dirty="0" smtClean="0"/>
              <a:t>Continued on </a:t>
            </a:r>
            <a:br>
              <a:rPr lang="en-US" sz="700" dirty="0" smtClean="0"/>
            </a:br>
            <a:r>
              <a:rPr lang="en-US" sz="700" dirty="0" smtClean="0"/>
              <a:t>next page</a:t>
            </a:r>
            <a:endParaRPr lang="en-US" sz="700" dirty="0"/>
          </a:p>
        </p:txBody>
      </p:sp>
      <p:cxnSp>
        <p:nvCxnSpPr>
          <p:cNvPr id="114" name="AutoShape 24"/>
          <p:cNvCxnSpPr>
            <a:cxnSpLocks noChangeShapeType="1"/>
            <a:stCxn id="125" idx="2"/>
            <a:endCxn id="111" idx="0"/>
          </p:cNvCxnSpPr>
          <p:nvPr/>
        </p:nvCxnSpPr>
        <p:spPr bwMode="auto">
          <a:xfrm rot="5400000">
            <a:off x="5571653" y="3474632"/>
            <a:ext cx="156386" cy="1588"/>
          </a:xfrm>
          <a:prstGeom prst="straightConnector1">
            <a:avLst/>
          </a:prstGeom>
          <a:noFill/>
          <a:ln w="19050">
            <a:solidFill>
              <a:schemeClr val="tx1"/>
            </a:solidFill>
            <a:round/>
            <a:headEnd/>
            <a:tailEnd type="triangle" w="med" len="med"/>
          </a:ln>
        </p:spPr>
      </p:cxnSp>
      <p:sp>
        <p:nvSpPr>
          <p:cNvPr id="215" name="Rectangle 60"/>
          <p:cNvSpPr>
            <a:spLocks noChangeArrowheads="1"/>
          </p:cNvSpPr>
          <p:nvPr/>
        </p:nvSpPr>
        <p:spPr bwMode="auto">
          <a:xfrm>
            <a:off x="7716590" y="3295239"/>
            <a:ext cx="1008310" cy="940158"/>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u="sng" dirty="0" smtClean="0">
                <a:solidFill>
                  <a:srgbClr val="FFFFFF"/>
                </a:solidFill>
                <a:latin typeface="Arial Narrow" pitchFamily="34" charset="0"/>
              </a:rPr>
              <a:t>Planned Changes</a:t>
            </a:r>
            <a:r>
              <a:rPr lang="en-US" sz="1000" dirty="0" smtClean="0">
                <a:solidFill>
                  <a:srgbClr val="FFFFFF"/>
                </a:solidFill>
                <a:latin typeface="Arial Narrow" pitchFamily="34" charset="0"/>
              </a:rPr>
              <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Install Software/Updates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Configurations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Customizations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Admin Content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Database Entries</a:t>
            </a:r>
          </a:p>
        </p:txBody>
      </p:sp>
      <p:cxnSp>
        <p:nvCxnSpPr>
          <p:cNvPr id="219" name="Shape 191"/>
          <p:cNvCxnSpPr>
            <a:stCxn id="215" idx="2"/>
          </p:cNvCxnSpPr>
          <p:nvPr/>
        </p:nvCxnSpPr>
        <p:spPr bwMode="auto">
          <a:xfrm rot="16200000" flipH="1">
            <a:off x="7490133" y="4966008"/>
            <a:ext cx="1470078" cy="885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223" name="TextBox 222"/>
          <p:cNvSpPr txBox="1"/>
          <p:nvPr/>
        </p:nvSpPr>
        <p:spPr>
          <a:xfrm>
            <a:off x="7696200" y="5715000"/>
            <a:ext cx="1085850" cy="307777"/>
          </a:xfrm>
          <a:prstGeom prst="rect">
            <a:avLst/>
          </a:prstGeom>
          <a:noFill/>
          <a:ln>
            <a:solidFill>
              <a:schemeClr val="bg2">
                <a:lumMod val="40000"/>
                <a:lumOff val="60000"/>
              </a:schemeClr>
            </a:solidFill>
          </a:ln>
        </p:spPr>
        <p:txBody>
          <a:bodyPr wrap="square" rtlCol="0">
            <a:spAutoFit/>
          </a:bodyPr>
          <a:lstStyle/>
          <a:p>
            <a:pPr algn="ctr"/>
            <a:r>
              <a:rPr lang="en-US" sz="700" dirty="0" smtClean="0"/>
              <a:t>Applies to Production System on next page</a:t>
            </a:r>
            <a:endParaRPr lang="en-US" sz="700" dirty="0"/>
          </a:p>
        </p:txBody>
      </p:sp>
      <p:sp>
        <p:nvSpPr>
          <p:cNvPr id="53" name="Rectangle 52"/>
          <p:cNvSpPr/>
          <p:nvPr/>
        </p:nvSpPr>
        <p:spPr>
          <a:xfrm>
            <a:off x="240030" y="1276143"/>
            <a:ext cx="4137660" cy="338554"/>
          </a:xfrm>
          <a:prstGeom prst="rect">
            <a:avLst/>
          </a:prstGeom>
        </p:spPr>
        <p:txBody>
          <a:bodyPr wrap="square">
            <a:spAutoFit/>
          </a:bodyPr>
          <a:lstStyle/>
          <a:p>
            <a:r>
              <a:rPr lang="en-US" sz="1600" dirty="0" smtClean="0">
                <a:solidFill>
                  <a:schemeClr val="tx1">
                    <a:lumMod val="50000"/>
                    <a:lumOff val="50000"/>
                  </a:schemeClr>
                </a:solidFill>
              </a:rPr>
              <a:t>Large-Very Large Customer Deployments </a:t>
            </a:r>
            <a:endParaRPr lang="en-US" sz="1600" dirty="0">
              <a:solidFill>
                <a:schemeClr val="tx1">
                  <a:lumMod val="50000"/>
                  <a:lumOff val="50000"/>
                </a:schemeClr>
              </a:solidFill>
            </a:endParaRPr>
          </a:p>
        </p:txBody>
      </p:sp>
      <p:sp>
        <p:nvSpPr>
          <p:cNvPr id="55" name="Rectangle 54"/>
          <p:cNvSpPr/>
          <p:nvPr/>
        </p:nvSpPr>
        <p:spPr bwMode="gray">
          <a:xfrm>
            <a:off x="0" y="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t>
            </a:r>
            <a:r>
              <a:rPr lang="en-US" sz="1050" b="1" dirty="0" smtClean="0">
                <a:solidFill>
                  <a:srgbClr val="FFFFFF"/>
                </a:solidFill>
                <a:latin typeface="Arial" pitchFamily="34" charset="0"/>
                <a:ea typeface="ＭＳ Ｐゴシック" pitchFamily="34" charset="-128"/>
              </a:rPr>
              <a:t>hidden by default.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 Steps in </a:t>
            </a:r>
            <a:r>
              <a:rPr lang="en-US" dirty="0" smtClean="0"/>
              <a:t>[Process Name] </a:t>
            </a:r>
            <a:r>
              <a:rPr lang="en-US" dirty="0" smtClean="0"/>
              <a:t>(page 2)</a:t>
            </a:r>
            <a:endParaRPr lang="en-US" dirty="0"/>
          </a:p>
        </p:txBody>
      </p:sp>
      <p:sp>
        <p:nvSpPr>
          <p:cNvPr id="6" name="Content Placeholder 5"/>
          <p:cNvSpPr>
            <a:spLocks noGrp="1"/>
          </p:cNvSpPr>
          <p:nvPr>
            <p:ph sz="half" idx="1"/>
          </p:nvPr>
        </p:nvSpPr>
        <p:spPr>
          <a:xfrm>
            <a:off x="341313" y="1920240"/>
            <a:ext cx="3783012" cy="4652010"/>
          </a:xfrm>
        </p:spPr>
        <p:txBody>
          <a:bodyPr/>
          <a:lstStyle/>
          <a:p>
            <a:r>
              <a:rPr lang="en-US" sz="1400" dirty="0" smtClean="0"/>
              <a:t>Step 6 – Prepare Production Server</a:t>
            </a:r>
          </a:p>
          <a:p>
            <a:r>
              <a:rPr lang="en-US" sz="1400" dirty="0" smtClean="0"/>
              <a:t>Step 7 – Configure, Deploy and Validate Candidate Release on Production System </a:t>
            </a:r>
          </a:p>
          <a:p>
            <a:r>
              <a:rPr lang="en-US" sz="1400" dirty="0" smtClean="0"/>
              <a:t>Step 8 - Synchronize Changes to Disaster Recovery System</a:t>
            </a:r>
          </a:p>
          <a:p>
            <a:r>
              <a:rPr lang="en-US" sz="1400" dirty="0" smtClean="0"/>
              <a:t>Step 9 - Synchronize Changes to Production Replica System</a:t>
            </a:r>
          </a:p>
          <a:p>
            <a:r>
              <a:rPr lang="en-US" sz="1400" dirty="0" smtClean="0"/>
              <a:t>Step 10 – Optionally Changes on Training and Migration Systems</a:t>
            </a:r>
          </a:p>
          <a:p>
            <a:r>
              <a:rPr lang="en-US" sz="1400" dirty="0" smtClean="0"/>
              <a:t>Step 11 - Source Manage Administrative Scripts</a:t>
            </a:r>
          </a:p>
          <a:p>
            <a:r>
              <a:rPr lang="en-US" sz="1400" dirty="0" smtClean="0"/>
              <a:t>Step 12 - Govern Emergency Changes </a:t>
            </a:r>
          </a:p>
          <a:p>
            <a:r>
              <a:rPr lang="en-US" sz="1400" dirty="0" smtClean="0"/>
              <a:t>Step 13 - Update Configuration Management Database</a:t>
            </a:r>
          </a:p>
          <a:p>
            <a:endParaRPr lang="en-US" sz="1400" dirty="0"/>
          </a:p>
        </p:txBody>
      </p:sp>
      <p:sp>
        <p:nvSpPr>
          <p:cNvPr id="3" name="Footer Placeholder 2"/>
          <p:cNvSpPr>
            <a:spLocks noGrp="1"/>
          </p:cNvSpPr>
          <p:nvPr>
            <p:ph type="ftr" sz="quarter" idx="10"/>
          </p:nvPr>
        </p:nvSpPr>
        <p:spPr/>
        <p:txBody>
          <a:bodyPr/>
          <a:lstStyle/>
          <a:p>
            <a:r>
              <a:rPr lang="en-US" smtClean="0"/>
              <a:t>© 2009 PTC</a:t>
            </a:r>
            <a:endParaRPr lang="en-US" dirty="0"/>
          </a:p>
        </p:txBody>
      </p:sp>
      <p:sp>
        <p:nvSpPr>
          <p:cNvPr id="4" name="Slide Number Placeholder 3"/>
          <p:cNvSpPr>
            <a:spLocks noGrp="1"/>
          </p:cNvSpPr>
          <p:nvPr>
            <p:ph type="sldNum" sz="quarter" idx="11"/>
          </p:nvPr>
        </p:nvSpPr>
        <p:spPr/>
        <p:txBody>
          <a:bodyPr/>
          <a:lstStyle/>
          <a:p>
            <a:fld id="{AE57F9C6-B6C9-46B7-96B3-13D6E527A965}" type="slidenum">
              <a:rPr lang="en-US" smtClean="0"/>
              <a:pPr/>
              <a:t>12</a:t>
            </a:fld>
            <a:endParaRPr lang="en-US" dirty="0"/>
          </a:p>
        </p:txBody>
      </p:sp>
      <p:sp>
        <p:nvSpPr>
          <p:cNvPr id="7" name="AutoShape 8"/>
          <p:cNvSpPr>
            <a:spLocks noChangeArrowheads="1"/>
          </p:cNvSpPr>
          <p:nvPr/>
        </p:nvSpPr>
        <p:spPr bwMode="auto">
          <a:xfrm>
            <a:off x="7067551" y="2724150"/>
            <a:ext cx="552450" cy="97651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8" name="AutoShape 8"/>
          <p:cNvSpPr>
            <a:spLocks noChangeArrowheads="1"/>
          </p:cNvSpPr>
          <p:nvPr/>
        </p:nvSpPr>
        <p:spPr bwMode="auto">
          <a:xfrm>
            <a:off x="4900679" y="2034476"/>
            <a:ext cx="2109721" cy="166122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9" name="Rectangle 17"/>
          <p:cNvSpPr>
            <a:spLocks noChangeArrowheads="1"/>
          </p:cNvSpPr>
          <p:nvPr/>
        </p:nvSpPr>
        <p:spPr bwMode="auto">
          <a:xfrm>
            <a:off x="5133908" y="2127899"/>
            <a:ext cx="1009717" cy="54862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Configure, deploy and Validate Candidate Release on Production</a:t>
            </a:r>
            <a:endParaRPr lang="en-US" sz="1000" dirty="0">
              <a:solidFill>
                <a:srgbClr val="FFFFFF"/>
              </a:solidFill>
              <a:latin typeface="Arial Narrow" pitchFamily="34" charset="0"/>
            </a:endParaRPr>
          </a:p>
        </p:txBody>
      </p:sp>
      <p:cxnSp>
        <p:nvCxnSpPr>
          <p:cNvPr id="10" name="AutoShape 26"/>
          <p:cNvCxnSpPr>
            <a:cxnSpLocks noChangeShapeType="1"/>
            <a:stCxn id="9" idx="2"/>
            <a:endCxn id="13" idx="0"/>
          </p:cNvCxnSpPr>
          <p:nvPr/>
        </p:nvCxnSpPr>
        <p:spPr bwMode="auto">
          <a:xfrm rot="16200000" flipH="1">
            <a:off x="5521691" y="2793601"/>
            <a:ext cx="235706" cy="1554"/>
          </a:xfrm>
          <a:prstGeom prst="straightConnector1">
            <a:avLst/>
          </a:prstGeom>
          <a:noFill/>
          <a:ln w="19050">
            <a:solidFill>
              <a:schemeClr val="tx1"/>
            </a:solidFill>
            <a:round/>
            <a:headEnd/>
            <a:tailEnd type="triangle" w="med" len="med"/>
          </a:ln>
        </p:spPr>
      </p:cxnSp>
      <p:sp>
        <p:nvSpPr>
          <p:cNvPr id="11" name="Text Box 43"/>
          <p:cNvSpPr txBox="1">
            <a:spLocks noChangeArrowheads="1"/>
          </p:cNvSpPr>
          <p:nvPr/>
        </p:nvSpPr>
        <p:spPr bwMode="auto">
          <a:xfrm>
            <a:off x="4840493" y="2089703"/>
            <a:ext cx="290465" cy="246221"/>
          </a:xfrm>
          <a:prstGeom prst="rect">
            <a:avLst/>
          </a:prstGeom>
          <a:noFill/>
          <a:ln w="19050" algn="ctr">
            <a:noFill/>
            <a:miter lim="800000"/>
            <a:headEnd/>
            <a:tailEnd/>
          </a:ln>
        </p:spPr>
        <p:txBody>
          <a:bodyPr wrap="none">
            <a:spAutoFit/>
          </a:bodyPr>
          <a:lstStyle/>
          <a:p>
            <a:pPr algn="ctr"/>
            <a:r>
              <a:rPr lang="sv-SE" sz="1000" dirty="0" smtClean="0"/>
              <a:t>7.</a:t>
            </a:r>
            <a:endParaRPr lang="en-GB" sz="1000" dirty="0"/>
          </a:p>
        </p:txBody>
      </p:sp>
      <p:sp>
        <p:nvSpPr>
          <p:cNvPr id="13" name="AutoShape 57"/>
          <p:cNvSpPr>
            <a:spLocks noChangeArrowheads="1"/>
          </p:cNvSpPr>
          <p:nvPr/>
        </p:nvSpPr>
        <p:spPr bwMode="auto">
          <a:xfrm>
            <a:off x="5137877" y="2912231"/>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4" name="AutoShape 10"/>
          <p:cNvSpPr>
            <a:spLocks noChangeArrowheads="1"/>
          </p:cNvSpPr>
          <p:nvPr/>
        </p:nvSpPr>
        <p:spPr bwMode="auto">
          <a:xfrm>
            <a:off x="4902904" y="15409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5" name="Rectangle 11"/>
          <p:cNvSpPr>
            <a:spLocks noChangeArrowheads="1"/>
          </p:cNvSpPr>
          <p:nvPr/>
        </p:nvSpPr>
        <p:spPr bwMode="auto">
          <a:xfrm>
            <a:off x="5113637" y="157200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Production System</a:t>
            </a:r>
            <a:endParaRPr lang="en-US" sz="1000" dirty="0">
              <a:solidFill>
                <a:srgbClr val="FFFFFF"/>
              </a:solidFill>
              <a:latin typeface="Arial Narrow" pitchFamily="34" charset="0"/>
            </a:endParaRPr>
          </a:p>
        </p:txBody>
      </p:sp>
      <p:sp>
        <p:nvSpPr>
          <p:cNvPr id="16" name="Text Box 41"/>
          <p:cNvSpPr txBox="1">
            <a:spLocks noChangeArrowheads="1"/>
          </p:cNvSpPr>
          <p:nvPr/>
        </p:nvSpPr>
        <p:spPr bwMode="auto">
          <a:xfrm>
            <a:off x="4860699" y="1567246"/>
            <a:ext cx="290465" cy="246221"/>
          </a:xfrm>
          <a:prstGeom prst="rect">
            <a:avLst/>
          </a:prstGeom>
          <a:noFill/>
          <a:ln w="19050" algn="ctr">
            <a:noFill/>
            <a:miter lim="800000"/>
            <a:headEnd/>
            <a:tailEnd/>
          </a:ln>
        </p:spPr>
        <p:txBody>
          <a:bodyPr wrap="none">
            <a:spAutoFit/>
          </a:bodyPr>
          <a:lstStyle/>
          <a:p>
            <a:pPr algn="ctr"/>
            <a:r>
              <a:rPr lang="sv-SE" sz="1000" dirty="0" smtClean="0"/>
              <a:t>6.</a:t>
            </a:r>
            <a:endParaRPr lang="en-GB" sz="1000" dirty="0"/>
          </a:p>
        </p:txBody>
      </p:sp>
      <p:sp>
        <p:nvSpPr>
          <p:cNvPr id="17" name="Text Box 35"/>
          <p:cNvSpPr txBox="1">
            <a:spLocks noChangeArrowheads="1"/>
          </p:cNvSpPr>
          <p:nvPr/>
        </p:nvSpPr>
        <p:spPr bwMode="auto">
          <a:xfrm>
            <a:off x="5995572" y="3264409"/>
            <a:ext cx="584200" cy="214312"/>
          </a:xfrm>
          <a:prstGeom prst="rect">
            <a:avLst/>
          </a:prstGeom>
          <a:noFill/>
          <a:ln w="19050" algn="ctr">
            <a:noFill/>
            <a:miter lim="800000"/>
            <a:headEnd/>
            <a:tailEnd/>
          </a:ln>
        </p:spPr>
        <p:txBody>
          <a:bodyPr>
            <a:spAutoFit/>
          </a:bodyPr>
          <a:lstStyle/>
          <a:p>
            <a:pPr algn="ctr"/>
            <a:r>
              <a:rPr lang="sv-SE" sz="800" dirty="0" smtClean="0"/>
              <a:t>Restore</a:t>
            </a:r>
            <a:endParaRPr lang="en-GB" sz="800" dirty="0"/>
          </a:p>
        </p:txBody>
      </p:sp>
      <p:cxnSp>
        <p:nvCxnSpPr>
          <p:cNvPr id="18" name="AutoShape 32"/>
          <p:cNvCxnSpPr>
            <a:cxnSpLocks noChangeShapeType="1"/>
            <a:stCxn id="13" idx="3"/>
            <a:endCxn id="23" idx="1"/>
          </p:cNvCxnSpPr>
          <p:nvPr/>
        </p:nvCxnSpPr>
        <p:spPr bwMode="auto">
          <a:xfrm flipV="1">
            <a:off x="6142764" y="2419393"/>
            <a:ext cx="267561" cy="721438"/>
          </a:xfrm>
          <a:prstGeom prst="bentConnector3">
            <a:avLst>
              <a:gd name="adj1" fmla="val 50000"/>
            </a:avLst>
          </a:prstGeom>
          <a:noFill/>
          <a:ln w="19050">
            <a:solidFill>
              <a:schemeClr val="tx1"/>
            </a:solidFill>
            <a:miter lim="800000"/>
            <a:headEnd/>
            <a:tailEnd type="triangle" w="med" len="med"/>
          </a:ln>
        </p:spPr>
      </p:cxnSp>
      <p:sp>
        <p:nvSpPr>
          <p:cNvPr id="19" name="Rectangle 60"/>
          <p:cNvSpPr>
            <a:spLocks noChangeArrowheads="1"/>
          </p:cNvSpPr>
          <p:nvPr/>
        </p:nvSpPr>
        <p:spPr bwMode="auto">
          <a:xfrm>
            <a:off x="6409144" y="1590927"/>
            <a:ext cx="515531" cy="312016"/>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Backup Repository</a:t>
            </a:r>
            <a:endParaRPr lang="en-US" sz="1000" dirty="0">
              <a:solidFill>
                <a:srgbClr val="FFFFFF"/>
              </a:solidFill>
              <a:latin typeface="Arial Narrow" pitchFamily="34" charset="0"/>
            </a:endParaRPr>
          </a:p>
        </p:txBody>
      </p:sp>
      <p:cxnSp>
        <p:nvCxnSpPr>
          <p:cNvPr id="20" name="AutoShape 64"/>
          <p:cNvCxnSpPr>
            <a:cxnSpLocks noChangeShapeType="1"/>
            <a:stCxn id="15" idx="3"/>
            <a:endCxn id="19" idx="1"/>
          </p:cNvCxnSpPr>
          <p:nvPr/>
        </p:nvCxnSpPr>
        <p:spPr bwMode="auto">
          <a:xfrm flipV="1">
            <a:off x="6167004" y="1746935"/>
            <a:ext cx="242140" cy="2874"/>
          </a:xfrm>
          <a:prstGeom prst="straightConnector1">
            <a:avLst/>
          </a:prstGeom>
          <a:noFill/>
          <a:ln w="19050">
            <a:solidFill>
              <a:schemeClr val="tx1"/>
            </a:solidFill>
            <a:round/>
            <a:headEnd/>
            <a:tailEnd type="triangle" w="med" len="med"/>
          </a:ln>
        </p:spPr>
      </p:cxnSp>
      <p:sp>
        <p:nvSpPr>
          <p:cNvPr id="21" name="AutoShape 49"/>
          <p:cNvSpPr>
            <a:spLocks noChangeArrowheads="1"/>
          </p:cNvSpPr>
          <p:nvPr/>
        </p:nvSpPr>
        <p:spPr bwMode="auto">
          <a:xfrm>
            <a:off x="7886700" y="3428136"/>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System</a:t>
            </a:r>
            <a:endParaRPr lang="en-US" sz="1000" dirty="0">
              <a:latin typeface="Arial Narrow" pitchFamily="34" charset="0"/>
            </a:endParaRPr>
          </a:p>
        </p:txBody>
      </p:sp>
      <p:cxnSp>
        <p:nvCxnSpPr>
          <p:cNvPr id="22" name="AutoShape 32"/>
          <p:cNvCxnSpPr>
            <a:cxnSpLocks noChangeShapeType="1"/>
            <a:stCxn id="13" idx="2"/>
            <a:endCxn id="21" idx="1"/>
          </p:cNvCxnSpPr>
          <p:nvPr/>
        </p:nvCxnSpPr>
        <p:spPr bwMode="auto">
          <a:xfrm rot="16200000" flipH="1">
            <a:off x="6649623" y="2360128"/>
            <a:ext cx="227774" cy="2246379"/>
          </a:xfrm>
          <a:prstGeom prst="bentConnector2">
            <a:avLst/>
          </a:prstGeom>
          <a:noFill/>
          <a:ln w="19050">
            <a:solidFill>
              <a:schemeClr val="tx1"/>
            </a:solidFill>
            <a:miter lim="800000"/>
            <a:headEnd/>
            <a:tailEnd type="triangle" w="med" len="med"/>
          </a:ln>
        </p:spPr>
      </p:cxnSp>
      <p:sp>
        <p:nvSpPr>
          <p:cNvPr id="23" name="Rectangle 17"/>
          <p:cNvSpPr>
            <a:spLocks noChangeArrowheads="1"/>
          </p:cNvSpPr>
          <p:nvPr/>
        </p:nvSpPr>
        <p:spPr bwMode="auto">
          <a:xfrm>
            <a:off x="6410325" y="2209886"/>
            <a:ext cx="497015" cy="419013"/>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Restore from Backup</a:t>
            </a:r>
            <a:endParaRPr lang="en-US" sz="1000" dirty="0">
              <a:solidFill>
                <a:srgbClr val="FFFFFF"/>
              </a:solidFill>
              <a:latin typeface="Arial Narrow" pitchFamily="34" charset="0"/>
            </a:endParaRPr>
          </a:p>
        </p:txBody>
      </p:sp>
      <p:sp>
        <p:nvSpPr>
          <p:cNvPr id="24" name="AutoShape 49"/>
          <p:cNvSpPr>
            <a:spLocks noChangeArrowheads="1"/>
          </p:cNvSpPr>
          <p:nvPr/>
        </p:nvSpPr>
        <p:spPr bwMode="auto">
          <a:xfrm>
            <a:off x="7877175" y="225412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Restored Production System</a:t>
            </a:r>
            <a:endParaRPr lang="en-US" sz="1000" dirty="0">
              <a:latin typeface="Arial Narrow" pitchFamily="34" charset="0"/>
            </a:endParaRPr>
          </a:p>
        </p:txBody>
      </p:sp>
      <p:cxnSp>
        <p:nvCxnSpPr>
          <p:cNvPr id="25" name="AutoShape 64"/>
          <p:cNvCxnSpPr>
            <a:cxnSpLocks noChangeShapeType="1"/>
            <a:stCxn id="23" idx="3"/>
            <a:endCxn id="24" idx="1"/>
          </p:cNvCxnSpPr>
          <p:nvPr/>
        </p:nvCxnSpPr>
        <p:spPr bwMode="auto">
          <a:xfrm>
            <a:off x="6907340" y="2419393"/>
            <a:ext cx="969835" cy="3803"/>
          </a:xfrm>
          <a:prstGeom prst="straightConnector1">
            <a:avLst/>
          </a:prstGeom>
          <a:noFill/>
          <a:ln w="19050">
            <a:solidFill>
              <a:schemeClr val="tx1"/>
            </a:solidFill>
            <a:round/>
            <a:headEnd/>
            <a:tailEnd type="triangle" w="med" len="med"/>
          </a:ln>
        </p:spPr>
      </p:cxnSp>
      <p:cxnSp>
        <p:nvCxnSpPr>
          <p:cNvPr id="26" name="AutoShape 64"/>
          <p:cNvCxnSpPr>
            <a:cxnSpLocks noChangeShapeType="1"/>
            <a:stCxn id="19" idx="2"/>
            <a:endCxn id="23" idx="0"/>
          </p:cNvCxnSpPr>
          <p:nvPr/>
        </p:nvCxnSpPr>
        <p:spPr bwMode="auto">
          <a:xfrm rot="5400000">
            <a:off x="6509401" y="2052376"/>
            <a:ext cx="306943" cy="8077"/>
          </a:xfrm>
          <a:prstGeom prst="straightConnector1">
            <a:avLst/>
          </a:prstGeom>
          <a:noFill/>
          <a:ln w="19050">
            <a:solidFill>
              <a:schemeClr val="tx1"/>
            </a:solidFill>
            <a:round/>
            <a:headEnd/>
            <a:tailEnd type="triangle" w="med" len="med"/>
          </a:ln>
        </p:spPr>
      </p:cxnSp>
      <p:sp>
        <p:nvSpPr>
          <p:cNvPr id="27" name="Rounded Rectangle 26"/>
          <p:cNvSpPr/>
          <p:nvPr/>
        </p:nvSpPr>
        <p:spPr bwMode="auto">
          <a:xfrm>
            <a:off x="4810125" y="1485899"/>
            <a:ext cx="2911186" cy="4991101"/>
          </a:xfrm>
          <a:prstGeom prst="roundRect">
            <a:avLst>
              <a:gd name="adj" fmla="val 607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28" name="Rectangle 17"/>
          <p:cNvSpPr>
            <a:spLocks noChangeArrowheads="1"/>
          </p:cNvSpPr>
          <p:nvPr/>
        </p:nvSpPr>
        <p:spPr bwMode="auto">
          <a:xfrm>
            <a:off x="7132610" y="2981325"/>
            <a:ext cx="430240" cy="447674"/>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err="1" smtClean="0">
                <a:solidFill>
                  <a:srgbClr val="FFFFFF"/>
                </a:solidFill>
                <a:latin typeface="Arial Narrow" pitchFamily="34" charset="0"/>
              </a:rPr>
              <a:t>Emrg</a:t>
            </a:r>
            <a:r>
              <a:rPr lang="en-US" sz="1000" dirty="0" smtClean="0">
                <a:solidFill>
                  <a:srgbClr val="FFFFFF"/>
                </a:solidFill>
                <a:latin typeface="Arial Narrow" pitchFamily="34" charset="0"/>
              </a:rPr>
              <a: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Chg</a:t>
            </a:r>
            <a:endParaRPr lang="en-US" sz="1000" dirty="0">
              <a:solidFill>
                <a:srgbClr val="FFFFFF"/>
              </a:solidFill>
              <a:latin typeface="Arial Narrow" pitchFamily="34" charset="0"/>
            </a:endParaRPr>
          </a:p>
        </p:txBody>
      </p:sp>
      <p:cxnSp>
        <p:nvCxnSpPr>
          <p:cNvPr id="29" name="AutoShape 32"/>
          <p:cNvCxnSpPr>
            <a:cxnSpLocks noChangeShapeType="1"/>
            <a:stCxn id="28" idx="2"/>
            <a:endCxn id="21" idx="1"/>
          </p:cNvCxnSpPr>
          <p:nvPr/>
        </p:nvCxnSpPr>
        <p:spPr bwMode="auto">
          <a:xfrm rot="16200000" flipH="1">
            <a:off x="7533112" y="3243617"/>
            <a:ext cx="168206" cy="538970"/>
          </a:xfrm>
          <a:prstGeom prst="bentConnector2">
            <a:avLst/>
          </a:prstGeom>
          <a:noFill/>
          <a:ln w="19050">
            <a:solidFill>
              <a:schemeClr val="tx1"/>
            </a:solidFill>
            <a:miter lim="800000"/>
            <a:headEnd/>
            <a:tailEnd type="triangle" w="med" len="med"/>
          </a:ln>
        </p:spPr>
      </p:cxnSp>
      <p:sp>
        <p:nvSpPr>
          <p:cNvPr id="30" name="Text Box 43"/>
          <p:cNvSpPr txBox="1">
            <a:spLocks noChangeArrowheads="1"/>
          </p:cNvSpPr>
          <p:nvPr/>
        </p:nvSpPr>
        <p:spPr bwMode="auto">
          <a:xfrm>
            <a:off x="7043602" y="2718353"/>
            <a:ext cx="360997" cy="246221"/>
          </a:xfrm>
          <a:prstGeom prst="rect">
            <a:avLst/>
          </a:prstGeom>
          <a:noFill/>
          <a:ln w="19050" algn="ctr">
            <a:noFill/>
            <a:miter lim="800000"/>
            <a:headEnd/>
            <a:tailEnd/>
          </a:ln>
        </p:spPr>
        <p:txBody>
          <a:bodyPr wrap="none">
            <a:spAutoFit/>
          </a:bodyPr>
          <a:lstStyle/>
          <a:p>
            <a:pPr algn="ctr"/>
            <a:r>
              <a:rPr lang="sv-SE" sz="1000" dirty="0" smtClean="0"/>
              <a:t>12.</a:t>
            </a:r>
            <a:endParaRPr lang="en-GB" sz="1000" dirty="0"/>
          </a:p>
        </p:txBody>
      </p:sp>
      <p:cxnSp>
        <p:nvCxnSpPr>
          <p:cNvPr id="31" name="AutoShape 24"/>
          <p:cNvCxnSpPr>
            <a:cxnSpLocks noChangeShapeType="1"/>
            <a:stCxn id="15" idx="2"/>
            <a:endCxn id="9" idx="0"/>
          </p:cNvCxnSpPr>
          <p:nvPr/>
        </p:nvCxnSpPr>
        <p:spPr bwMode="auto">
          <a:xfrm rot="5400000">
            <a:off x="5539399" y="2026977"/>
            <a:ext cx="200290" cy="1554"/>
          </a:xfrm>
          <a:prstGeom prst="straightConnector1">
            <a:avLst/>
          </a:prstGeom>
          <a:noFill/>
          <a:ln w="19050">
            <a:solidFill>
              <a:schemeClr val="tx1"/>
            </a:solidFill>
            <a:round/>
            <a:headEnd/>
            <a:tailEnd type="triangle" w="med" len="med"/>
          </a:ln>
        </p:spPr>
      </p:cxnSp>
      <p:sp>
        <p:nvSpPr>
          <p:cNvPr id="37" name="Text Box 35"/>
          <p:cNvSpPr txBox="1">
            <a:spLocks noChangeArrowheads="1"/>
          </p:cNvSpPr>
          <p:nvPr/>
        </p:nvSpPr>
        <p:spPr bwMode="auto">
          <a:xfrm>
            <a:off x="4013835" y="3624215"/>
            <a:ext cx="809840" cy="338554"/>
          </a:xfrm>
          <a:prstGeom prst="rect">
            <a:avLst/>
          </a:prstGeom>
          <a:noFill/>
          <a:ln w="19050" algn="ctr">
            <a:noFill/>
            <a:miter lim="800000"/>
            <a:headEnd/>
            <a:tailEnd/>
          </a:ln>
        </p:spPr>
        <p:txBody>
          <a:bodyPr wrap="square">
            <a:spAutoFit/>
          </a:bodyPr>
          <a:lstStyle/>
          <a:p>
            <a:pPr algn="ctr"/>
            <a:r>
              <a:rPr lang="sv-SE" sz="800" dirty="0" smtClean="0"/>
              <a:t>Production</a:t>
            </a:r>
            <a:br>
              <a:rPr lang="sv-SE" sz="800" dirty="0" smtClean="0"/>
            </a:br>
            <a:r>
              <a:rPr lang="sv-SE" sz="800" dirty="0" smtClean="0"/>
              <a:t>Landscape</a:t>
            </a:r>
            <a:endParaRPr lang="en-GB" sz="800" dirty="0"/>
          </a:p>
        </p:txBody>
      </p:sp>
      <p:sp>
        <p:nvSpPr>
          <p:cNvPr id="38" name="AutoShape 10"/>
          <p:cNvSpPr>
            <a:spLocks noChangeArrowheads="1"/>
          </p:cNvSpPr>
          <p:nvPr/>
        </p:nvSpPr>
        <p:spPr bwMode="auto">
          <a:xfrm>
            <a:off x="4902904" y="37888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39" name="Rectangle 11"/>
          <p:cNvSpPr>
            <a:spLocks noChangeArrowheads="1"/>
          </p:cNvSpPr>
          <p:nvPr/>
        </p:nvSpPr>
        <p:spPr bwMode="auto">
          <a:xfrm>
            <a:off x="5113637" y="3819909"/>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Synchronize Disaster Recovery System</a:t>
            </a:r>
            <a:endParaRPr lang="en-US" sz="1000" dirty="0">
              <a:solidFill>
                <a:srgbClr val="FFFFFF"/>
              </a:solidFill>
              <a:latin typeface="Arial Narrow" pitchFamily="34" charset="0"/>
            </a:endParaRPr>
          </a:p>
        </p:txBody>
      </p:sp>
      <p:sp>
        <p:nvSpPr>
          <p:cNvPr id="40" name="Text Box 41"/>
          <p:cNvSpPr txBox="1">
            <a:spLocks noChangeArrowheads="1"/>
          </p:cNvSpPr>
          <p:nvPr/>
        </p:nvSpPr>
        <p:spPr bwMode="auto">
          <a:xfrm>
            <a:off x="4860699" y="3815146"/>
            <a:ext cx="290465" cy="246221"/>
          </a:xfrm>
          <a:prstGeom prst="rect">
            <a:avLst/>
          </a:prstGeom>
          <a:noFill/>
          <a:ln w="19050" algn="ctr">
            <a:noFill/>
            <a:miter lim="800000"/>
            <a:headEnd/>
            <a:tailEnd/>
          </a:ln>
        </p:spPr>
        <p:txBody>
          <a:bodyPr wrap="none">
            <a:spAutoFit/>
          </a:bodyPr>
          <a:lstStyle/>
          <a:p>
            <a:pPr algn="ctr"/>
            <a:r>
              <a:rPr lang="sv-SE" sz="1000" dirty="0" smtClean="0"/>
              <a:t>8.</a:t>
            </a:r>
            <a:endParaRPr lang="en-GB" sz="1000" dirty="0"/>
          </a:p>
        </p:txBody>
      </p:sp>
      <p:sp>
        <p:nvSpPr>
          <p:cNvPr id="45" name="AutoShape 10"/>
          <p:cNvSpPr>
            <a:spLocks noChangeArrowheads="1"/>
          </p:cNvSpPr>
          <p:nvPr/>
        </p:nvSpPr>
        <p:spPr bwMode="auto">
          <a:xfrm>
            <a:off x="4902904" y="4293677"/>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46" name="Rectangle 11"/>
          <p:cNvSpPr>
            <a:spLocks noChangeArrowheads="1"/>
          </p:cNvSpPr>
          <p:nvPr/>
        </p:nvSpPr>
        <p:spPr bwMode="auto">
          <a:xfrm>
            <a:off x="5113637" y="4324734"/>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Synchronize Production Replica</a:t>
            </a:r>
            <a:endParaRPr lang="en-US" sz="1000" dirty="0">
              <a:solidFill>
                <a:srgbClr val="FFFFFF"/>
              </a:solidFill>
              <a:latin typeface="Arial Narrow" pitchFamily="34" charset="0"/>
            </a:endParaRPr>
          </a:p>
        </p:txBody>
      </p:sp>
      <p:sp>
        <p:nvSpPr>
          <p:cNvPr id="47" name="Text Box 41"/>
          <p:cNvSpPr txBox="1">
            <a:spLocks noChangeArrowheads="1"/>
          </p:cNvSpPr>
          <p:nvPr/>
        </p:nvSpPr>
        <p:spPr bwMode="auto">
          <a:xfrm>
            <a:off x="4860699" y="4319971"/>
            <a:ext cx="290465" cy="246221"/>
          </a:xfrm>
          <a:prstGeom prst="rect">
            <a:avLst/>
          </a:prstGeom>
          <a:noFill/>
          <a:ln w="19050" algn="ctr">
            <a:noFill/>
            <a:miter lim="800000"/>
            <a:headEnd/>
            <a:tailEnd/>
          </a:ln>
        </p:spPr>
        <p:txBody>
          <a:bodyPr wrap="none">
            <a:spAutoFit/>
          </a:bodyPr>
          <a:lstStyle/>
          <a:p>
            <a:pPr algn="ctr"/>
            <a:r>
              <a:rPr lang="sv-SE" sz="1000" dirty="0" smtClean="0"/>
              <a:t>9.</a:t>
            </a:r>
            <a:endParaRPr lang="en-GB" sz="1000" dirty="0"/>
          </a:p>
        </p:txBody>
      </p:sp>
      <p:sp>
        <p:nvSpPr>
          <p:cNvPr id="48" name="AutoShape 10"/>
          <p:cNvSpPr>
            <a:spLocks noChangeArrowheads="1"/>
          </p:cNvSpPr>
          <p:nvPr/>
        </p:nvSpPr>
        <p:spPr bwMode="auto">
          <a:xfrm>
            <a:off x="4902904" y="4798501"/>
            <a:ext cx="2097971" cy="545023"/>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49" name="Rectangle 11"/>
          <p:cNvSpPr>
            <a:spLocks noChangeArrowheads="1"/>
          </p:cNvSpPr>
          <p:nvPr/>
        </p:nvSpPr>
        <p:spPr bwMode="auto">
          <a:xfrm>
            <a:off x="5113637" y="4829558"/>
            <a:ext cx="1714427" cy="428241"/>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Training and Migration Systems</a:t>
            </a:r>
            <a:endParaRPr lang="en-US" sz="1000" dirty="0">
              <a:solidFill>
                <a:srgbClr val="FFFFFF"/>
              </a:solidFill>
              <a:latin typeface="Arial Narrow" pitchFamily="34" charset="0"/>
            </a:endParaRPr>
          </a:p>
        </p:txBody>
      </p:sp>
      <p:sp>
        <p:nvSpPr>
          <p:cNvPr id="50" name="Text Box 41"/>
          <p:cNvSpPr txBox="1">
            <a:spLocks noChangeArrowheads="1"/>
          </p:cNvSpPr>
          <p:nvPr/>
        </p:nvSpPr>
        <p:spPr bwMode="auto">
          <a:xfrm>
            <a:off x="4825433" y="4824796"/>
            <a:ext cx="360997" cy="246221"/>
          </a:xfrm>
          <a:prstGeom prst="rect">
            <a:avLst/>
          </a:prstGeom>
          <a:noFill/>
          <a:ln w="19050" algn="ctr">
            <a:noFill/>
            <a:miter lim="800000"/>
            <a:headEnd/>
            <a:tailEnd/>
          </a:ln>
        </p:spPr>
        <p:txBody>
          <a:bodyPr wrap="none">
            <a:spAutoFit/>
          </a:bodyPr>
          <a:lstStyle/>
          <a:p>
            <a:pPr algn="ctr"/>
            <a:r>
              <a:rPr lang="sv-SE" sz="1000" dirty="0" smtClean="0"/>
              <a:t>10.</a:t>
            </a:r>
            <a:endParaRPr lang="en-GB" sz="1000" dirty="0"/>
          </a:p>
        </p:txBody>
      </p:sp>
      <p:sp>
        <p:nvSpPr>
          <p:cNvPr id="51" name="AutoShape 10"/>
          <p:cNvSpPr>
            <a:spLocks noChangeArrowheads="1"/>
          </p:cNvSpPr>
          <p:nvPr/>
        </p:nvSpPr>
        <p:spPr bwMode="auto">
          <a:xfrm>
            <a:off x="4902904" y="5379526"/>
            <a:ext cx="2097971" cy="545023"/>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52" name="Rectangle 11"/>
          <p:cNvSpPr>
            <a:spLocks noChangeArrowheads="1"/>
          </p:cNvSpPr>
          <p:nvPr/>
        </p:nvSpPr>
        <p:spPr bwMode="auto">
          <a:xfrm>
            <a:off x="5113637" y="5410583"/>
            <a:ext cx="1714427" cy="428241"/>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Review Administrative Scripts and Commit changes to SCM</a:t>
            </a:r>
            <a:endParaRPr lang="en-US" sz="1000" dirty="0">
              <a:solidFill>
                <a:srgbClr val="FFFFFF"/>
              </a:solidFill>
              <a:latin typeface="Arial Narrow" pitchFamily="34" charset="0"/>
            </a:endParaRPr>
          </a:p>
        </p:txBody>
      </p:sp>
      <p:sp>
        <p:nvSpPr>
          <p:cNvPr id="53" name="Text Box 41"/>
          <p:cNvSpPr txBox="1">
            <a:spLocks noChangeArrowheads="1"/>
          </p:cNvSpPr>
          <p:nvPr/>
        </p:nvSpPr>
        <p:spPr bwMode="auto">
          <a:xfrm>
            <a:off x="4825433" y="5405821"/>
            <a:ext cx="360997" cy="246221"/>
          </a:xfrm>
          <a:prstGeom prst="rect">
            <a:avLst/>
          </a:prstGeom>
          <a:noFill/>
          <a:ln w="19050" algn="ctr">
            <a:noFill/>
            <a:miter lim="800000"/>
            <a:headEnd/>
            <a:tailEnd/>
          </a:ln>
        </p:spPr>
        <p:txBody>
          <a:bodyPr wrap="none">
            <a:spAutoFit/>
          </a:bodyPr>
          <a:lstStyle/>
          <a:p>
            <a:pPr algn="ctr"/>
            <a:r>
              <a:rPr lang="sv-SE" sz="1000" dirty="0" smtClean="0"/>
              <a:t>11.</a:t>
            </a:r>
            <a:endParaRPr lang="en-GB" sz="1000" dirty="0"/>
          </a:p>
        </p:txBody>
      </p:sp>
      <p:sp>
        <p:nvSpPr>
          <p:cNvPr id="57" name="AutoShape 10"/>
          <p:cNvSpPr>
            <a:spLocks noChangeArrowheads="1"/>
          </p:cNvSpPr>
          <p:nvPr/>
        </p:nvSpPr>
        <p:spPr bwMode="auto">
          <a:xfrm>
            <a:off x="4921954" y="59605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58" name="Rectangle 11"/>
          <p:cNvSpPr>
            <a:spLocks noChangeArrowheads="1"/>
          </p:cNvSpPr>
          <p:nvPr/>
        </p:nvSpPr>
        <p:spPr bwMode="auto">
          <a:xfrm>
            <a:off x="5132687" y="5991609"/>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Update CMDB</a:t>
            </a:r>
            <a:endParaRPr lang="en-US" sz="1000" dirty="0">
              <a:solidFill>
                <a:srgbClr val="FFFFFF"/>
              </a:solidFill>
              <a:latin typeface="Arial Narrow" pitchFamily="34" charset="0"/>
            </a:endParaRPr>
          </a:p>
        </p:txBody>
      </p:sp>
      <p:sp>
        <p:nvSpPr>
          <p:cNvPr id="59" name="Text Box 41"/>
          <p:cNvSpPr txBox="1">
            <a:spLocks noChangeArrowheads="1"/>
          </p:cNvSpPr>
          <p:nvPr/>
        </p:nvSpPr>
        <p:spPr bwMode="auto">
          <a:xfrm>
            <a:off x="4844483" y="5986846"/>
            <a:ext cx="360997" cy="246221"/>
          </a:xfrm>
          <a:prstGeom prst="rect">
            <a:avLst/>
          </a:prstGeom>
          <a:noFill/>
          <a:ln w="19050" algn="ctr">
            <a:noFill/>
            <a:miter lim="800000"/>
            <a:headEnd/>
            <a:tailEnd/>
          </a:ln>
        </p:spPr>
        <p:txBody>
          <a:bodyPr wrap="none">
            <a:spAutoFit/>
          </a:bodyPr>
          <a:lstStyle/>
          <a:p>
            <a:pPr algn="ctr"/>
            <a:r>
              <a:rPr lang="sv-SE" sz="1000" dirty="0" smtClean="0"/>
              <a:t>13.</a:t>
            </a:r>
            <a:endParaRPr lang="en-GB" sz="1000" dirty="0"/>
          </a:p>
        </p:txBody>
      </p:sp>
      <p:sp>
        <p:nvSpPr>
          <p:cNvPr id="60" name="AutoShape 49"/>
          <p:cNvSpPr>
            <a:spLocks noChangeArrowheads="1"/>
          </p:cNvSpPr>
          <p:nvPr/>
        </p:nvSpPr>
        <p:spPr bwMode="auto">
          <a:xfrm>
            <a:off x="7877175" y="30351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Emergency Changes</a:t>
            </a:r>
            <a:endParaRPr lang="en-US" sz="1000" dirty="0">
              <a:latin typeface="Arial Narrow" pitchFamily="34" charset="0"/>
            </a:endParaRPr>
          </a:p>
        </p:txBody>
      </p:sp>
      <p:cxnSp>
        <p:nvCxnSpPr>
          <p:cNvPr id="61" name="AutoShape 64"/>
          <p:cNvCxnSpPr>
            <a:cxnSpLocks noChangeShapeType="1"/>
            <a:stCxn id="28" idx="3"/>
            <a:endCxn id="60" idx="1"/>
          </p:cNvCxnSpPr>
          <p:nvPr/>
        </p:nvCxnSpPr>
        <p:spPr bwMode="auto">
          <a:xfrm flipV="1">
            <a:off x="7562850" y="3204246"/>
            <a:ext cx="314325" cy="916"/>
          </a:xfrm>
          <a:prstGeom prst="straightConnector1">
            <a:avLst/>
          </a:prstGeom>
          <a:noFill/>
          <a:ln w="19050">
            <a:solidFill>
              <a:schemeClr val="tx1"/>
            </a:solidFill>
            <a:round/>
            <a:headEnd/>
            <a:tailEnd type="triangle" w="med" len="med"/>
          </a:ln>
        </p:spPr>
      </p:cxnSp>
      <p:sp>
        <p:nvSpPr>
          <p:cNvPr id="63" name="AutoShape 49"/>
          <p:cNvSpPr>
            <a:spLocks noChangeArrowheads="1"/>
          </p:cNvSpPr>
          <p:nvPr/>
        </p:nvSpPr>
        <p:spPr bwMode="auto">
          <a:xfrm>
            <a:off x="7886724" y="3830914"/>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DR System</a:t>
            </a:r>
            <a:endParaRPr lang="en-US" sz="1000" dirty="0">
              <a:latin typeface="Arial Narrow" pitchFamily="34" charset="0"/>
            </a:endParaRPr>
          </a:p>
        </p:txBody>
      </p:sp>
      <p:sp>
        <p:nvSpPr>
          <p:cNvPr id="64" name="AutoShape 49"/>
          <p:cNvSpPr>
            <a:spLocks noChangeArrowheads="1"/>
          </p:cNvSpPr>
          <p:nvPr/>
        </p:nvSpPr>
        <p:spPr bwMode="auto">
          <a:xfrm>
            <a:off x="7886720" y="4331664"/>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Replica System</a:t>
            </a:r>
            <a:endParaRPr lang="en-US" sz="1000" dirty="0">
              <a:latin typeface="Arial Narrow" pitchFamily="34" charset="0"/>
            </a:endParaRPr>
          </a:p>
        </p:txBody>
      </p:sp>
      <p:sp>
        <p:nvSpPr>
          <p:cNvPr id="65" name="AutoShape 49"/>
          <p:cNvSpPr>
            <a:spLocks noChangeArrowheads="1"/>
          </p:cNvSpPr>
          <p:nvPr/>
        </p:nvSpPr>
        <p:spPr bwMode="auto">
          <a:xfrm>
            <a:off x="7875830" y="4832414"/>
            <a:ext cx="964480" cy="414500"/>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Training and Migration Systems</a:t>
            </a:r>
            <a:endParaRPr lang="en-US" sz="1000" dirty="0">
              <a:latin typeface="Arial Narrow" pitchFamily="34" charset="0"/>
            </a:endParaRPr>
          </a:p>
        </p:txBody>
      </p:sp>
      <p:sp>
        <p:nvSpPr>
          <p:cNvPr id="66" name="AutoShape 49"/>
          <p:cNvSpPr>
            <a:spLocks noChangeArrowheads="1"/>
          </p:cNvSpPr>
          <p:nvPr/>
        </p:nvSpPr>
        <p:spPr bwMode="auto">
          <a:xfrm>
            <a:off x="7886713" y="5452910"/>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Scripts</a:t>
            </a:r>
            <a:endParaRPr lang="en-US" sz="1000" dirty="0">
              <a:latin typeface="Arial Narrow" pitchFamily="34" charset="0"/>
            </a:endParaRPr>
          </a:p>
        </p:txBody>
      </p:sp>
      <p:cxnSp>
        <p:nvCxnSpPr>
          <p:cNvPr id="67" name="AutoShape 64"/>
          <p:cNvCxnSpPr>
            <a:cxnSpLocks noChangeShapeType="1"/>
            <a:stCxn id="39" idx="3"/>
            <a:endCxn id="63" idx="1"/>
          </p:cNvCxnSpPr>
          <p:nvPr/>
        </p:nvCxnSpPr>
        <p:spPr bwMode="auto">
          <a:xfrm>
            <a:off x="6828064" y="3997709"/>
            <a:ext cx="1058660" cy="2274"/>
          </a:xfrm>
          <a:prstGeom prst="straightConnector1">
            <a:avLst/>
          </a:prstGeom>
          <a:noFill/>
          <a:ln w="19050">
            <a:solidFill>
              <a:schemeClr val="tx1"/>
            </a:solidFill>
            <a:round/>
            <a:headEnd/>
            <a:tailEnd type="triangle" w="med" len="med"/>
          </a:ln>
        </p:spPr>
      </p:cxnSp>
      <p:cxnSp>
        <p:nvCxnSpPr>
          <p:cNvPr id="70" name="AutoShape 64"/>
          <p:cNvCxnSpPr>
            <a:cxnSpLocks noChangeShapeType="1"/>
            <a:stCxn id="46" idx="3"/>
            <a:endCxn id="64" idx="1"/>
          </p:cNvCxnSpPr>
          <p:nvPr/>
        </p:nvCxnSpPr>
        <p:spPr bwMode="auto">
          <a:xfrm flipV="1">
            <a:off x="6828064" y="4500733"/>
            <a:ext cx="1058656" cy="1801"/>
          </a:xfrm>
          <a:prstGeom prst="straightConnector1">
            <a:avLst/>
          </a:prstGeom>
          <a:noFill/>
          <a:ln w="19050">
            <a:solidFill>
              <a:schemeClr val="tx1"/>
            </a:solidFill>
            <a:round/>
            <a:headEnd/>
            <a:tailEnd type="triangle" w="med" len="med"/>
          </a:ln>
        </p:spPr>
      </p:cxnSp>
      <p:cxnSp>
        <p:nvCxnSpPr>
          <p:cNvPr id="73" name="AutoShape 64"/>
          <p:cNvCxnSpPr>
            <a:cxnSpLocks noChangeShapeType="1"/>
            <a:stCxn id="49" idx="3"/>
            <a:endCxn id="65" idx="1"/>
          </p:cNvCxnSpPr>
          <p:nvPr/>
        </p:nvCxnSpPr>
        <p:spPr bwMode="auto">
          <a:xfrm flipV="1">
            <a:off x="6828064" y="5039664"/>
            <a:ext cx="1047766" cy="4015"/>
          </a:xfrm>
          <a:prstGeom prst="straightConnector1">
            <a:avLst/>
          </a:prstGeom>
          <a:noFill/>
          <a:ln w="19050">
            <a:solidFill>
              <a:schemeClr val="tx1"/>
            </a:solidFill>
            <a:round/>
            <a:headEnd/>
            <a:tailEnd type="triangle" w="med" len="med"/>
          </a:ln>
        </p:spPr>
      </p:cxnSp>
      <p:cxnSp>
        <p:nvCxnSpPr>
          <p:cNvPr id="76" name="AutoShape 64"/>
          <p:cNvCxnSpPr>
            <a:cxnSpLocks noChangeShapeType="1"/>
            <a:stCxn id="52" idx="3"/>
            <a:endCxn id="66" idx="1"/>
          </p:cNvCxnSpPr>
          <p:nvPr/>
        </p:nvCxnSpPr>
        <p:spPr bwMode="auto">
          <a:xfrm flipV="1">
            <a:off x="6828064" y="5621979"/>
            <a:ext cx="1058649" cy="2725"/>
          </a:xfrm>
          <a:prstGeom prst="straightConnector1">
            <a:avLst/>
          </a:prstGeom>
          <a:noFill/>
          <a:ln w="19050">
            <a:solidFill>
              <a:schemeClr val="tx1"/>
            </a:solidFill>
            <a:round/>
            <a:headEnd/>
            <a:tailEnd type="triangle" w="med" len="med"/>
          </a:ln>
        </p:spPr>
      </p:cxnSp>
      <p:sp>
        <p:nvSpPr>
          <p:cNvPr id="56" name="Rectangle 55"/>
          <p:cNvSpPr/>
          <p:nvPr/>
        </p:nvSpPr>
        <p:spPr>
          <a:xfrm>
            <a:off x="240030" y="1276143"/>
            <a:ext cx="4137660" cy="338554"/>
          </a:xfrm>
          <a:prstGeom prst="rect">
            <a:avLst/>
          </a:prstGeom>
        </p:spPr>
        <p:txBody>
          <a:bodyPr wrap="square">
            <a:spAutoFit/>
          </a:bodyPr>
          <a:lstStyle/>
          <a:p>
            <a:r>
              <a:rPr lang="en-US" sz="1600" dirty="0" smtClean="0">
                <a:solidFill>
                  <a:schemeClr val="tx1">
                    <a:lumMod val="50000"/>
                    <a:lumOff val="50000"/>
                  </a:schemeClr>
                </a:solidFill>
              </a:rPr>
              <a:t>Large-Very Large Customer Deployments </a:t>
            </a:r>
            <a:endParaRPr lang="en-US" sz="1600" dirty="0">
              <a:solidFill>
                <a:schemeClr val="tx1">
                  <a:lumMod val="50000"/>
                  <a:lumOff val="50000"/>
                </a:schemeClr>
              </a:solidFill>
            </a:endParaRPr>
          </a:p>
        </p:txBody>
      </p:sp>
      <p:sp>
        <p:nvSpPr>
          <p:cNvPr id="62" name="Rectangle 61"/>
          <p:cNvSpPr/>
          <p:nvPr/>
        </p:nvSpPr>
        <p:spPr bwMode="gray">
          <a:xfrm>
            <a:off x="0" y="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t>
            </a:r>
            <a:r>
              <a:rPr lang="en-US" sz="1050" b="1" dirty="0" smtClean="0">
                <a:solidFill>
                  <a:srgbClr val="FFFFFF"/>
                </a:solidFill>
                <a:latin typeface="Arial" pitchFamily="34" charset="0"/>
                <a:ea typeface="ＭＳ Ｐゴシック" pitchFamily="34" charset="-128"/>
              </a:rPr>
              <a:t>hidden by default.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Best Practices</a:t>
            </a:r>
            <a:endParaRPr lang="en-US" dirty="0"/>
          </a:p>
        </p:txBody>
      </p:sp>
      <p:sp>
        <p:nvSpPr>
          <p:cNvPr id="5" name="Content Placeholder 4"/>
          <p:cNvSpPr>
            <a:spLocks noGrp="1"/>
          </p:cNvSpPr>
          <p:nvPr>
            <p:ph idx="1"/>
          </p:nvPr>
        </p:nvSpPr>
        <p:spPr/>
        <p:txBody>
          <a:bodyPr/>
          <a:lstStyle/>
          <a:p>
            <a:r>
              <a:rPr lang="en-US" dirty="0" smtClean="0"/>
              <a:t>In all cases</a:t>
            </a:r>
          </a:p>
          <a:p>
            <a:pPr lvl="1"/>
            <a:r>
              <a:rPr lang="en-US" dirty="0" smtClean="0"/>
              <a:t>Adopt a standard deployment model and terminology</a:t>
            </a:r>
          </a:p>
          <a:p>
            <a:pPr lvl="1"/>
            <a:r>
              <a:rPr lang="en-US" dirty="0" smtClean="0"/>
              <a:t>Perform a full clone of production for pre-production validation</a:t>
            </a:r>
          </a:p>
          <a:p>
            <a:pPr lvl="1"/>
            <a:r>
              <a:rPr lang="en-US" dirty="0" smtClean="0"/>
              <a:t>Make all but emergency changes on a development machine</a:t>
            </a:r>
          </a:p>
          <a:p>
            <a:pPr lvl="1"/>
            <a:r>
              <a:rPr lang="en-US" dirty="0" smtClean="0"/>
              <a:t>After an emergency changes has been made, carry that set of changes back through the standard configuration management process</a:t>
            </a:r>
          </a:p>
          <a:p>
            <a:r>
              <a:rPr lang="en-US" dirty="0" smtClean="0"/>
              <a:t>In larger deployments</a:t>
            </a:r>
          </a:p>
          <a:p>
            <a:pPr lvl="1"/>
            <a:r>
              <a:rPr lang="en-US" dirty="0" smtClean="0"/>
              <a:t>Establish a source configuration management system (SCM) for code, installation instructions, administrative scripts and related project content</a:t>
            </a:r>
          </a:p>
          <a:p>
            <a:pPr lvl="1"/>
            <a:r>
              <a:rPr lang="en-US" dirty="0" smtClean="0"/>
              <a:t>Perform the production validation on pre-production system (not production)</a:t>
            </a:r>
          </a:p>
          <a:p>
            <a:pPr lvl="1"/>
            <a:r>
              <a:rPr lang="en-US" dirty="0" smtClean="0"/>
              <a:t>Use a configuration management DB (CMDB) to track your systems, their configurations and any changes</a:t>
            </a:r>
          </a:p>
          <a:p>
            <a:endParaRPr lang="en-US" dirty="0" smtClean="0"/>
          </a:p>
        </p:txBody>
      </p:sp>
      <p:sp>
        <p:nvSpPr>
          <p:cNvPr id="3" name="Footer Placeholder 2"/>
          <p:cNvSpPr>
            <a:spLocks noGrp="1"/>
          </p:cNvSpPr>
          <p:nvPr>
            <p:ph type="ftr" sz="quarter" idx="10"/>
          </p:nvPr>
        </p:nvSpPr>
        <p:spPr/>
        <p:txBody>
          <a:bodyPr/>
          <a:lstStyle/>
          <a:p>
            <a:r>
              <a:rPr lang="en-US" smtClean="0"/>
              <a:t>© 2009 PTC</a:t>
            </a:r>
            <a:endParaRPr lang="en-US" dirty="0"/>
          </a:p>
        </p:txBody>
      </p:sp>
      <p:sp>
        <p:nvSpPr>
          <p:cNvPr id="4" name="Slide Number Placeholder 3"/>
          <p:cNvSpPr>
            <a:spLocks noGrp="1"/>
          </p:cNvSpPr>
          <p:nvPr>
            <p:ph type="sldNum" sz="quarter" idx="11"/>
          </p:nvPr>
        </p:nvSpPr>
        <p:spPr/>
        <p:txBody>
          <a:bodyPr/>
          <a:lstStyle/>
          <a:p>
            <a:fld id="{AE57F9C6-B6C9-46B7-96B3-13D6E527A965}" type="slidenum">
              <a:rPr lang="en-US" smtClean="0"/>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99"/>
          <p:cNvSpPr>
            <a:spLocks noChangeArrowheads="1"/>
          </p:cNvSpPr>
          <p:nvPr/>
        </p:nvSpPr>
        <p:spPr bwMode="gray">
          <a:xfrm>
            <a:off x="903731" y="1829493"/>
            <a:ext cx="7333364" cy="4405720"/>
          </a:xfrm>
          <a:prstGeom prst="roundRect">
            <a:avLst>
              <a:gd name="adj" fmla="val 2232"/>
            </a:avLst>
          </a:prstGeom>
          <a:solidFill>
            <a:schemeClr val="bg2">
              <a:lumMod val="20000"/>
              <a:lumOff val="80000"/>
            </a:schemeClr>
          </a:solidFill>
          <a:ln w="28575">
            <a:solidFill>
              <a:schemeClr val="accent1"/>
            </a:solidFill>
            <a:round/>
            <a:headEnd/>
            <a:tailEnd/>
          </a:ln>
        </p:spPr>
        <p:txBody>
          <a:bodyPr lIns="92075" tIns="46038" rIns="92075" bIns="46038" anchor="ctr">
            <a:noAutofit/>
          </a:bodyPr>
          <a:lstStyle/>
          <a:p>
            <a:pPr marL="0" lvl="1" indent="0">
              <a:buNone/>
            </a:pPr>
            <a:endParaRPr lang="en-US" dirty="0" smtClean="0"/>
          </a:p>
        </p:txBody>
      </p:sp>
      <p:sp>
        <p:nvSpPr>
          <p:cNvPr id="2" name="Title 1"/>
          <p:cNvSpPr>
            <a:spLocks noGrp="1"/>
          </p:cNvSpPr>
          <p:nvPr>
            <p:ph type="title"/>
          </p:nvPr>
        </p:nvSpPr>
        <p:spPr/>
        <p:txBody>
          <a:bodyPr/>
          <a:lstStyle/>
          <a:p>
            <a:r>
              <a:rPr lang="en-US" dirty="0" smtClean="0"/>
              <a:t>Roles and Responsibilities in Systems Configuration Management</a:t>
            </a:r>
            <a:endParaRPr lang="en-US" dirty="0"/>
          </a:p>
        </p:txBody>
      </p:sp>
      <p:sp>
        <p:nvSpPr>
          <p:cNvPr id="28" name="Footer Placeholder 6"/>
          <p:cNvSpPr>
            <a:spLocks noGrp="1"/>
          </p:cNvSpPr>
          <p:nvPr>
            <p:ph type="ftr" sz="quarter" idx="10"/>
          </p:nvPr>
        </p:nvSpPr>
        <p:spPr>
          <a:xfrm>
            <a:off x="8201025" y="6732588"/>
            <a:ext cx="585788" cy="107722"/>
          </a:xfrm>
        </p:spPr>
        <p:txBody>
          <a:bodyPr/>
          <a:lstStyle/>
          <a:p>
            <a:pPr>
              <a:defRPr/>
            </a:pPr>
            <a:r>
              <a:rPr lang="en-US" sz="700" dirty="0" smtClean="0"/>
              <a:t>© 2010 PTC</a:t>
            </a:r>
            <a:endParaRPr lang="en-US" sz="700" dirty="0"/>
          </a:p>
        </p:txBody>
      </p:sp>
      <p:sp>
        <p:nvSpPr>
          <p:cNvPr id="30" name="Slide Number Placeholder 7"/>
          <p:cNvSpPr>
            <a:spLocks noGrp="1"/>
          </p:cNvSpPr>
          <p:nvPr>
            <p:ph type="sldNum" sz="quarter" idx="11"/>
          </p:nvPr>
        </p:nvSpPr>
        <p:spPr>
          <a:xfrm>
            <a:off x="341313" y="6735763"/>
            <a:ext cx="444500" cy="106362"/>
          </a:xfrm>
        </p:spPr>
        <p:txBody>
          <a:bodyPr/>
          <a:lstStyle/>
          <a:p>
            <a:pPr>
              <a:defRPr/>
            </a:pPr>
            <a:fld id="{8AC8AB04-3AA8-457A-968B-9586E986480C}" type="slidenum">
              <a:rPr lang="en-US" smtClean="0"/>
              <a:pPr>
                <a:defRPr/>
              </a:pPr>
              <a:t>14</a:t>
            </a:fld>
            <a:endParaRPr lang="en-US" dirty="0"/>
          </a:p>
        </p:txBody>
      </p:sp>
      <p:pic>
        <p:nvPicPr>
          <p:cNvPr id="33" name="Picture 25" descr="dude3"/>
          <p:cNvPicPr>
            <a:picLocks noChangeAspect="1" noChangeArrowheads="1"/>
          </p:cNvPicPr>
          <p:nvPr/>
        </p:nvPicPr>
        <p:blipFill>
          <a:blip r:embed="rId3" cstate="print"/>
          <a:srcRect/>
          <a:stretch>
            <a:fillRect/>
          </a:stretch>
        </p:blipFill>
        <p:spPr bwMode="gray">
          <a:xfrm>
            <a:off x="4715429" y="4161330"/>
            <a:ext cx="474663" cy="474662"/>
          </a:xfrm>
          <a:prstGeom prst="rect">
            <a:avLst/>
          </a:prstGeom>
          <a:noFill/>
          <a:ln w="9525">
            <a:noFill/>
            <a:miter lim="800000"/>
            <a:headEnd/>
            <a:tailEnd/>
          </a:ln>
        </p:spPr>
      </p:pic>
      <p:pic>
        <p:nvPicPr>
          <p:cNvPr id="35" name="Picture 23" descr="dude6"/>
          <p:cNvPicPr>
            <a:picLocks noChangeAspect="1" noChangeArrowheads="1"/>
          </p:cNvPicPr>
          <p:nvPr/>
        </p:nvPicPr>
        <p:blipFill>
          <a:blip r:embed="rId4" cstate="print"/>
          <a:srcRect/>
          <a:stretch>
            <a:fillRect/>
          </a:stretch>
        </p:blipFill>
        <p:spPr bwMode="gray">
          <a:xfrm>
            <a:off x="1027849" y="4159742"/>
            <a:ext cx="476250" cy="476250"/>
          </a:xfrm>
          <a:prstGeom prst="rect">
            <a:avLst/>
          </a:prstGeom>
          <a:noFill/>
          <a:ln w="9525">
            <a:noFill/>
            <a:miter lim="800000"/>
            <a:headEnd/>
            <a:tailEnd/>
          </a:ln>
        </p:spPr>
      </p:pic>
      <p:pic>
        <p:nvPicPr>
          <p:cNvPr id="38" name="Picture 26" descr="dude10"/>
          <p:cNvPicPr>
            <a:picLocks noChangeAspect="1" noChangeArrowheads="1"/>
          </p:cNvPicPr>
          <p:nvPr/>
        </p:nvPicPr>
        <p:blipFill>
          <a:blip r:embed="rId5" cstate="print"/>
          <a:srcRect/>
          <a:stretch>
            <a:fillRect/>
          </a:stretch>
        </p:blipFill>
        <p:spPr bwMode="gray">
          <a:xfrm>
            <a:off x="4717016" y="1941198"/>
            <a:ext cx="474663" cy="474663"/>
          </a:xfrm>
          <a:prstGeom prst="rect">
            <a:avLst/>
          </a:prstGeom>
          <a:noFill/>
          <a:ln w="9525">
            <a:noFill/>
            <a:miter lim="800000"/>
            <a:headEnd/>
            <a:tailEnd/>
          </a:ln>
        </p:spPr>
      </p:pic>
      <p:sp>
        <p:nvSpPr>
          <p:cNvPr id="46" name="Line 5"/>
          <p:cNvSpPr>
            <a:spLocks noChangeShapeType="1"/>
          </p:cNvSpPr>
          <p:nvPr/>
        </p:nvSpPr>
        <p:spPr bwMode="gray">
          <a:xfrm>
            <a:off x="917345" y="4032352"/>
            <a:ext cx="7306623" cy="0"/>
          </a:xfrm>
          <a:prstGeom prst="line">
            <a:avLst/>
          </a:prstGeom>
          <a:noFill/>
          <a:ln w="28575">
            <a:solidFill>
              <a:schemeClr val="accent1"/>
            </a:solidFill>
            <a:round/>
            <a:headEnd/>
            <a:tailEnd/>
          </a:ln>
        </p:spPr>
        <p:txBody>
          <a:bodyPr wrap="square" lIns="92075" tIns="46038" rIns="92075" bIns="46038" anchor="ctr">
            <a:prstTxWarp prst="textNoShape">
              <a:avLst/>
            </a:prstTxWarp>
            <a:spAutoFit/>
          </a:bodyPr>
          <a:lstStyle/>
          <a:p>
            <a:endParaRPr lang="en-US" dirty="0"/>
          </a:p>
        </p:txBody>
      </p:sp>
      <p:sp>
        <p:nvSpPr>
          <p:cNvPr id="48" name="Line 6"/>
          <p:cNvSpPr>
            <a:spLocks noChangeShapeType="1"/>
          </p:cNvSpPr>
          <p:nvPr/>
        </p:nvSpPr>
        <p:spPr bwMode="gray">
          <a:xfrm>
            <a:off x="4570413" y="1838268"/>
            <a:ext cx="0" cy="4379392"/>
          </a:xfrm>
          <a:prstGeom prst="line">
            <a:avLst/>
          </a:prstGeom>
          <a:noFill/>
          <a:ln w="28575">
            <a:solidFill>
              <a:schemeClr val="accent1"/>
            </a:solidFill>
            <a:round/>
            <a:headEnd/>
            <a:tailEnd/>
          </a:ln>
        </p:spPr>
        <p:txBody>
          <a:bodyPr wrap="square" lIns="92075" tIns="46038" rIns="92075" bIns="46038" anchor="ctr">
            <a:prstTxWarp prst="textNoShape">
              <a:avLst/>
            </a:prstTxWarp>
            <a:spAutoFit/>
          </a:bodyPr>
          <a:lstStyle/>
          <a:p>
            <a:endParaRPr lang="en-US" dirty="0"/>
          </a:p>
        </p:txBody>
      </p:sp>
      <p:pic>
        <p:nvPicPr>
          <p:cNvPr id="52" name="Picture 10" descr="dude2"/>
          <p:cNvPicPr>
            <a:picLocks noChangeAspect="1" noChangeArrowheads="1"/>
          </p:cNvPicPr>
          <p:nvPr/>
        </p:nvPicPr>
        <p:blipFill>
          <a:blip r:embed="rId6" cstate="print"/>
          <a:srcRect/>
          <a:stretch>
            <a:fillRect/>
          </a:stretch>
        </p:blipFill>
        <p:spPr bwMode="gray">
          <a:xfrm>
            <a:off x="1027849" y="1941198"/>
            <a:ext cx="476250" cy="476250"/>
          </a:xfrm>
          <a:prstGeom prst="rect">
            <a:avLst/>
          </a:prstGeom>
          <a:noFill/>
          <a:ln w="9525">
            <a:noFill/>
            <a:miter lim="800000"/>
            <a:headEnd/>
            <a:tailEnd/>
          </a:ln>
        </p:spPr>
      </p:pic>
      <p:sp>
        <p:nvSpPr>
          <p:cNvPr id="53" name="TextBox 52"/>
          <p:cNvSpPr txBox="1"/>
          <p:nvPr/>
        </p:nvSpPr>
        <p:spPr bwMode="gray">
          <a:xfrm>
            <a:off x="1592737" y="2071600"/>
            <a:ext cx="1352390"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Developer</a:t>
            </a:r>
            <a:endParaRPr lang="en-US" sz="1400" dirty="0" smtClean="0">
              <a:latin typeface="Arial"/>
              <a:ea typeface="MS PGothic"/>
            </a:endParaRPr>
          </a:p>
        </p:txBody>
      </p:sp>
      <p:sp>
        <p:nvSpPr>
          <p:cNvPr id="54" name="Text Box 9"/>
          <p:cNvSpPr txBox="1">
            <a:spLocks noChangeArrowheads="1"/>
          </p:cNvSpPr>
          <p:nvPr/>
        </p:nvSpPr>
        <p:spPr bwMode="gray">
          <a:xfrm>
            <a:off x="1064588" y="2520378"/>
            <a:ext cx="3387491" cy="1231106"/>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Configure workstation computer</a:t>
            </a:r>
          </a:p>
          <a:p>
            <a:pPr marL="109538" indent="-109538">
              <a:spcBef>
                <a:spcPts val="0"/>
              </a:spcBef>
              <a:spcAft>
                <a:spcPts val="600"/>
              </a:spcAft>
              <a:buClr>
                <a:schemeClr val="accent1"/>
              </a:buClr>
              <a:buFont typeface="Arial" pitchFamily="34" charset="0"/>
              <a:buChar char="•"/>
            </a:pPr>
            <a:r>
              <a:rPr lang="en-US" sz="1300" dirty="0" smtClean="0">
                <a:latin typeface="+mn-lt"/>
              </a:rPr>
              <a:t>Checkout and check in customizations</a:t>
            </a:r>
          </a:p>
          <a:p>
            <a:pPr marL="109538" indent="-109538">
              <a:spcBef>
                <a:spcPts val="0"/>
              </a:spcBef>
              <a:spcAft>
                <a:spcPts val="600"/>
              </a:spcAft>
              <a:buClr>
                <a:schemeClr val="accent1"/>
              </a:buClr>
              <a:buFont typeface="Arial" pitchFamily="34" charset="0"/>
              <a:buChar char="•"/>
            </a:pPr>
            <a:r>
              <a:rPr lang="en-US" sz="1300" dirty="0" smtClean="0">
                <a:latin typeface="+mn-lt"/>
              </a:rPr>
              <a:t>Export business administrative content load files</a:t>
            </a:r>
            <a:endParaRPr lang="en-US" sz="1300" dirty="0">
              <a:latin typeface="+mn-lt"/>
            </a:endParaRPr>
          </a:p>
          <a:p>
            <a:pPr marL="109538" indent="-109538">
              <a:spcBef>
                <a:spcPts val="0"/>
              </a:spcBef>
              <a:spcAft>
                <a:spcPts val="600"/>
              </a:spcAft>
              <a:buClr>
                <a:schemeClr val="accent1"/>
              </a:buClr>
              <a:buFont typeface="Arial" pitchFamily="34" charset="0"/>
              <a:buChar char="•"/>
            </a:pPr>
            <a:r>
              <a:rPr lang="en-US" sz="1300" dirty="0" smtClean="0">
                <a:latin typeface="+mn-lt"/>
              </a:rPr>
              <a:t>Recommend system configuration changes</a:t>
            </a:r>
          </a:p>
        </p:txBody>
      </p:sp>
      <p:sp>
        <p:nvSpPr>
          <p:cNvPr id="55" name="TextBox 54"/>
          <p:cNvSpPr txBox="1"/>
          <p:nvPr/>
        </p:nvSpPr>
        <p:spPr bwMode="gray">
          <a:xfrm>
            <a:off x="5280317" y="2071600"/>
            <a:ext cx="2372980"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System Administrator</a:t>
            </a:r>
          </a:p>
        </p:txBody>
      </p:sp>
      <p:sp>
        <p:nvSpPr>
          <p:cNvPr id="56" name="Text Box 9"/>
          <p:cNvSpPr txBox="1">
            <a:spLocks noChangeArrowheads="1"/>
          </p:cNvSpPr>
          <p:nvPr/>
        </p:nvSpPr>
        <p:spPr bwMode="gray">
          <a:xfrm>
            <a:off x="4752168" y="2520378"/>
            <a:ext cx="3387491" cy="1231106"/>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Configure server computers</a:t>
            </a:r>
          </a:p>
          <a:p>
            <a:pPr marL="109538" indent="-109538">
              <a:spcBef>
                <a:spcPts val="0"/>
              </a:spcBef>
              <a:spcAft>
                <a:spcPts val="600"/>
              </a:spcAft>
              <a:buClr>
                <a:schemeClr val="accent1"/>
              </a:buClr>
              <a:buFont typeface="Arial" pitchFamily="34" charset="0"/>
              <a:buChar char="•"/>
            </a:pPr>
            <a:r>
              <a:rPr lang="en-US" sz="1300" dirty="0" smtClean="0">
                <a:latin typeface="+mn-lt"/>
              </a:rPr>
              <a:t>Deploy system builds from Windchill and SCM</a:t>
            </a:r>
          </a:p>
          <a:p>
            <a:pPr marL="109538" indent="-109538">
              <a:spcBef>
                <a:spcPts val="0"/>
              </a:spcBef>
              <a:spcAft>
                <a:spcPts val="600"/>
              </a:spcAft>
              <a:buClr>
                <a:schemeClr val="accent1"/>
              </a:buClr>
              <a:buFont typeface="Arial" pitchFamily="34" charset="0"/>
              <a:buChar char="•"/>
            </a:pPr>
            <a:r>
              <a:rPr lang="en-US" sz="1300" dirty="0" smtClean="0">
                <a:latin typeface="+mn-lt"/>
              </a:rPr>
              <a:t>Backup / recover systems</a:t>
            </a:r>
          </a:p>
          <a:p>
            <a:pPr marL="109538" indent="-109538">
              <a:spcBef>
                <a:spcPts val="0"/>
              </a:spcBef>
              <a:spcAft>
                <a:spcPts val="600"/>
              </a:spcAft>
              <a:buClr>
                <a:schemeClr val="accent1"/>
              </a:buClr>
              <a:buFont typeface="Arial" pitchFamily="34" charset="0"/>
              <a:buChar char="•"/>
            </a:pPr>
            <a:r>
              <a:rPr lang="en-US" sz="1300" dirty="0" smtClean="0">
                <a:latin typeface="+mn-lt"/>
              </a:rPr>
              <a:t>Document configurations</a:t>
            </a:r>
          </a:p>
        </p:txBody>
      </p:sp>
      <p:sp>
        <p:nvSpPr>
          <p:cNvPr id="57" name="TextBox 56"/>
          <p:cNvSpPr txBox="1"/>
          <p:nvPr/>
        </p:nvSpPr>
        <p:spPr bwMode="gray">
          <a:xfrm>
            <a:off x="1592736" y="4290144"/>
            <a:ext cx="2479801"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QA Engineer / Manager</a:t>
            </a:r>
          </a:p>
        </p:txBody>
      </p:sp>
      <p:sp>
        <p:nvSpPr>
          <p:cNvPr id="58" name="Text Box 9"/>
          <p:cNvSpPr txBox="1">
            <a:spLocks noChangeArrowheads="1"/>
          </p:cNvSpPr>
          <p:nvPr/>
        </p:nvSpPr>
        <p:spPr bwMode="gray">
          <a:xfrm>
            <a:off x="1064588" y="4738922"/>
            <a:ext cx="3387491" cy="477054"/>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Develop tests </a:t>
            </a:r>
          </a:p>
          <a:p>
            <a:pPr marL="109538" indent="-109538">
              <a:spcBef>
                <a:spcPts val="0"/>
              </a:spcBef>
              <a:spcAft>
                <a:spcPts val="600"/>
              </a:spcAft>
              <a:buClr>
                <a:schemeClr val="accent1"/>
              </a:buClr>
              <a:buFont typeface="Arial" pitchFamily="34" charset="0"/>
              <a:buChar char="•"/>
            </a:pPr>
            <a:r>
              <a:rPr lang="en-US" sz="1300" dirty="0" smtClean="0">
                <a:latin typeface="+mn-lt"/>
              </a:rPr>
              <a:t>Execute tests to validate systems</a:t>
            </a:r>
          </a:p>
        </p:txBody>
      </p:sp>
      <p:sp>
        <p:nvSpPr>
          <p:cNvPr id="59" name="TextBox 58"/>
          <p:cNvSpPr txBox="1"/>
          <p:nvPr/>
        </p:nvSpPr>
        <p:spPr bwMode="gray">
          <a:xfrm>
            <a:off x="5280317" y="4290144"/>
            <a:ext cx="2242352"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Database Administrator</a:t>
            </a:r>
            <a:endParaRPr lang="en-US" sz="1400" dirty="0" smtClean="0">
              <a:latin typeface="Arial"/>
              <a:ea typeface="MS PGothic"/>
            </a:endParaRPr>
          </a:p>
        </p:txBody>
      </p:sp>
      <p:sp>
        <p:nvSpPr>
          <p:cNvPr id="60" name="Text Box 9"/>
          <p:cNvSpPr txBox="1">
            <a:spLocks noChangeArrowheads="1"/>
          </p:cNvSpPr>
          <p:nvPr/>
        </p:nvSpPr>
        <p:spPr bwMode="gray">
          <a:xfrm>
            <a:off x="4752168" y="4738922"/>
            <a:ext cx="3387491" cy="477054"/>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Develop / clone database content for testing</a:t>
            </a:r>
          </a:p>
          <a:p>
            <a:pPr marL="109538" indent="-109538">
              <a:spcBef>
                <a:spcPts val="0"/>
              </a:spcBef>
              <a:spcAft>
                <a:spcPts val="600"/>
              </a:spcAft>
              <a:buClr>
                <a:schemeClr val="accent1"/>
              </a:buClr>
              <a:buFont typeface="Arial" pitchFamily="34" charset="0"/>
              <a:buChar char="•"/>
            </a:pPr>
            <a:r>
              <a:rPr lang="en-US" sz="1300" dirty="0" smtClean="0">
                <a:latin typeface="+mn-lt"/>
              </a:rPr>
              <a:t>Backup  / recover database</a:t>
            </a:r>
          </a:p>
        </p:txBody>
      </p:sp>
      <p:sp>
        <p:nvSpPr>
          <p:cNvPr id="20" name="Rectangle 19"/>
          <p:cNvSpPr/>
          <p:nvPr/>
        </p:nvSpPr>
        <p:spPr bwMode="gray">
          <a:xfrm>
            <a:off x="0" y="0"/>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summary slide is pulled from the detail activity and role information in the process definition document.  It basically organizes the information by role rather than step.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AutoShape 4"/>
          <p:cNvSpPr>
            <a:spLocks noChangeArrowheads="1"/>
          </p:cNvSpPr>
          <p:nvPr/>
        </p:nvSpPr>
        <p:spPr bwMode="auto">
          <a:xfrm>
            <a:off x="393672" y="2231827"/>
            <a:ext cx="1974771" cy="1089952"/>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7" name="AutoShape 4"/>
          <p:cNvSpPr>
            <a:spLocks noChangeArrowheads="1"/>
          </p:cNvSpPr>
          <p:nvPr/>
        </p:nvSpPr>
        <p:spPr bwMode="auto">
          <a:xfrm>
            <a:off x="2229967" y="2047224"/>
            <a:ext cx="1974771" cy="1274555"/>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8" name="AutoShape 4"/>
          <p:cNvSpPr>
            <a:spLocks noChangeArrowheads="1"/>
          </p:cNvSpPr>
          <p:nvPr/>
        </p:nvSpPr>
        <p:spPr bwMode="auto">
          <a:xfrm>
            <a:off x="4043777" y="1792392"/>
            <a:ext cx="1974771" cy="1529388"/>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9" name="AutoShape 4"/>
          <p:cNvSpPr>
            <a:spLocks noChangeArrowheads="1"/>
          </p:cNvSpPr>
          <p:nvPr/>
        </p:nvSpPr>
        <p:spPr bwMode="auto">
          <a:xfrm>
            <a:off x="5842597" y="1507578"/>
            <a:ext cx="1974771" cy="1814202"/>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1032" name="Rectangle 2"/>
          <p:cNvSpPr>
            <a:spLocks noGrp="1" noChangeArrowheads="1"/>
          </p:cNvSpPr>
          <p:nvPr>
            <p:ph type="title"/>
          </p:nvPr>
        </p:nvSpPr>
        <p:spPr/>
        <p:txBody>
          <a:bodyPr/>
          <a:lstStyle/>
          <a:p>
            <a:r>
              <a:rPr lang="en-US" dirty="0" smtClean="0"/>
              <a:t>Maturity Model for Systems Configuration Management</a:t>
            </a:r>
          </a:p>
        </p:txBody>
      </p:sp>
      <p:sp>
        <p:nvSpPr>
          <p:cNvPr id="1037" name="Text Box 7"/>
          <p:cNvSpPr txBox="1">
            <a:spLocks noChangeArrowheads="1"/>
          </p:cNvSpPr>
          <p:nvPr/>
        </p:nvSpPr>
        <p:spPr bwMode="auto">
          <a:xfrm>
            <a:off x="616236" y="2363878"/>
            <a:ext cx="1406525" cy="230832"/>
          </a:xfrm>
          <a:prstGeom prst="rect">
            <a:avLst/>
          </a:prstGeom>
          <a:noFill/>
          <a:ln w="19050">
            <a:noFill/>
            <a:miter lim="800000"/>
            <a:headEnd/>
            <a:tailEnd/>
          </a:ln>
        </p:spPr>
        <p:txBody>
          <a:bodyPr lIns="0" tIns="45720" rIns="0" bIns="0">
            <a:spAutoFit/>
          </a:bodyPr>
          <a:lstStyle/>
          <a:p>
            <a:pPr algn="ctr"/>
            <a:r>
              <a:rPr lang="en-US" sz="1200" b="1" dirty="0" smtClean="0"/>
              <a:t>Fragmented</a:t>
            </a:r>
            <a:endParaRPr lang="en-US" sz="1200" b="1" dirty="0"/>
          </a:p>
        </p:txBody>
      </p:sp>
      <p:sp>
        <p:nvSpPr>
          <p:cNvPr id="1038" name="Text Box 8"/>
          <p:cNvSpPr txBox="1">
            <a:spLocks noChangeArrowheads="1"/>
          </p:cNvSpPr>
          <p:nvPr/>
        </p:nvSpPr>
        <p:spPr bwMode="auto">
          <a:xfrm>
            <a:off x="2424346" y="2225503"/>
            <a:ext cx="1439863" cy="193899"/>
          </a:xfrm>
          <a:prstGeom prst="rect">
            <a:avLst/>
          </a:prstGeom>
          <a:noFill/>
          <a:ln w="19050">
            <a:noFill/>
            <a:miter lim="800000"/>
            <a:headEnd/>
            <a:tailEnd/>
          </a:ln>
        </p:spPr>
        <p:txBody>
          <a:bodyPr lIns="0" tIns="45720" rIns="0" bIns="0">
            <a:spAutoFit/>
          </a:bodyPr>
          <a:lstStyle/>
          <a:p>
            <a:pPr algn="ctr">
              <a:lnSpc>
                <a:spcPct val="80000"/>
              </a:lnSpc>
            </a:pPr>
            <a:r>
              <a:rPr lang="en-US" sz="1200" b="1" dirty="0" smtClean="0"/>
              <a:t>Domain-integrated</a:t>
            </a:r>
            <a:endParaRPr lang="en-US" sz="1200" b="1" dirty="0"/>
          </a:p>
        </p:txBody>
      </p:sp>
      <p:sp>
        <p:nvSpPr>
          <p:cNvPr id="1039" name="Text Box 9"/>
          <p:cNvSpPr txBox="1">
            <a:spLocks noChangeArrowheads="1"/>
          </p:cNvSpPr>
          <p:nvPr/>
        </p:nvSpPr>
        <p:spPr bwMode="auto">
          <a:xfrm>
            <a:off x="4092239" y="1971040"/>
            <a:ext cx="1731438" cy="230832"/>
          </a:xfrm>
          <a:prstGeom prst="rect">
            <a:avLst/>
          </a:prstGeom>
          <a:noFill/>
          <a:ln w="19050">
            <a:noFill/>
            <a:miter lim="800000"/>
            <a:headEnd/>
            <a:tailEnd/>
          </a:ln>
        </p:spPr>
        <p:txBody>
          <a:bodyPr wrap="square" lIns="0" tIns="45720" rIns="0" bIns="0">
            <a:spAutoFit/>
          </a:bodyPr>
          <a:lstStyle/>
          <a:p>
            <a:pPr algn="ctr"/>
            <a:r>
              <a:rPr lang="en-US" sz="1200" b="1" dirty="0" smtClean="0"/>
              <a:t>Enterprise-integrated</a:t>
            </a:r>
            <a:endParaRPr lang="en-US" sz="1200" b="1" dirty="0"/>
          </a:p>
        </p:txBody>
      </p:sp>
      <p:sp>
        <p:nvSpPr>
          <p:cNvPr id="1040" name="Rectangle 10"/>
          <p:cNvSpPr>
            <a:spLocks noChangeArrowheads="1"/>
          </p:cNvSpPr>
          <p:nvPr/>
        </p:nvSpPr>
        <p:spPr bwMode="auto">
          <a:xfrm>
            <a:off x="956873" y="1929868"/>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a:t>Level 1</a:t>
            </a:r>
          </a:p>
        </p:txBody>
      </p:sp>
      <p:sp>
        <p:nvSpPr>
          <p:cNvPr id="1041" name="Rectangle 11"/>
          <p:cNvSpPr>
            <a:spLocks noChangeArrowheads="1"/>
          </p:cNvSpPr>
          <p:nvPr/>
        </p:nvSpPr>
        <p:spPr bwMode="auto">
          <a:xfrm>
            <a:off x="4663137" y="1501573"/>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dirty="0"/>
              <a:t>Level 3</a:t>
            </a:r>
          </a:p>
        </p:txBody>
      </p:sp>
      <p:sp>
        <p:nvSpPr>
          <p:cNvPr id="1042" name="Rectangle 12"/>
          <p:cNvSpPr>
            <a:spLocks noChangeArrowheads="1"/>
          </p:cNvSpPr>
          <p:nvPr/>
        </p:nvSpPr>
        <p:spPr bwMode="auto">
          <a:xfrm>
            <a:off x="2822878" y="1742645"/>
            <a:ext cx="887186" cy="308419"/>
          </a:xfrm>
          <a:prstGeom prst="rect">
            <a:avLst/>
          </a:prstGeom>
          <a:noFill/>
          <a:ln w="12700">
            <a:noFill/>
            <a:miter lim="800000"/>
            <a:headEnd/>
            <a:tailEnd/>
          </a:ln>
        </p:spPr>
        <p:txBody>
          <a:bodyPr wrap="square" lIns="90488" tIns="46038" rIns="90488" bIns="46038" anchor="ctr" anchorCtr="1">
            <a:spAutoFit/>
          </a:bodyPr>
          <a:lstStyle/>
          <a:p>
            <a:pPr algn="ctr" defTabSz="904875"/>
            <a:r>
              <a:rPr lang="en-US" sz="1400" b="1" i="1" dirty="0"/>
              <a:t>Level 2</a:t>
            </a:r>
          </a:p>
        </p:txBody>
      </p:sp>
      <p:sp>
        <p:nvSpPr>
          <p:cNvPr id="1044" name="Text Box 14"/>
          <p:cNvSpPr txBox="1">
            <a:spLocks noChangeArrowheads="1"/>
          </p:cNvSpPr>
          <p:nvPr/>
        </p:nvSpPr>
        <p:spPr bwMode="auto">
          <a:xfrm>
            <a:off x="5934569" y="1724100"/>
            <a:ext cx="1608137" cy="230832"/>
          </a:xfrm>
          <a:prstGeom prst="rect">
            <a:avLst/>
          </a:prstGeom>
          <a:noFill/>
          <a:ln w="19050">
            <a:noFill/>
            <a:miter lim="800000"/>
            <a:headEnd/>
            <a:tailEnd/>
          </a:ln>
        </p:spPr>
        <p:txBody>
          <a:bodyPr lIns="0" tIns="45720" rIns="0" bIns="0">
            <a:spAutoFit/>
          </a:bodyPr>
          <a:lstStyle/>
          <a:p>
            <a:pPr algn="ctr"/>
            <a:r>
              <a:rPr lang="en-US" sz="1200" b="1"/>
              <a:t>Extended</a:t>
            </a:r>
          </a:p>
        </p:txBody>
      </p:sp>
      <p:sp>
        <p:nvSpPr>
          <p:cNvPr id="1045" name="Rectangle 15"/>
          <p:cNvSpPr>
            <a:spLocks noChangeArrowheads="1"/>
          </p:cNvSpPr>
          <p:nvPr/>
        </p:nvSpPr>
        <p:spPr bwMode="auto">
          <a:xfrm>
            <a:off x="6548670" y="1212821"/>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a:t>Level 4</a:t>
            </a:r>
          </a:p>
        </p:txBody>
      </p:sp>
      <p:pic>
        <p:nvPicPr>
          <p:cNvPr id="1050" name="Picture 92" descr="arrowDots_UP"/>
          <p:cNvPicPr>
            <a:picLocks noChangeAspect="1" noChangeArrowheads="1"/>
          </p:cNvPicPr>
          <p:nvPr/>
        </p:nvPicPr>
        <p:blipFill>
          <a:blip r:embed="rId3" cstate="print"/>
          <a:srcRect/>
          <a:stretch>
            <a:fillRect/>
          </a:stretch>
        </p:blipFill>
        <p:spPr bwMode="auto">
          <a:xfrm rot="10800000">
            <a:off x="7948846" y="1030865"/>
            <a:ext cx="887855" cy="2387956"/>
          </a:xfrm>
          <a:prstGeom prst="rect">
            <a:avLst/>
          </a:prstGeom>
          <a:noFill/>
          <a:ln w="9525">
            <a:noFill/>
            <a:miter lim="800000"/>
            <a:headEnd/>
            <a:tailEnd/>
          </a:ln>
        </p:spPr>
      </p:pic>
      <p:sp>
        <p:nvSpPr>
          <p:cNvPr id="1051" name="Rectangle 93"/>
          <p:cNvSpPr>
            <a:spLocks noChangeArrowheads="1"/>
          </p:cNvSpPr>
          <p:nvPr/>
        </p:nvSpPr>
        <p:spPr bwMode="auto">
          <a:xfrm>
            <a:off x="7855887" y="2225935"/>
            <a:ext cx="1104900" cy="616056"/>
          </a:xfrm>
          <a:prstGeom prst="rect">
            <a:avLst/>
          </a:prstGeom>
          <a:noFill/>
          <a:ln w="12700" algn="ctr">
            <a:noFill/>
            <a:miter lim="800000"/>
            <a:headEnd/>
            <a:tailEnd/>
          </a:ln>
        </p:spPr>
        <p:txBody>
          <a:bodyPr lIns="90478" tIns="44445" rIns="90478" bIns="44445">
            <a:spAutoFit/>
          </a:bodyPr>
          <a:lstStyle/>
          <a:p>
            <a:pPr algn="ctr">
              <a:lnSpc>
                <a:spcPct val="95000"/>
              </a:lnSpc>
              <a:buClr>
                <a:schemeClr val="bg1"/>
              </a:buClr>
              <a:buSzPct val="100000"/>
              <a:buFont typeface="Wingdings" pitchFamily="2" charset="2"/>
              <a:buNone/>
            </a:pPr>
            <a:r>
              <a:rPr lang="en-US" sz="1800" b="1" dirty="0" smtClean="0">
                <a:latin typeface="+mn-lt"/>
              </a:rPr>
              <a:t>TCO</a:t>
            </a:r>
            <a:br>
              <a:rPr lang="en-US" sz="1800" b="1" dirty="0" smtClean="0">
                <a:latin typeface="+mn-lt"/>
              </a:rPr>
            </a:br>
            <a:r>
              <a:rPr lang="en-US" sz="1800" b="1" dirty="0" smtClean="0">
                <a:latin typeface="+mn-lt"/>
              </a:rPr>
              <a:t>$$</a:t>
            </a:r>
            <a:endParaRPr lang="en-US" sz="1800" b="1" dirty="0">
              <a:latin typeface="+mn-lt"/>
            </a:endParaRPr>
          </a:p>
        </p:txBody>
      </p:sp>
      <p:sp>
        <p:nvSpPr>
          <p:cNvPr id="82" name="Footer Placeholder 6"/>
          <p:cNvSpPr>
            <a:spLocks noGrp="1"/>
          </p:cNvSpPr>
          <p:nvPr>
            <p:ph type="ftr" sz="quarter" idx="10"/>
          </p:nvPr>
        </p:nvSpPr>
        <p:spPr>
          <a:xfrm>
            <a:off x="8201025" y="6438666"/>
            <a:ext cx="585788" cy="107722"/>
          </a:xfrm>
        </p:spPr>
        <p:txBody>
          <a:bodyPr/>
          <a:lstStyle/>
          <a:p>
            <a:pPr>
              <a:defRPr/>
            </a:pPr>
            <a:r>
              <a:rPr lang="en-US" sz="700" dirty="0" smtClean="0"/>
              <a:t>© 2010 PTC</a:t>
            </a:r>
            <a:endParaRPr lang="en-US" sz="700" dirty="0"/>
          </a:p>
        </p:txBody>
      </p:sp>
      <p:sp>
        <p:nvSpPr>
          <p:cNvPr id="83" name="Slide Number Placeholder 7"/>
          <p:cNvSpPr>
            <a:spLocks noGrp="1"/>
          </p:cNvSpPr>
          <p:nvPr>
            <p:ph type="sldNum" sz="quarter" idx="11"/>
          </p:nvPr>
        </p:nvSpPr>
        <p:spPr>
          <a:xfrm>
            <a:off x="341313" y="6441841"/>
            <a:ext cx="444500" cy="106362"/>
          </a:xfrm>
        </p:spPr>
        <p:txBody>
          <a:bodyPr/>
          <a:lstStyle/>
          <a:p>
            <a:pPr>
              <a:defRPr/>
            </a:pPr>
            <a:fld id="{8AC8AB04-3AA8-457A-968B-9586E986480C}" type="slidenum">
              <a:rPr lang="en-US" smtClean="0"/>
              <a:pPr>
                <a:defRPr/>
              </a:pPr>
              <a:t>15</a:t>
            </a:fld>
            <a:endParaRPr lang="en-US" dirty="0"/>
          </a:p>
        </p:txBody>
      </p:sp>
      <p:sp>
        <p:nvSpPr>
          <p:cNvPr id="90" name="Text Box 9"/>
          <p:cNvSpPr txBox="1">
            <a:spLocks noChangeArrowheads="1"/>
          </p:cNvSpPr>
          <p:nvPr/>
        </p:nvSpPr>
        <p:spPr bwMode="gray">
          <a:xfrm>
            <a:off x="427507" y="3373207"/>
            <a:ext cx="1761057" cy="2008242"/>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Making changes directly to Production System.</a:t>
            </a:r>
          </a:p>
          <a:p>
            <a:pPr marL="109538" indent="-109538">
              <a:spcBef>
                <a:spcPts val="0"/>
              </a:spcBef>
              <a:spcAft>
                <a:spcPts val="600"/>
              </a:spcAft>
              <a:buClr>
                <a:schemeClr val="accent1"/>
              </a:buClr>
              <a:buFont typeface="Arial" pitchFamily="34" charset="0"/>
              <a:buChar char="•"/>
            </a:pPr>
            <a:r>
              <a:rPr lang="en-US" sz="1050" dirty="0" smtClean="0">
                <a:latin typeface="+mn-lt"/>
              </a:rPr>
              <a:t>No defined process or source code management system for customizations. </a:t>
            </a:r>
          </a:p>
          <a:p>
            <a:pPr marL="109538" indent="-109538">
              <a:spcBef>
                <a:spcPts val="0"/>
              </a:spcBef>
              <a:spcAft>
                <a:spcPts val="600"/>
              </a:spcAft>
              <a:buClr>
                <a:schemeClr val="accent1"/>
              </a:buClr>
              <a:buFont typeface="Arial" pitchFamily="34" charset="0"/>
              <a:buChar char="•"/>
            </a:pPr>
            <a:r>
              <a:rPr lang="en-US" sz="1050" dirty="0" smtClean="0">
                <a:latin typeface="+mn-lt"/>
              </a:rPr>
              <a:t>Reactive only to changes from the Business</a:t>
            </a:r>
          </a:p>
          <a:p>
            <a:pPr marL="109538" indent="-109538">
              <a:spcBef>
                <a:spcPts val="0"/>
              </a:spcBef>
              <a:spcAft>
                <a:spcPts val="600"/>
              </a:spcAft>
              <a:buClr>
                <a:schemeClr val="accent1"/>
              </a:buClr>
              <a:buFont typeface="Arial" pitchFamily="34" charset="0"/>
              <a:buChar char="•"/>
            </a:pPr>
            <a:r>
              <a:rPr lang="en-US" sz="1050" dirty="0" smtClean="0">
                <a:latin typeface="+mn-lt"/>
              </a:rPr>
              <a:t>Impact of change on Production is limited to the immediate impact of including the change</a:t>
            </a:r>
          </a:p>
        </p:txBody>
      </p:sp>
      <p:grpSp>
        <p:nvGrpSpPr>
          <p:cNvPr id="101" name="Group 100"/>
          <p:cNvGrpSpPr/>
          <p:nvPr/>
        </p:nvGrpSpPr>
        <p:grpSpPr>
          <a:xfrm>
            <a:off x="2233537" y="3356185"/>
            <a:ext cx="3612631" cy="2840634"/>
            <a:chOff x="2233537" y="3650107"/>
            <a:chExt cx="3612631" cy="2600795"/>
          </a:xfrm>
        </p:grpSpPr>
        <p:cxnSp>
          <p:nvCxnSpPr>
            <p:cNvPr id="95" name="Straight Connector 94"/>
            <p:cNvCxnSpPr/>
            <p:nvPr/>
          </p:nvCxnSpPr>
          <p:spPr bwMode="auto">
            <a:xfrm rot="5400000">
              <a:off x="933140" y="4950504"/>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6" name="Straight Connector 95"/>
            <p:cNvCxnSpPr/>
            <p:nvPr/>
          </p:nvCxnSpPr>
          <p:spPr bwMode="auto">
            <a:xfrm rot="5400000">
              <a:off x="2746949" y="4950505"/>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7" name="Straight Connector 96"/>
            <p:cNvCxnSpPr/>
            <p:nvPr/>
          </p:nvCxnSpPr>
          <p:spPr bwMode="auto">
            <a:xfrm rot="5400000">
              <a:off x="4545771" y="4950506"/>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grpSp>
      <p:sp>
        <p:nvSpPr>
          <p:cNvPr id="98" name="Text Box 9"/>
          <p:cNvSpPr txBox="1">
            <a:spLocks noChangeArrowheads="1"/>
          </p:cNvSpPr>
          <p:nvPr/>
        </p:nvSpPr>
        <p:spPr bwMode="gray">
          <a:xfrm>
            <a:off x="2293782" y="3373207"/>
            <a:ext cx="1603661" cy="2977738"/>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Rigorous documented process with well defined steps for manual change.</a:t>
            </a:r>
          </a:p>
          <a:p>
            <a:pPr marL="109538" indent="-109538">
              <a:spcBef>
                <a:spcPts val="0"/>
              </a:spcBef>
              <a:spcAft>
                <a:spcPts val="600"/>
              </a:spcAft>
              <a:buClr>
                <a:schemeClr val="accent1"/>
              </a:buClr>
              <a:buFont typeface="Arial" pitchFamily="34" charset="0"/>
              <a:buChar char="•"/>
            </a:pPr>
            <a:r>
              <a:rPr lang="en-US" sz="1050" dirty="0" smtClean="0">
                <a:latin typeface="+mn-lt"/>
              </a:rPr>
              <a:t>No schedule – randomly schedule manual changes (not using SCM). </a:t>
            </a:r>
          </a:p>
          <a:p>
            <a:pPr marL="109538" indent="-109538">
              <a:spcBef>
                <a:spcPts val="0"/>
              </a:spcBef>
              <a:spcAft>
                <a:spcPts val="600"/>
              </a:spcAft>
              <a:buClr>
                <a:schemeClr val="accent1"/>
              </a:buClr>
              <a:buFont typeface="Arial" pitchFamily="34" charset="0"/>
              <a:buChar char="•"/>
            </a:pPr>
            <a:r>
              <a:rPr lang="en-US" sz="1050" dirty="0" smtClean="0">
                <a:latin typeface="+mn-lt"/>
              </a:rPr>
              <a:t>Visibility of future changes from the Business and limited influence</a:t>
            </a:r>
          </a:p>
          <a:p>
            <a:pPr marL="109538" indent="-109538">
              <a:spcBef>
                <a:spcPts val="0"/>
              </a:spcBef>
              <a:spcAft>
                <a:spcPts val="600"/>
              </a:spcAft>
              <a:buClr>
                <a:schemeClr val="accent1"/>
              </a:buClr>
              <a:buFont typeface="Arial" pitchFamily="34" charset="0"/>
              <a:buChar char="•"/>
            </a:pPr>
            <a:r>
              <a:rPr lang="en-US" sz="1050" dirty="0" smtClean="0">
                <a:latin typeface="+mn-lt"/>
              </a:rPr>
              <a:t>Possible consideration of the change in Production from a performance, maintainability or scalability perspective</a:t>
            </a:r>
          </a:p>
        </p:txBody>
      </p:sp>
      <p:sp>
        <p:nvSpPr>
          <p:cNvPr id="99" name="Text Box 9"/>
          <p:cNvSpPr txBox="1">
            <a:spLocks noChangeArrowheads="1"/>
          </p:cNvSpPr>
          <p:nvPr/>
        </p:nvSpPr>
        <p:spPr bwMode="gray">
          <a:xfrm>
            <a:off x="4122582" y="3373207"/>
            <a:ext cx="1716087" cy="3216265"/>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Use of source code management (SCM) for most changes. </a:t>
            </a:r>
          </a:p>
          <a:p>
            <a:pPr marL="109538" indent="-109538">
              <a:spcBef>
                <a:spcPts val="0"/>
              </a:spcBef>
              <a:spcAft>
                <a:spcPts val="600"/>
              </a:spcAft>
              <a:buClr>
                <a:schemeClr val="accent1"/>
              </a:buClr>
              <a:buFont typeface="Arial" pitchFamily="34" charset="0"/>
              <a:buChar char="•"/>
            </a:pPr>
            <a:r>
              <a:rPr lang="en-US" sz="1050" dirty="0" smtClean="0">
                <a:latin typeface="+mn-lt"/>
              </a:rPr>
              <a:t>Rigorously documented process for all other changes. </a:t>
            </a:r>
          </a:p>
          <a:p>
            <a:pPr marL="109538" indent="-109538">
              <a:spcBef>
                <a:spcPts val="0"/>
              </a:spcBef>
              <a:spcAft>
                <a:spcPts val="600"/>
              </a:spcAft>
              <a:buClr>
                <a:schemeClr val="accent1"/>
              </a:buClr>
              <a:buFont typeface="Arial" pitchFamily="34" charset="0"/>
              <a:buChar char="•"/>
            </a:pPr>
            <a:r>
              <a:rPr lang="en-US" sz="1050" dirty="0" smtClean="0">
                <a:latin typeface="+mn-lt"/>
              </a:rPr>
              <a:t>No schedule – but randomly scheduled automated changes (using SCM).)</a:t>
            </a:r>
          </a:p>
          <a:p>
            <a:pPr marL="109538" indent="-109538">
              <a:spcBef>
                <a:spcPts val="0"/>
              </a:spcBef>
              <a:spcAft>
                <a:spcPts val="600"/>
              </a:spcAft>
              <a:buClr>
                <a:schemeClr val="accent1"/>
              </a:buClr>
              <a:buFont typeface="Arial" pitchFamily="34" charset="0"/>
              <a:buChar char="•"/>
            </a:pPr>
            <a:r>
              <a:rPr lang="en-US" sz="1050" dirty="0" smtClean="0">
                <a:latin typeface="+mn-lt"/>
              </a:rPr>
              <a:t>Involvement in Business Change Control procedure</a:t>
            </a:r>
          </a:p>
          <a:p>
            <a:pPr marL="109538" indent="-109538">
              <a:spcBef>
                <a:spcPts val="0"/>
              </a:spcBef>
              <a:spcAft>
                <a:spcPts val="600"/>
              </a:spcAft>
              <a:buClr>
                <a:schemeClr val="accent1"/>
              </a:buClr>
              <a:buFont typeface="Arial" pitchFamily="34" charset="0"/>
              <a:buChar char="•"/>
            </a:pPr>
            <a:r>
              <a:rPr lang="en-US" sz="1050" dirty="0" smtClean="0">
                <a:latin typeface="+mn-lt"/>
              </a:rPr>
              <a:t>Change process includes consideration of the change in Production from a performance, maintainability or scalability perspective</a:t>
            </a:r>
          </a:p>
        </p:txBody>
      </p:sp>
      <p:sp>
        <p:nvSpPr>
          <p:cNvPr id="100" name="Text Box 9"/>
          <p:cNvSpPr txBox="1">
            <a:spLocks noChangeArrowheads="1"/>
          </p:cNvSpPr>
          <p:nvPr/>
        </p:nvSpPr>
        <p:spPr bwMode="gray">
          <a:xfrm>
            <a:off x="5936392" y="3373207"/>
            <a:ext cx="2336751" cy="3293209"/>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Rigorously defined change management process with notice and schedules. </a:t>
            </a:r>
          </a:p>
          <a:p>
            <a:pPr marL="109538" indent="-109538">
              <a:spcBef>
                <a:spcPts val="0"/>
              </a:spcBef>
              <a:spcAft>
                <a:spcPts val="600"/>
              </a:spcAft>
              <a:buClr>
                <a:schemeClr val="accent1"/>
              </a:buClr>
              <a:buFont typeface="Arial" pitchFamily="34" charset="0"/>
              <a:buChar char="•"/>
            </a:pPr>
            <a:r>
              <a:rPr lang="en-US" sz="1050" dirty="0" smtClean="0">
                <a:latin typeface="+mn-lt"/>
              </a:rPr>
              <a:t>Source code management (SCM) for all code changes, including workflows and related business administrative content. </a:t>
            </a:r>
          </a:p>
          <a:p>
            <a:pPr marL="109538" indent="-109538">
              <a:spcBef>
                <a:spcPts val="0"/>
              </a:spcBef>
              <a:spcAft>
                <a:spcPts val="600"/>
              </a:spcAft>
              <a:buClr>
                <a:schemeClr val="accent1"/>
              </a:buClr>
              <a:buFont typeface="Arial" pitchFamily="34" charset="0"/>
              <a:buChar char="•"/>
            </a:pPr>
            <a:r>
              <a:rPr lang="en-US" sz="1050" dirty="0" smtClean="0">
                <a:latin typeface="+mn-lt"/>
              </a:rPr>
              <a:t>Synchronous build/deployment schedule with other enterprise applications (such as ERP systems).</a:t>
            </a:r>
          </a:p>
          <a:p>
            <a:pPr marL="109538" indent="-109538">
              <a:spcBef>
                <a:spcPts val="0"/>
              </a:spcBef>
              <a:spcAft>
                <a:spcPts val="600"/>
              </a:spcAft>
              <a:buClr>
                <a:schemeClr val="accent1"/>
              </a:buClr>
              <a:buFont typeface="Arial" pitchFamily="34" charset="0"/>
              <a:buChar char="•"/>
            </a:pPr>
            <a:r>
              <a:rPr lang="en-US" sz="1050" dirty="0" smtClean="0">
                <a:latin typeface="+mn-lt"/>
              </a:rPr>
              <a:t>Integral part of Business Change Control procedure</a:t>
            </a:r>
          </a:p>
          <a:p>
            <a:pPr marL="109538" indent="-109538">
              <a:spcBef>
                <a:spcPts val="0"/>
              </a:spcBef>
              <a:spcAft>
                <a:spcPts val="600"/>
              </a:spcAft>
              <a:buClr>
                <a:schemeClr val="accent1"/>
              </a:buClr>
              <a:buFont typeface="Arial" pitchFamily="34" charset="0"/>
              <a:buChar char="•"/>
            </a:pPr>
            <a:r>
              <a:rPr lang="en-US" sz="1050" dirty="0" smtClean="0">
                <a:latin typeface="+mn-lt"/>
              </a:rPr>
              <a:t>Performance, maintainability or scalability aspects are a key factor in deploying the change up to and including veto of the change from one of these aspects</a:t>
            </a:r>
          </a:p>
          <a:p>
            <a:pPr marL="109538" indent="-109538">
              <a:spcBef>
                <a:spcPts val="0"/>
              </a:spcBef>
              <a:spcAft>
                <a:spcPts val="600"/>
              </a:spcAft>
              <a:buClr>
                <a:schemeClr val="accent1"/>
              </a:buClr>
              <a:buFont typeface="Arial" pitchFamily="34" charset="0"/>
              <a:buChar char="•"/>
            </a:pPr>
            <a:endParaRPr lang="en-US" sz="1050" dirty="0" smtClean="0">
              <a:latin typeface="+mn-lt"/>
            </a:endParaRPr>
          </a:p>
        </p:txBody>
      </p:sp>
      <p:pic>
        <p:nvPicPr>
          <p:cNvPr id="103" name="Picture 102" descr="Fragmented.png"/>
          <p:cNvPicPr>
            <a:picLocks noChangeAspect="1"/>
          </p:cNvPicPr>
          <p:nvPr/>
        </p:nvPicPr>
        <p:blipFill>
          <a:blip r:embed="rId4" cstate="print"/>
          <a:stretch>
            <a:fillRect/>
          </a:stretch>
        </p:blipFill>
        <p:spPr>
          <a:xfrm>
            <a:off x="1025018" y="2768355"/>
            <a:ext cx="469038" cy="362316"/>
          </a:xfrm>
          <a:prstGeom prst="rect">
            <a:avLst/>
          </a:prstGeom>
        </p:spPr>
      </p:pic>
      <p:pic>
        <p:nvPicPr>
          <p:cNvPr id="110" name="Picture 109" descr="Domain-Integrated.png"/>
          <p:cNvPicPr>
            <a:picLocks noChangeAspect="1"/>
          </p:cNvPicPr>
          <p:nvPr/>
        </p:nvPicPr>
        <p:blipFill>
          <a:blip r:embed="rId5" cstate="print"/>
          <a:stretch>
            <a:fillRect/>
          </a:stretch>
        </p:blipFill>
        <p:spPr>
          <a:xfrm>
            <a:off x="2581323" y="2699294"/>
            <a:ext cx="1020976" cy="367258"/>
          </a:xfrm>
          <a:prstGeom prst="rect">
            <a:avLst/>
          </a:prstGeom>
        </p:spPr>
      </p:pic>
      <p:pic>
        <p:nvPicPr>
          <p:cNvPr id="111" name="Picture 110" descr="Extended.png"/>
          <p:cNvPicPr>
            <a:picLocks noChangeAspect="1"/>
          </p:cNvPicPr>
          <p:nvPr/>
        </p:nvPicPr>
        <p:blipFill>
          <a:blip r:embed="rId6" cstate="print"/>
          <a:stretch>
            <a:fillRect/>
          </a:stretch>
        </p:blipFill>
        <p:spPr>
          <a:xfrm>
            <a:off x="6191132" y="2119158"/>
            <a:ext cx="1139060" cy="1018062"/>
          </a:xfrm>
          <a:prstGeom prst="rect">
            <a:avLst/>
          </a:prstGeom>
        </p:spPr>
      </p:pic>
      <p:pic>
        <p:nvPicPr>
          <p:cNvPr id="112" name="Picture 111" descr="Enterprise-Integrated.png"/>
          <p:cNvPicPr>
            <a:picLocks noChangeAspect="1"/>
          </p:cNvPicPr>
          <p:nvPr/>
        </p:nvPicPr>
        <p:blipFill>
          <a:blip r:embed="rId7" cstate="print"/>
          <a:stretch>
            <a:fillRect/>
          </a:stretch>
        </p:blipFill>
        <p:spPr>
          <a:xfrm>
            <a:off x="4178665" y="2534723"/>
            <a:ext cx="1498624" cy="367010"/>
          </a:xfrm>
          <a:prstGeom prst="rect">
            <a:avLst/>
          </a:prstGeom>
        </p:spPr>
      </p:pic>
      <p:sp>
        <p:nvSpPr>
          <p:cNvPr id="31" name="Rectangle 30"/>
          <p:cNvSpPr/>
          <p:nvPr/>
        </p:nvSpPr>
        <p:spPr bwMode="gray">
          <a:xfrm>
            <a:off x="0" y="0"/>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t>
            </a:r>
            <a:r>
              <a:rPr lang="en-US" sz="1050" b="1" dirty="0" err="1" smtClean="0">
                <a:solidFill>
                  <a:srgbClr val="FFFFFF"/>
                </a:solidFill>
                <a:latin typeface="Arial" pitchFamily="34" charset="0"/>
                <a:ea typeface="ＭＳ Ｐゴシック" pitchFamily="34" charset="-128"/>
              </a:rPr>
              <a:t>is</a:t>
            </a:r>
            <a:r>
              <a:rPr lang="en-US" sz="1050" b="1" dirty="0" smtClean="0">
                <a:solidFill>
                  <a:srgbClr val="FFFFFF"/>
                </a:solidFill>
                <a:latin typeface="Arial" pitchFamily="34" charset="0"/>
                <a:ea typeface="ＭＳ Ｐゴシック" pitchFamily="34" charset="-128"/>
              </a:rPr>
              <a:t> pulled from the maturity section of the process definition document.   We may need to refine this to have less text – for now I’m copying it directly from the source document.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PTC Help Improve Your Process?</a:t>
            </a:r>
            <a:endParaRPr lang="en-US" dirty="0"/>
          </a:p>
        </p:txBody>
      </p:sp>
      <p:sp>
        <p:nvSpPr>
          <p:cNvPr id="7" name="Footer Placeholder 6"/>
          <p:cNvSpPr>
            <a:spLocks noGrp="1"/>
          </p:cNvSpPr>
          <p:nvPr>
            <p:ph type="ftr" sz="quarter" idx="10"/>
          </p:nvPr>
        </p:nvSpPr>
        <p:spPr/>
        <p:txBody>
          <a:bodyPr/>
          <a:lstStyle/>
          <a:p>
            <a:pPr>
              <a:defRPr/>
            </a:pPr>
            <a:r>
              <a:rPr lang="en-US" sz="700" dirty="0" smtClean="0"/>
              <a:t>© 2010 PTC</a:t>
            </a:r>
            <a:endParaRPr lang="en-US" sz="700" dirty="0"/>
          </a:p>
        </p:txBody>
      </p:sp>
      <p:sp>
        <p:nvSpPr>
          <p:cNvPr id="8" name="Slide Number Placeholder 7"/>
          <p:cNvSpPr>
            <a:spLocks noGrp="1"/>
          </p:cNvSpPr>
          <p:nvPr>
            <p:ph type="sldNum" sz="quarter" idx="11"/>
          </p:nvPr>
        </p:nvSpPr>
        <p:spPr/>
        <p:txBody>
          <a:bodyPr/>
          <a:lstStyle/>
          <a:p>
            <a:pPr>
              <a:defRPr/>
            </a:pPr>
            <a:fld id="{8AC8AB04-3AA8-457A-968B-9586E986480C}" type="slidenum">
              <a:rPr lang="en-US" smtClean="0"/>
              <a:pPr>
                <a:defRPr/>
              </a:pPr>
              <a:t>16</a:t>
            </a:fld>
            <a:endParaRPr lang="en-US" dirty="0"/>
          </a:p>
        </p:txBody>
      </p:sp>
      <p:sp>
        <p:nvSpPr>
          <p:cNvPr id="10" name="Rounded Rectangle 50"/>
          <p:cNvSpPr>
            <a:spLocks noChangeArrowheads="1"/>
          </p:cNvSpPr>
          <p:nvPr/>
        </p:nvSpPr>
        <p:spPr bwMode="auto">
          <a:xfrm>
            <a:off x="457615" y="1519343"/>
            <a:ext cx="3211513" cy="2354262"/>
          </a:xfrm>
          <a:custGeom>
            <a:avLst/>
            <a:gdLst>
              <a:gd name="T0" fmla="*/ 7360976 w 2904196"/>
              <a:gd name="T1" fmla="*/ 2487557 h 2339975"/>
              <a:gd name="T2" fmla="*/ 1065908 w 2904196"/>
              <a:gd name="T3" fmla="*/ 2487557 h 2339975"/>
              <a:gd name="T4" fmla="*/ 312198 w 2904196"/>
              <a:gd name="T5" fmla="*/ 2366122 h 2339975"/>
              <a:gd name="T6" fmla="*/ 1 w 2904196"/>
              <a:gd name="T7" fmla="*/ 2072956 h 2339975"/>
              <a:gd name="T8" fmla="*/ 0 w 2904196"/>
              <a:gd name="T9" fmla="*/ 414604 h 2339975"/>
              <a:gd name="T10" fmla="*/ 312198 w 2904196"/>
              <a:gd name="T11" fmla="*/ 121435 h 2339975"/>
              <a:gd name="T12" fmla="*/ 1065909 w 2904196"/>
              <a:gd name="T13" fmla="*/ 1 h 2339975"/>
              <a:gd name="T14" fmla="*/ 7937355 w 2904196"/>
              <a:gd name="T15" fmla="*/ 0 h 2339975"/>
              <a:gd name="T16" fmla="*/ 0 60000 65536"/>
              <a:gd name="T17" fmla="*/ 0 60000 65536"/>
              <a:gd name="T18" fmla="*/ 0 60000 65536"/>
              <a:gd name="T19" fmla="*/ 0 60000 65536"/>
              <a:gd name="T20" fmla="*/ 0 60000 65536"/>
              <a:gd name="T21" fmla="*/ 0 60000 65536"/>
              <a:gd name="T22" fmla="*/ 0 60000 65536"/>
              <a:gd name="T23" fmla="*/ 0 60000 65536"/>
              <a:gd name="T24" fmla="*/ 0 w 2904196"/>
              <a:gd name="T25" fmla="*/ 0 h 2339975"/>
              <a:gd name="T26" fmla="*/ 2904196 w 2904196"/>
              <a:gd name="T27" fmla="*/ 2339975 h 2339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4196" h="2339975">
                <a:moveTo>
                  <a:pt x="2693307" y="2339975"/>
                </a:moveTo>
                <a:lnTo>
                  <a:pt x="390004" y="2339975"/>
                </a:lnTo>
                <a:cubicBezTo>
                  <a:pt x="286568" y="2339975"/>
                  <a:pt x="187369" y="2298885"/>
                  <a:pt x="114230" y="2225745"/>
                </a:cubicBezTo>
                <a:cubicBezTo>
                  <a:pt x="41090" y="2152605"/>
                  <a:pt x="1" y="2053406"/>
                  <a:pt x="1" y="1949970"/>
                </a:cubicBezTo>
                <a:cubicBezTo>
                  <a:pt x="1" y="1429981"/>
                  <a:pt x="0" y="909993"/>
                  <a:pt x="0" y="390004"/>
                </a:cubicBezTo>
                <a:cubicBezTo>
                  <a:pt x="0" y="286568"/>
                  <a:pt x="41090" y="187369"/>
                  <a:pt x="114230" y="114230"/>
                </a:cubicBezTo>
                <a:cubicBezTo>
                  <a:pt x="187370" y="41090"/>
                  <a:pt x="286569" y="1"/>
                  <a:pt x="390005" y="1"/>
                </a:cubicBezTo>
                <a:lnTo>
                  <a:pt x="2904196" y="0"/>
                </a:lnTo>
              </a:path>
            </a:pathLst>
          </a:custGeom>
          <a:noFill/>
          <a:ln w="19050" algn="ctr">
            <a:solidFill>
              <a:srgbClr val="002060"/>
            </a:solidFill>
            <a:round/>
            <a:headEnd/>
            <a:tailEnd/>
          </a:ln>
        </p:spPr>
        <p:txBody>
          <a:bodyPr/>
          <a:lstStyle/>
          <a:p>
            <a:endParaRPr lang="en-US"/>
          </a:p>
        </p:txBody>
      </p:sp>
      <p:sp>
        <p:nvSpPr>
          <p:cNvPr id="12" name="Rounded Rectangle 50"/>
          <p:cNvSpPr>
            <a:spLocks noChangeArrowheads="1"/>
          </p:cNvSpPr>
          <p:nvPr/>
        </p:nvSpPr>
        <p:spPr bwMode="auto">
          <a:xfrm flipH="1">
            <a:off x="5612228" y="1519343"/>
            <a:ext cx="3209925" cy="2354262"/>
          </a:xfrm>
          <a:custGeom>
            <a:avLst/>
            <a:gdLst>
              <a:gd name="T0" fmla="*/ 7328286 w 2904196"/>
              <a:gd name="T1" fmla="*/ 2487557 h 2339975"/>
              <a:gd name="T2" fmla="*/ 1061174 w 2904196"/>
              <a:gd name="T3" fmla="*/ 2487557 h 2339975"/>
              <a:gd name="T4" fmla="*/ 310812 w 2904196"/>
              <a:gd name="T5" fmla="*/ 2366122 h 2339975"/>
              <a:gd name="T6" fmla="*/ 1 w 2904196"/>
              <a:gd name="T7" fmla="*/ 2072956 h 2339975"/>
              <a:gd name="T8" fmla="*/ 0 w 2904196"/>
              <a:gd name="T9" fmla="*/ 414604 h 2339975"/>
              <a:gd name="T10" fmla="*/ 310812 w 2904196"/>
              <a:gd name="T11" fmla="*/ 121435 h 2339975"/>
              <a:gd name="T12" fmla="*/ 1061175 w 2904196"/>
              <a:gd name="T13" fmla="*/ 1 h 2339975"/>
              <a:gd name="T14" fmla="*/ 7902094 w 2904196"/>
              <a:gd name="T15" fmla="*/ 0 h 2339975"/>
              <a:gd name="T16" fmla="*/ 0 60000 65536"/>
              <a:gd name="T17" fmla="*/ 0 60000 65536"/>
              <a:gd name="T18" fmla="*/ 0 60000 65536"/>
              <a:gd name="T19" fmla="*/ 0 60000 65536"/>
              <a:gd name="T20" fmla="*/ 0 60000 65536"/>
              <a:gd name="T21" fmla="*/ 0 60000 65536"/>
              <a:gd name="T22" fmla="*/ 0 60000 65536"/>
              <a:gd name="T23" fmla="*/ 0 60000 65536"/>
              <a:gd name="T24" fmla="*/ 0 w 2904196"/>
              <a:gd name="T25" fmla="*/ 0 h 2339975"/>
              <a:gd name="T26" fmla="*/ 2904196 w 2904196"/>
              <a:gd name="T27" fmla="*/ 2339975 h 2339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4196" h="2339975">
                <a:moveTo>
                  <a:pt x="2693307" y="2339975"/>
                </a:moveTo>
                <a:lnTo>
                  <a:pt x="390004" y="2339975"/>
                </a:lnTo>
                <a:cubicBezTo>
                  <a:pt x="286568" y="2339975"/>
                  <a:pt x="187369" y="2298885"/>
                  <a:pt x="114230" y="2225745"/>
                </a:cubicBezTo>
                <a:cubicBezTo>
                  <a:pt x="41090" y="2152605"/>
                  <a:pt x="1" y="2053406"/>
                  <a:pt x="1" y="1949970"/>
                </a:cubicBezTo>
                <a:cubicBezTo>
                  <a:pt x="1" y="1429981"/>
                  <a:pt x="0" y="909993"/>
                  <a:pt x="0" y="390004"/>
                </a:cubicBezTo>
                <a:cubicBezTo>
                  <a:pt x="0" y="286568"/>
                  <a:pt x="41090" y="187369"/>
                  <a:pt x="114230" y="114230"/>
                </a:cubicBezTo>
                <a:cubicBezTo>
                  <a:pt x="187370" y="41090"/>
                  <a:pt x="286569" y="1"/>
                  <a:pt x="390005" y="1"/>
                </a:cubicBezTo>
                <a:lnTo>
                  <a:pt x="2904196" y="0"/>
                </a:lnTo>
              </a:path>
            </a:pathLst>
          </a:custGeom>
          <a:noFill/>
          <a:ln w="19050" algn="ctr">
            <a:solidFill>
              <a:srgbClr val="002060"/>
            </a:solidFill>
            <a:round/>
            <a:headEnd/>
            <a:tailEnd/>
          </a:ln>
        </p:spPr>
        <p:txBody>
          <a:bodyPr/>
          <a:lstStyle/>
          <a:p>
            <a:endParaRPr lang="en-US"/>
          </a:p>
        </p:txBody>
      </p:sp>
      <p:sp>
        <p:nvSpPr>
          <p:cNvPr id="13" name="TextBox 39"/>
          <p:cNvSpPr txBox="1">
            <a:spLocks noChangeArrowheads="1"/>
          </p:cNvSpPr>
          <p:nvPr/>
        </p:nvSpPr>
        <p:spPr bwMode="auto">
          <a:xfrm>
            <a:off x="6827440" y="2187686"/>
            <a:ext cx="1642001" cy="98488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Recent Improvements and future Roadmap</a:t>
            </a:r>
            <a:endParaRPr lang="en-US" sz="1600" dirty="0">
              <a:ln w="18415" cmpd="sng">
                <a:noFill/>
                <a:prstDash val="solid"/>
              </a:ln>
              <a:latin typeface="+mn-lt"/>
              <a:ea typeface="Tahoma" pitchFamily="34" charset="0"/>
              <a:cs typeface="Tahoma" pitchFamily="34" charset="0"/>
            </a:endParaRPr>
          </a:p>
        </p:txBody>
      </p:sp>
      <p:sp>
        <p:nvSpPr>
          <p:cNvPr id="14" name="Rounded Rectangle 50"/>
          <p:cNvSpPr>
            <a:spLocks noChangeArrowheads="1"/>
          </p:cNvSpPr>
          <p:nvPr/>
        </p:nvSpPr>
        <p:spPr bwMode="auto">
          <a:xfrm>
            <a:off x="2500728" y="4181580"/>
            <a:ext cx="4221162" cy="2286000"/>
          </a:xfrm>
          <a:custGeom>
            <a:avLst/>
            <a:gdLst>
              <a:gd name="T0" fmla="*/ 3324840 w 4221164"/>
              <a:gd name="T1" fmla="*/ 3175 h 2286000"/>
              <a:gd name="T2" fmla="*/ 3840119 w 4221164"/>
              <a:gd name="T3" fmla="*/ 0 h 2286000"/>
              <a:gd name="T4" fmla="*/ 4109531 w 4221164"/>
              <a:gd name="T5" fmla="*/ 111595 h 2286000"/>
              <a:gd name="T6" fmla="*/ 4221126 w 4221164"/>
              <a:gd name="T7" fmla="*/ 381009 h 2286000"/>
              <a:gd name="T8" fmla="*/ 4221130 w 4221164"/>
              <a:gd name="T9" fmla="*/ 1904992 h 2286000"/>
              <a:gd name="T10" fmla="*/ 4109531 w 4221164"/>
              <a:gd name="T11" fmla="*/ 2174404 h 2286000"/>
              <a:gd name="T12" fmla="*/ 3840119 w 4221164"/>
              <a:gd name="T13" fmla="*/ 2286000 h 2286000"/>
              <a:gd name="T14" fmla="*/ 381008 w 4221164"/>
              <a:gd name="T15" fmla="*/ 2286000 h 2286000"/>
              <a:gd name="T16" fmla="*/ 111595 w 4221164"/>
              <a:gd name="T17" fmla="*/ 2174404 h 2286000"/>
              <a:gd name="T18" fmla="*/ 1 w 4221164"/>
              <a:gd name="T19" fmla="*/ 1904991 h 2286000"/>
              <a:gd name="T20" fmla="*/ 0 w 4221164"/>
              <a:gd name="T21" fmla="*/ 381008 h 2286000"/>
              <a:gd name="T22" fmla="*/ 111595 w 4221164"/>
              <a:gd name="T23" fmla="*/ 111595 h 2286000"/>
              <a:gd name="T24" fmla="*/ 381009 w 4221164"/>
              <a:gd name="T25" fmla="*/ 1 h 2286000"/>
              <a:gd name="T26" fmla="*/ 944555 w 4221164"/>
              <a:gd name="T27" fmla="*/ 4128 h 2286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1164"/>
              <a:gd name="T43" fmla="*/ 0 h 2286000"/>
              <a:gd name="T44" fmla="*/ 4221164 w 4221164"/>
              <a:gd name="T45" fmla="*/ 2286000 h 2286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1164" h="2286000">
                <a:moveTo>
                  <a:pt x="3324860" y="3175"/>
                </a:moveTo>
                <a:lnTo>
                  <a:pt x="3840156" y="0"/>
                </a:lnTo>
                <a:cubicBezTo>
                  <a:pt x="3941206" y="0"/>
                  <a:pt x="4038117" y="40142"/>
                  <a:pt x="4109569" y="111595"/>
                </a:cubicBezTo>
                <a:cubicBezTo>
                  <a:pt x="4181022" y="183048"/>
                  <a:pt x="4221163" y="279959"/>
                  <a:pt x="4221163" y="381009"/>
                </a:cubicBezTo>
                <a:cubicBezTo>
                  <a:pt x="4221163" y="889003"/>
                  <a:pt x="4221164" y="1396998"/>
                  <a:pt x="4221164" y="1904992"/>
                </a:cubicBezTo>
                <a:cubicBezTo>
                  <a:pt x="4221164" y="2006042"/>
                  <a:pt x="4181022" y="2102953"/>
                  <a:pt x="4109569" y="2174405"/>
                </a:cubicBezTo>
                <a:cubicBezTo>
                  <a:pt x="4038116" y="2245858"/>
                  <a:pt x="3941205" y="2286000"/>
                  <a:pt x="3840156" y="2286000"/>
                </a:cubicBezTo>
                <a:lnTo>
                  <a:pt x="381008" y="2286000"/>
                </a:lnTo>
                <a:cubicBezTo>
                  <a:pt x="279958" y="2286000"/>
                  <a:pt x="183047" y="2245858"/>
                  <a:pt x="111595" y="2174405"/>
                </a:cubicBezTo>
                <a:cubicBezTo>
                  <a:pt x="40142" y="2102952"/>
                  <a:pt x="0" y="2006041"/>
                  <a:pt x="1" y="1904991"/>
                </a:cubicBezTo>
                <a:cubicBezTo>
                  <a:pt x="1" y="1396997"/>
                  <a:pt x="0" y="889002"/>
                  <a:pt x="0" y="381008"/>
                </a:cubicBezTo>
                <a:cubicBezTo>
                  <a:pt x="0" y="279958"/>
                  <a:pt x="40142" y="183047"/>
                  <a:pt x="111595" y="111595"/>
                </a:cubicBezTo>
                <a:cubicBezTo>
                  <a:pt x="183048" y="40142"/>
                  <a:pt x="245515" y="18071"/>
                  <a:pt x="381009" y="1"/>
                </a:cubicBezTo>
                <a:lnTo>
                  <a:pt x="944564" y="4128"/>
                </a:lnTo>
              </a:path>
            </a:pathLst>
          </a:custGeom>
          <a:noFill/>
          <a:ln w="19050" algn="ctr">
            <a:solidFill>
              <a:srgbClr val="002060"/>
            </a:solidFill>
            <a:round/>
            <a:headEnd/>
            <a:tailEnd/>
          </a:ln>
        </p:spPr>
        <p:txBody>
          <a:bodyPr/>
          <a:lstStyle/>
          <a:p>
            <a:endParaRPr lang="en-US"/>
          </a:p>
        </p:txBody>
      </p:sp>
      <p:grpSp>
        <p:nvGrpSpPr>
          <p:cNvPr id="16" name="Group 29"/>
          <p:cNvGrpSpPr>
            <a:grpSpLocks/>
          </p:cNvGrpSpPr>
          <p:nvPr/>
        </p:nvGrpSpPr>
        <p:grpSpPr bwMode="auto">
          <a:xfrm>
            <a:off x="2619790" y="1516168"/>
            <a:ext cx="4048125" cy="3730625"/>
            <a:chOff x="2492375" y="1598613"/>
            <a:chExt cx="4048125" cy="3730625"/>
          </a:xfrm>
        </p:grpSpPr>
        <p:sp>
          <p:nvSpPr>
            <p:cNvPr id="17" name="Oval 16"/>
            <p:cNvSpPr/>
            <p:nvPr/>
          </p:nvSpPr>
          <p:spPr bwMode="auto">
            <a:xfrm>
              <a:off x="2492375" y="1598613"/>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18" name="Oval 17"/>
            <p:cNvSpPr/>
            <p:nvPr/>
          </p:nvSpPr>
          <p:spPr bwMode="auto">
            <a:xfrm>
              <a:off x="4123137" y="1598613"/>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19" name="Oval 18"/>
            <p:cNvSpPr/>
            <p:nvPr/>
          </p:nvSpPr>
          <p:spPr bwMode="auto">
            <a:xfrm>
              <a:off x="3307755" y="2911238"/>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20" name="TextBox 38"/>
            <p:cNvSpPr txBox="1">
              <a:spLocks noChangeArrowheads="1"/>
            </p:cNvSpPr>
            <p:nvPr/>
          </p:nvSpPr>
          <p:spPr bwMode="auto">
            <a:xfrm>
              <a:off x="3702721" y="4162491"/>
              <a:ext cx="1627431"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algn="ct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Services and Expertise</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sp>
          <p:nvSpPr>
            <p:cNvPr id="21" name="TextBox 39"/>
            <p:cNvSpPr txBox="1">
              <a:spLocks noChangeArrowheads="1"/>
            </p:cNvSpPr>
            <p:nvPr/>
          </p:nvSpPr>
          <p:spPr bwMode="auto">
            <a:xfrm>
              <a:off x="2704604" y="2188203"/>
              <a:ext cx="1440751"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Education &amp; Training</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sp>
          <p:nvSpPr>
            <p:cNvPr id="22" name="TextBox 37"/>
            <p:cNvSpPr txBox="1">
              <a:spLocks noChangeArrowheads="1"/>
            </p:cNvSpPr>
            <p:nvPr/>
          </p:nvSpPr>
          <p:spPr bwMode="auto">
            <a:xfrm>
              <a:off x="4910953" y="2173213"/>
              <a:ext cx="1476915"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algn="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Maintenance and Upgrades</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23" name="Oval 22"/>
          <p:cNvSpPr/>
          <p:nvPr/>
        </p:nvSpPr>
        <p:spPr bwMode="auto">
          <a:xfrm>
            <a:off x="3377028" y="2578205"/>
            <a:ext cx="2417762" cy="1074738"/>
          </a:xfrm>
          <a:prstGeom prst="ellipse">
            <a:avLst/>
          </a:prstGeom>
          <a:solidFill>
            <a:srgbClr val="71B55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lnSpc>
                <a:spcPct val="90000"/>
              </a:lnSpc>
              <a:defRPr/>
            </a:pPr>
            <a:endParaRPr lang="en-US" sz="1400" dirty="0">
              <a:ln w="18415" cmpd="sng">
                <a:noFill/>
                <a:prstDash val="solid"/>
              </a:ln>
              <a:solidFill>
                <a:schemeClr val="bg1"/>
              </a:solidFill>
              <a:cs typeface="Arial" pitchFamily="34" charset="0"/>
            </a:endParaRPr>
          </a:p>
        </p:txBody>
      </p:sp>
      <p:pic>
        <p:nvPicPr>
          <p:cNvPr id="24" name="Picture 23" descr="PTC_White_RGB_lg.png"/>
          <p:cNvPicPr>
            <a:picLocks noChangeAspect="1"/>
          </p:cNvPicPr>
          <p:nvPr/>
        </p:nvPicPr>
        <p:blipFill>
          <a:blip r:embed="rId2" cstate="print"/>
          <a:stretch>
            <a:fillRect/>
          </a:stretch>
        </p:blipFill>
        <p:spPr>
          <a:xfrm>
            <a:off x="3727824" y="2828402"/>
            <a:ext cx="1716170" cy="574344"/>
          </a:xfrm>
          <a:prstGeom prst="rect">
            <a:avLst/>
          </a:prstGeom>
        </p:spPr>
      </p:pic>
      <p:sp>
        <p:nvSpPr>
          <p:cNvPr id="25" name="TextBox 39"/>
          <p:cNvSpPr txBox="1">
            <a:spLocks noChangeArrowheads="1"/>
          </p:cNvSpPr>
          <p:nvPr/>
        </p:nvSpPr>
        <p:spPr bwMode="auto">
          <a:xfrm>
            <a:off x="773350" y="2187686"/>
            <a:ext cx="1642001" cy="98488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What documents, training and guidance is available</a:t>
            </a:r>
            <a:endParaRPr lang="en-US" sz="1600" dirty="0">
              <a:ln w="18415" cmpd="sng">
                <a:noFill/>
                <a:prstDash val="solid"/>
              </a:ln>
              <a:latin typeface="+mn-lt"/>
              <a:ea typeface="Tahoma" pitchFamily="34" charset="0"/>
              <a:cs typeface="Tahoma" pitchFamily="34" charset="0"/>
            </a:endParaRPr>
          </a:p>
        </p:txBody>
      </p:sp>
      <p:sp>
        <p:nvSpPr>
          <p:cNvPr id="26" name="TextBox 39"/>
          <p:cNvSpPr txBox="1">
            <a:spLocks noChangeArrowheads="1"/>
          </p:cNvSpPr>
          <p:nvPr/>
        </p:nvSpPr>
        <p:spPr bwMode="auto">
          <a:xfrm>
            <a:off x="3074670" y="5446428"/>
            <a:ext cx="3223260" cy="738664"/>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Consulting services to establish higher levels of maturity or to execute processes for you</a:t>
            </a:r>
            <a:endParaRPr lang="en-US" sz="1600" dirty="0">
              <a:ln w="18415" cmpd="sng">
                <a:noFill/>
                <a:prstDash val="solid"/>
              </a:ln>
              <a:latin typeface="+mn-lt"/>
              <a:ea typeface="Tahoma" pitchFamily="34" charset="0"/>
              <a:cs typeface="Tahoma" pitchFamily="34" charset="0"/>
            </a:endParaRPr>
          </a:p>
        </p:txBody>
      </p:sp>
      <p:sp>
        <p:nvSpPr>
          <p:cNvPr id="27" name="Rectangle 26"/>
          <p:cNvSpPr/>
          <p:nvPr/>
        </p:nvSpPr>
        <p:spPr bwMode="gray">
          <a:xfrm>
            <a:off x="0" y="0"/>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Don’t change this slide either.</a:t>
            </a:r>
          </a:p>
          <a:p>
            <a:pPr algn="ctr">
              <a:defRPr/>
            </a:pPr>
            <a:r>
              <a:rPr lang="en-US" sz="1050" b="1" dirty="0" smtClean="0">
                <a:solidFill>
                  <a:srgbClr val="FFFFFF"/>
                </a:solidFill>
                <a:latin typeface="Arial" pitchFamily="34" charset="0"/>
                <a:ea typeface="ＭＳ Ｐゴシック" pitchFamily="34" charset="-128"/>
              </a:rPr>
              <a:t>This is a transition slide that allows you to transition into how PTC can help the client (section 2).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itle 61"/>
          <p:cNvSpPr>
            <a:spLocks noGrp="1"/>
          </p:cNvSpPr>
          <p:nvPr>
            <p:ph type="title"/>
          </p:nvPr>
        </p:nvSpPr>
        <p:spPr bwMode="gray"/>
        <p:txBody>
          <a:bodyPr/>
          <a:lstStyle/>
          <a:p>
            <a:r>
              <a:rPr lang="en-US" dirty="0" smtClean="0"/>
              <a:t>Publications and Training for </a:t>
            </a:r>
            <a:r>
              <a:rPr lang="en-US" dirty="0" smtClean="0"/>
              <a:t>[Process Name]</a:t>
            </a:r>
            <a:endParaRPr lang="en-US" dirty="0" smtClean="0"/>
          </a:p>
        </p:txBody>
      </p:sp>
      <p:sp>
        <p:nvSpPr>
          <p:cNvPr id="217" name="Footer Placeholder 6"/>
          <p:cNvSpPr>
            <a:spLocks noGrp="1"/>
          </p:cNvSpPr>
          <p:nvPr>
            <p:ph type="ftr" sz="quarter" idx="10"/>
          </p:nvPr>
        </p:nvSpPr>
        <p:spPr bwMode="gray"/>
        <p:txBody>
          <a:bodyPr/>
          <a:lstStyle/>
          <a:p>
            <a:pPr>
              <a:defRPr/>
            </a:pPr>
            <a:r>
              <a:rPr lang="en-US" sz="700" dirty="0" smtClean="0"/>
              <a:t>© 2010 PTC</a:t>
            </a:r>
            <a:endParaRPr lang="en-US" sz="700" dirty="0"/>
          </a:p>
        </p:txBody>
      </p:sp>
      <p:sp>
        <p:nvSpPr>
          <p:cNvPr id="218" name="Slide Number Placeholder 7"/>
          <p:cNvSpPr>
            <a:spLocks noGrp="1"/>
          </p:cNvSpPr>
          <p:nvPr>
            <p:ph type="sldNum" sz="quarter" idx="11"/>
          </p:nvPr>
        </p:nvSpPr>
        <p:spPr bwMode="gray"/>
        <p:txBody>
          <a:bodyPr/>
          <a:lstStyle/>
          <a:p>
            <a:pPr>
              <a:defRPr/>
            </a:pPr>
            <a:fld id="{8AC8AB04-3AA8-457A-968B-9586E986480C}" type="slidenum">
              <a:rPr lang="en-US" smtClean="0"/>
              <a:pPr>
                <a:defRPr/>
              </a:pPr>
              <a:t>17</a:t>
            </a:fld>
            <a:endParaRPr lang="en-US" dirty="0"/>
          </a:p>
        </p:txBody>
      </p:sp>
      <p:sp>
        <p:nvSpPr>
          <p:cNvPr id="33" name="AutoShape 7"/>
          <p:cNvSpPr>
            <a:spLocks noChangeArrowheads="1"/>
          </p:cNvSpPr>
          <p:nvPr/>
        </p:nvSpPr>
        <p:spPr bwMode="auto">
          <a:xfrm flipV="1">
            <a:off x="2194168" y="1415891"/>
            <a:ext cx="1276056"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FF660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62" name="TextBox 61"/>
          <p:cNvSpPr txBox="1"/>
          <p:nvPr/>
        </p:nvSpPr>
        <p:spPr bwMode="gray">
          <a:xfrm>
            <a:off x="2186673" y="1770870"/>
            <a:ext cx="1291046"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[Process Name]</a:t>
            </a:r>
            <a:endPar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nvGrpSpPr>
          <p:cNvPr id="38" name="Group 37"/>
          <p:cNvGrpSpPr/>
          <p:nvPr/>
        </p:nvGrpSpPr>
        <p:grpSpPr>
          <a:xfrm>
            <a:off x="695421" y="5298266"/>
            <a:ext cx="4273550" cy="920750"/>
            <a:chOff x="612974" y="5118385"/>
            <a:chExt cx="4273550" cy="920750"/>
          </a:xfrm>
        </p:grpSpPr>
        <p:sp>
          <p:nvSpPr>
            <p:cNvPr id="81" name="Right Arrow 80"/>
            <p:cNvSpPr/>
            <p:nvPr/>
          </p:nvSpPr>
          <p:spPr bwMode="auto">
            <a:xfrm rot="5400000">
              <a:off x="2371247" y="5216575"/>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34" name="AutoShape 4"/>
            <p:cNvSpPr>
              <a:spLocks noChangeArrowheads="1"/>
            </p:cNvSpPr>
            <p:nvPr/>
          </p:nvSpPr>
          <p:spPr bwMode="auto">
            <a:xfrm flipV="1">
              <a:off x="612974" y="5118385"/>
              <a:ext cx="4273550" cy="920750"/>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35" name="Text Box 13"/>
            <p:cNvSpPr txBox="1">
              <a:spLocks noChangeArrowheads="1"/>
            </p:cNvSpPr>
            <p:nvPr/>
          </p:nvSpPr>
          <p:spPr bwMode="auto">
            <a:xfrm>
              <a:off x="1029765" y="5477358"/>
              <a:ext cx="3439968" cy="20280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0" name="Content Placeholder 2"/>
          <p:cNvSpPr txBox="1">
            <a:spLocks/>
          </p:cNvSpPr>
          <p:nvPr/>
        </p:nvSpPr>
        <p:spPr>
          <a:xfrm>
            <a:off x="4774364" y="5299667"/>
            <a:ext cx="4106746"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Windchill </a:t>
            </a:r>
            <a:r>
              <a:rPr kumimoji="0" lang="en-US" sz="1300" b="0" i="0" u="none" strike="noStrike" kern="0" cap="none" spc="0" normalizeH="0" baseline="0" noProof="0" dirty="0" err="1" smtClean="0">
                <a:ln>
                  <a:noFill/>
                </a:ln>
                <a:solidFill>
                  <a:schemeClr val="tx1"/>
                </a:solidFill>
                <a:effectLst/>
                <a:uLnTx/>
                <a:uFillTx/>
                <a:latin typeface="+mn-lt"/>
                <a:ea typeface="+mn-ea"/>
              </a:rPr>
              <a:t>Reshoting</a:t>
            </a:r>
            <a:r>
              <a:rPr kumimoji="0" lang="en-US" sz="1300" b="0" i="0" u="none" strike="noStrike" kern="0" cap="none" spc="0" normalizeH="0" baseline="0" noProof="0" dirty="0" smtClean="0">
                <a:ln>
                  <a:noFill/>
                </a:ln>
                <a:solidFill>
                  <a:schemeClr val="tx1"/>
                </a:solidFill>
                <a:effectLst/>
                <a:uLnTx/>
                <a:uFillTx/>
                <a:latin typeface="+mn-lt"/>
                <a:ea typeface="+mn-ea"/>
              </a:rPr>
              <a:t> Documentation</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APF </a:t>
            </a:r>
            <a:r>
              <a:rPr lang="en-US" sz="1300" kern="0" dirty="0" smtClean="0">
                <a:latin typeface="+mn-lt"/>
                <a:ea typeface="+mn-ea"/>
              </a:rPr>
              <a:t>[Process Name] </a:t>
            </a:r>
            <a:r>
              <a:rPr lang="en-US" sz="1300" kern="0" dirty="0" smtClean="0">
                <a:latin typeface="+mn-lt"/>
                <a:ea typeface="+mn-ea"/>
              </a:rPr>
              <a:t>Process </a:t>
            </a:r>
            <a:endParaRPr kumimoji="0" lang="en-US" sz="1300" b="0" i="0" u="none" strike="noStrike" kern="0" cap="none" spc="0" normalizeH="0" baseline="0" noProof="0" dirty="0">
              <a:ln>
                <a:noFill/>
              </a:ln>
              <a:solidFill>
                <a:schemeClr val="tx1"/>
              </a:solidFill>
              <a:effectLst/>
              <a:uLnTx/>
              <a:uFillTx/>
              <a:latin typeface="+mn-lt"/>
              <a:ea typeface="+mn-ea"/>
            </a:endParaRPr>
          </a:p>
        </p:txBody>
      </p:sp>
      <p:grpSp>
        <p:nvGrpSpPr>
          <p:cNvPr id="37" name="Group 36"/>
          <p:cNvGrpSpPr/>
          <p:nvPr/>
        </p:nvGrpSpPr>
        <p:grpSpPr>
          <a:xfrm>
            <a:off x="1248665" y="4327673"/>
            <a:ext cx="3167062" cy="923544"/>
            <a:chOff x="1166218" y="4155133"/>
            <a:chExt cx="3167062" cy="923544"/>
          </a:xfrm>
        </p:grpSpPr>
        <p:sp>
          <p:nvSpPr>
            <p:cNvPr id="82" name="Right Arrow 81"/>
            <p:cNvSpPr/>
            <p:nvPr/>
          </p:nvSpPr>
          <p:spPr bwMode="auto">
            <a:xfrm rot="5400000">
              <a:off x="2371247" y="4255160"/>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191" name="Oval 190"/>
            <p:cNvSpPr/>
            <p:nvPr/>
          </p:nvSpPr>
          <p:spPr bwMode="gray">
            <a:xfrm>
              <a:off x="2665218" y="4509221"/>
              <a:ext cx="169062" cy="169062"/>
            </a:xfrm>
            <a:prstGeom prst="ellipse">
              <a:avLst/>
            </a:prstGeom>
            <a:no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40" name="AutoShape 5"/>
            <p:cNvSpPr>
              <a:spLocks noChangeArrowheads="1"/>
            </p:cNvSpPr>
            <p:nvPr/>
          </p:nvSpPr>
          <p:spPr bwMode="auto">
            <a:xfrm flipV="1">
              <a:off x="1166218" y="4155133"/>
              <a:ext cx="3167062"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1" name="Text Box 13"/>
            <p:cNvSpPr txBox="1">
              <a:spLocks noChangeArrowheads="1"/>
            </p:cNvSpPr>
            <p:nvPr/>
          </p:nvSpPr>
          <p:spPr bwMode="auto">
            <a:xfrm>
              <a:off x="1424982" y="4474318"/>
              <a:ext cx="2649535"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1" name="Content Placeholder 2"/>
          <p:cNvSpPr txBox="1">
            <a:spLocks/>
          </p:cNvSpPr>
          <p:nvPr/>
        </p:nvSpPr>
        <p:spPr>
          <a:xfrm>
            <a:off x="4219730" y="4328259"/>
            <a:ext cx="4151627"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EDC Advanced Deployment Guide</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EDC Deployment Planning Checklist</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5" name="Straight Connector 74"/>
          <p:cNvCxnSpPr/>
          <p:nvPr/>
        </p:nvCxnSpPr>
        <p:spPr bwMode="auto">
          <a:xfrm>
            <a:off x="4062336" y="4290135"/>
            <a:ext cx="4526379"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grpSp>
        <p:nvGrpSpPr>
          <p:cNvPr id="39" name="Group 38"/>
          <p:cNvGrpSpPr/>
          <p:nvPr/>
        </p:nvGrpSpPr>
        <p:grpSpPr>
          <a:xfrm>
            <a:off x="1657446" y="3357079"/>
            <a:ext cx="2349500" cy="923544"/>
            <a:chOff x="1574999" y="3042073"/>
            <a:chExt cx="2349500" cy="923544"/>
          </a:xfrm>
        </p:grpSpPr>
        <p:sp>
          <p:nvSpPr>
            <p:cNvPr id="83" name="Right Arrow 82"/>
            <p:cNvSpPr/>
            <p:nvPr/>
          </p:nvSpPr>
          <p:spPr bwMode="auto">
            <a:xfrm rot="5400000">
              <a:off x="2371247" y="3141143"/>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46" name="AutoShape 6"/>
            <p:cNvSpPr>
              <a:spLocks noChangeArrowheads="1"/>
            </p:cNvSpPr>
            <p:nvPr/>
          </p:nvSpPr>
          <p:spPr bwMode="auto">
            <a:xfrm flipV="1">
              <a:off x="1574999" y="3042073"/>
              <a:ext cx="2349500"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9" name="Text Box 13"/>
            <p:cNvSpPr txBox="1">
              <a:spLocks noChangeArrowheads="1"/>
            </p:cNvSpPr>
            <p:nvPr/>
          </p:nvSpPr>
          <p:spPr bwMode="auto">
            <a:xfrm>
              <a:off x="1860835" y="3405812"/>
              <a:ext cx="1777829"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a:ln w="18415" cmpd="sng">
                  <a:noFill/>
                  <a:prstDash val="solid"/>
                </a:ln>
                <a:solidFill>
                  <a:schemeClr val="bg1"/>
                </a:solidFill>
                <a:effectLst>
                  <a:outerShdw blurRad="38100" dist="38100" dir="2700000" algn="tl">
                    <a:srgbClr val="000000">
                      <a:alpha val="43137"/>
                    </a:srgbClr>
                  </a:outerShdw>
                </a:effectLst>
                <a:ea typeface="Tahoma" pitchFamily="34" charset="0"/>
                <a:cs typeface="Tahoma" pitchFamily="34" charset="0"/>
              </a:endParaRPr>
            </a:p>
          </p:txBody>
        </p:sp>
      </p:grpSp>
      <p:sp>
        <p:nvSpPr>
          <p:cNvPr id="72" name="Content Placeholder 2"/>
          <p:cNvSpPr txBox="1">
            <a:spLocks/>
          </p:cNvSpPr>
          <p:nvPr/>
        </p:nvSpPr>
        <p:spPr>
          <a:xfrm>
            <a:off x="3814997" y="3354151"/>
            <a:ext cx="4503896"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EDC Backup and Recovery</a:t>
            </a:r>
            <a:r>
              <a:rPr kumimoji="0" lang="en-US" sz="1300" b="0" i="0" u="none" strike="noStrike" kern="0" cap="none" spc="0" normalizeH="0" noProof="0" dirty="0" smtClean="0">
                <a:ln>
                  <a:noFill/>
                </a:ln>
                <a:solidFill>
                  <a:schemeClr val="tx1"/>
                </a:solidFill>
                <a:effectLst/>
                <a:uLnTx/>
                <a:uFillTx/>
                <a:latin typeface="+mn-lt"/>
                <a:ea typeface="+mn-ea"/>
              </a:rPr>
              <a:t> Planning Guide</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noProof="0" dirty="0" smtClean="0">
                <a:latin typeface="+mn-lt"/>
                <a:ea typeface="+mn-ea"/>
              </a:rPr>
              <a:t>EDC Backup and Recovery Technical Brief</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6" name="Straight Connector 75"/>
          <p:cNvCxnSpPr/>
          <p:nvPr/>
        </p:nvCxnSpPr>
        <p:spPr bwMode="auto">
          <a:xfrm>
            <a:off x="3747542" y="3316028"/>
            <a:ext cx="4841173"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grpSp>
        <p:nvGrpSpPr>
          <p:cNvPr id="42" name="Group 41"/>
          <p:cNvGrpSpPr/>
          <p:nvPr/>
        </p:nvGrpSpPr>
        <p:grpSpPr>
          <a:xfrm>
            <a:off x="1963834" y="2386485"/>
            <a:ext cx="1736725" cy="923544"/>
            <a:chOff x="1881387" y="1955538"/>
            <a:chExt cx="1736725" cy="923544"/>
          </a:xfrm>
        </p:grpSpPr>
        <p:sp>
          <p:nvSpPr>
            <p:cNvPr id="84" name="Right Arrow 83"/>
            <p:cNvSpPr/>
            <p:nvPr/>
          </p:nvSpPr>
          <p:spPr bwMode="auto">
            <a:xfrm rot="5400000">
              <a:off x="2371247" y="2088628"/>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43" name="AutoShape 7"/>
            <p:cNvSpPr>
              <a:spLocks noChangeArrowheads="1"/>
            </p:cNvSpPr>
            <p:nvPr/>
          </p:nvSpPr>
          <p:spPr bwMode="auto">
            <a:xfrm flipV="1">
              <a:off x="1881387" y="1955538"/>
              <a:ext cx="1736725"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4" name="Text Box 13"/>
            <p:cNvSpPr txBox="1">
              <a:spLocks noChangeArrowheads="1"/>
            </p:cNvSpPr>
            <p:nvPr/>
          </p:nvSpPr>
          <p:spPr bwMode="auto">
            <a:xfrm>
              <a:off x="1990258" y="2321346"/>
              <a:ext cx="1518983"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3" name="Content Placeholder 2"/>
          <p:cNvSpPr txBox="1">
            <a:spLocks/>
          </p:cNvSpPr>
          <p:nvPr/>
        </p:nvSpPr>
        <p:spPr>
          <a:xfrm>
            <a:off x="3500203" y="2384083"/>
            <a:ext cx="4818690"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EDC Windchill Architectural Overview</a:t>
            </a:r>
            <a:endParaRPr kumimoji="0" lang="en-US" sz="1300" b="0" i="0" u="none" strike="noStrike" kern="0" cap="none" spc="0" normalizeH="0" baseline="0" noProof="0" dirty="0" smtClean="0">
              <a:ln>
                <a:noFill/>
              </a:ln>
              <a:solidFill>
                <a:schemeClr val="tx1"/>
              </a:solidFill>
              <a:effectLst/>
              <a:uLnTx/>
              <a:uFillTx/>
              <a:latin typeface="+mn-lt"/>
              <a:ea typeface="+mn-ea"/>
            </a:endParaRP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Windchill </a:t>
            </a:r>
            <a:r>
              <a:rPr kumimoji="0" lang="en-US" sz="1300" b="0" i="0" u="none" strike="noStrike" kern="0" cap="none" spc="0" normalizeH="0" baseline="0" noProof="0" dirty="0" smtClean="0">
                <a:ln>
                  <a:noFill/>
                </a:ln>
                <a:solidFill>
                  <a:schemeClr val="tx1"/>
                </a:solidFill>
                <a:effectLst/>
                <a:uLnTx/>
                <a:uFillTx/>
                <a:latin typeface="+mn-lt"/>
                <a:ea typeface="+mn-ea"/>
              </a:rPr>
              <a:t>Installation and Configuration Guide</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7" name="Straight Connector 76"/>
          <p:cNvCxnSpPr/>
          <p:nvPr/>
        </p:nvCxnSpPr>
        <p:spPr bwMode="auto">
          <a:xfrm>
            <a:off x="3507699" y="2345960"/>
            <a:ext cx="5081016"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cxnSp>
        <p:nvCxnSpPr>
          <p:cNvPr id="54" name="Straight Connector 53"/>
          <p:cNvCxnSpPr/>
          <p:nvPr/>
        </p:nvCxnSpPr>
        <p:spPr bwMode="auto">
          <a:xfrm>
            <a:off x="4452080" y="5264495"/>
            <a:ext cx="4136635"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sp>
        <p:nvSpPr>
          <p:cNvPr id="32" name="Rectangle 31"/>
          <p:cNvSpPr/>
          <p:nvPr/>
        </p:nvSpPr>
        <p:spPr bwMode="gray">
          <a:xfrm>
            <a:off x="0" y="0"/>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list of the publications (product documentation and EDC literature) and any training courses that would help the user understand this process.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32-Point Star 60"/>
          <p:cNvSpPr/>
          <p:nvPr/>
        </p:nvSpPr>
        <p:spPr bwMode="auto">
          <a:xfrm>
            <a:off x="7151277" y="1724131"/>
            <a:ext cx="1893122" cy="1895994"/>
          </a:xfrm>
          <a:prstGeom prst="star32">
            <a:avLst/>
          </a:prstGeom>
          <a:solidFill>
            <a:srgbClr val="FFC00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defTabSz="814388">
              <a:defRPr/>
            </a:pPr>
            <a:endParaRPr lang="en-US" sz="1400" dirty="0">
              <a:ln w="18415" cmpd="sng">
                <a:noFill/>
                <a:prstDash val="solid"/>
              </a:ln>
              <a:solidFill>
                <a:schemeClr val="tx1"/>
              </a:solidFill>
              <a:cs typeface="Arial" pitchFamily="34" charset="0"/>
            </a:endParaRPr>
          </a:p>
        </p:txBody>
      </p:sp>
      <p:sp>
        <p:nvSpPr>
          <p:cNvPr id="18439" name="Title 61"/>
          <p:cNvSpPr>
            <a:spLocks noGrp="1"/>
          </p:cNvSpPr>
          <p:nvPr>
            <p:ph type="title"/>
          </p:nvPr>
        </p:nvSpPr>
        <p:spPr/>
        <p:txBody>
          <a:bodyPr/>
          <a:lstStyle/>
          <a:p>
            <a:r>
              <a:rPr lang="en-US" dirty="0" smtClean="0"/>
              <a:t>Product Roadmap Supporting </a:t>
            </a:r>
            <a:r>
              <a:rPr lang="en-US" dirty="0" smtClean="0"/>
              <a:t>[Process Name]</a:t>
            </a:r>
            <a:endParaRPr lang="en-US" dirty="0" smtClean="0"/>
          </a:p>
        </p:txBody>
      </p:sp>
      <p:sp>
        <p:nvSpPr>
          <p:cNvPr id="13" name="Footer Placeholder 6"/>
          <p:cNvSpPr>
            <a:spLocks noGrp="1"/>
          </p:cNvSpPr>
          <p:nvPr>
            <p:ph type="ftr" sz="quarter" idx="10"/>
          </p:nvPr>
        </p:nvSpPr>
        <p:spPr/>
        <p:txBody>
          <a:bodyPr/>
          <a:lstStyle/>
          <a:p>
            <a:r>
              <a:rPr lang="en-US" smtClean="0"/>
              <a:t>© 2010 PTC</a:t>
            </a:r>
            <a:endParaRPr lang="en-US" dirty="0"/>
          </a:p>
        </p:txBody>
      </p:sp>
      <p:sp>
        <p:nvSpPr>
          <p:cNvPr id="14" name="Slide Number Placeholder 7"/>
          <p:cNvSpPr>
            <a:spLocks noGrp="1"/>
          </p:cNvSpPr>
          <p:nvPr>
            <p:ph type="sldNum" sz="quarter" idx="11"/>
          </p:nvPr>
        </p:nvSpPr>
        <p:spPr/>
        <p:txBody>
          <a:bodyPr/>
          <a:lstStyle/>
          <a:p>
            <a:fld id="{8AC8AB04-3AA8-457A-968B-9586E986480C}" type="slidenum">
              <a:rPr lang="en-US" smtClean="0"/>
              <a:pPr/>
              <a:t>18</a:t>
            </a:fld>
            <a:endParaRPr lang="en-US" dirty="0"/>
          </a:p>
        </p:txBody>
      </p:sp>
      <p:sp>
        <p:nvSpPr>
          <p:cNvPr id="69" name="Shape 68"/>
          <p:cNvSpPr/>
          <p:nvPr/>
        </p:nvSpPr>
        <p:spPr bwMode="gray">
          <a:xfrm rot="21117499">
            <a:off x="942095" y="2486601"/>
            <a:ext cx="6308913" cy="3227255"/>
          </a:xfrm>
          <a:prstGeom prst="swooshArrow">
            <a:avLst>
              <a:gd name="adj1" fmla="val 22994"/>
              <a:gd name="adj2" fmla="val 25000"/>
            </a:avLst>
          </a:prstGeom>
          <a:solidFill>
            <a:srgbClr val="92D050"/>
          </a:solidFill>
          <a:effectLst>
            <a:outerShdw blurRad="50800" dist="38100" dir="2700000" algn="tl" rotWithShape="0">
              <a:prstClr val="black">
                <a:alpha val="40000"/>
              </a:prstClr>
            </a:outerShdw>
          </a:effectLst>
          <a:scene3d>
            <a:camera prst="orthographicFront"/>
            <a:lightRig rig="threePt" dir="t"/>
          </a:scene3d>
          <a:sp3d>
            <a:bevelT/>
          </a:sp3d>
        </p:spPr>
        <p:style>
          <a:lnRef idx="0">
            <a:schemeClr val="accent6">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96" name="TextBox 95"/>
          <p:cNvSpPr txBox="1"/>
          <p:nvPr/>
        </p:nvSpPr>
        <p:spPr>
          <a:xfrm>
            <a:off x="307297" y="6041036"/>
            <a:ext cx="1851789" cy="553998"/>
          </a:xfrm>
          <a:prstGeom prst="rect">
            <a:avLst/>
          </a:prstGeom>
          <a:noFill/>
        </p:spPr>
        <p:txBody>
          <a:bodyPr wrap="none" rtlCol="0">
            <a:spAutoFit/>
          </a:bodyPr>
          <a:lstStyle/>
          <a:p>
            <a:r>
              <a:rPr lang="en-US" sz="3000" b="1" i="1" dirty="0" smtClean="0">
                <a:solidFill>
                  <a:schemeClr val="accent1"/>
                </a:solidFill>
              </a:rPr>
              <a:t>Priorities</a:t>
            </a:r>
            <a:endParaRPr lang="en-US" sz="3000" b="1" i="1" dirty="0">
              <a:solidFill>
                <a:schemeClr val="accent1"/>
              </a:solidFill>
            </a:endParaRPr>
          </a:p>
        </p:txBody>
      </p:sp>
      <p:grpSp>
        <p:nvGrpSpPr>
          <p:cNvPr id="3" name="Group 116"/>
          <p:cNvGrpSpPr/>
          <p:nvPr/>
        </p:nvGrpSpPr>
        <p:grpSpPr>
          <a:xfrm>
            <a:off x="2582040" y="4286977"/>
            <a:ext cx="288665" cy="312777"/>
            <a:chOff x="2372177" y="4122085"/>
            <a:chExt cx="288665" cy="312777"/>
          </a:xfrm>
        </p:grpSpPr>
        <p:sp>
          <p:nvSpPr>
            <p:cNvPr id="99" name="Oval 98"/>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00" name="TextBox 99"/>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1</a:t>
              </a:r>
              <a:endParaRPr lang="en-US" sz="1400" b="1" dirty="0">
                <a:solidFill>
                  <a:schemeClr val="bg1"/>
                </a:solidFill>
                <a:effectLst>
                  <a:outerShdw blurRad="38100" dist="38100" dir="2700000" algn="tl">
                    <a:srgbClr val="000000">
                      <a:alpha val="43137"/>
                    </a:srgbClr>
                  </a:outerShdw>
                </a:effectLst>
              </a:endParaRPr>
            </a:p>
          </p:txBody>
        </p:sp>
      </p:grpSp>
      <p:grpSp>
        <p:nvGrpSpPr>
          <p:cNvPr id="4" name="Group 117"/>
          <p:cNvGrpSpPr/>
          <p:nvPr/>
        </p:nvGrpSpPr>
        <p:grpSpPr>
          <a:xfrm>
            <a:off x="3558898" y="3749829"/>
            <a:ext cx="288665" cy="312777"/>
            <a:chOff x="2372177" y="4122085"/>
            <a:chExt cx="288665" cy="312777"/>
          </a:xfrm>
        </p:grpSpPr>
        <p:sp>
          <p:nvSpPr>
            <p:cNvPr id="119" name="Oval 118"/>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0" name="TextBox 119"/>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2</a:t>
              </a:r>
              <a:endParaRPr lang="en-US" sz="1400" b="1" dirty="0">
                <a:solidFill>
                  <a:schemeClr val="bg1"/>
                </a:solidFill>
                <a:effectLst>
                  <a:outerShdw blurRad="38100" dist="38100" dir="2700000" algn="tl">
                    <a:srgbClr val="000000">
                      <a:alpha val="43137"/>
                    </a:srgbClr>
                  </a:outerShdw>
                </a:effectLst>
              </a:endParaRPr>
            </a:p>
          </p:txBody>
        </p:sp>
      </p:grpSp>
      <p:grpSp>
        <p:nvGrpSpPr>
          <p:cNvPr id="5" name="Group 120"/>
          <p:cNvGrpSpPr/>
          <p:nvPr/>
        </p:nvGrpSpPr>
        <p:grpSpPr>
          <a:xfrm>
            <a:off x="4745619" y="3250155"/>
            <a:ext cx="288665" cy="312777"/>
            <a:chOff x="2372177" y="4122085"/>
            <a:chExt cx="288665" cy="312777"/>
          </a:xfrm>
        </p:grpSpPr>
        <p:sp>
          <p:nvSpPr>
            <p:cNvPr id="122" name="Oval 121"/>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3" name="TextBox 122"/>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3</a:t>
              </a:r>
              <a:endParaRPr lang="en-US" sz="1400" b="1" dirty="0">
                <a:solidFill>
                  <a:schemeClr val="bg1"/>
                </a:solidFill>
                <a:effectLst>
                  <a:outerShdw blurRad="38100" dist="38100" dir="2700000" algn="tl">
                    <a:srgbClr val="000000">
                      <a:alpha val="43137"/>
                    </a:srgbClr>
                  </a:outerShdw>
                </a:effectLst>
              </a:endParaRPr>
            </a:p>
          </p:txBody>
        </p:sp>
      </p:grpSp>
      <p:grpSp>
        <p:nvGrpSpPr>
          <p:cNvPr id="6" name="Group 123"/>
          <p:cNvGrpSpPr/>
          <p:nvPr/>
        </p:nvGrpSpPr>
        <p:grpSpPr>
          <a:xfrm>
            <a:off x="5932341" y="2847920"/>
            <a:ext cx="288665" cy="312777"/>
            <a:chOff x="2372177" y="4122085"/>
            <a:chExt cx="288665" cy="312777"/>
          </a:xfrm>
        </p:grpSpPr>
        <p:sp>
          <p:nvSpPr>
            <p:cNvPr id="125" name="Oval 124"/>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6" name="TextBox 125"/>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4</a:t>
              </a:r>
              <a:endParaRPr lang="en-US" sz="1400" b="1" dirty="0">
                <a:solidFill>
                  <a:schemeClr val="bg1"/>
                </a:solidFill>
                <a:effectLst>
                  <a:outerShdw blurRad="38100" dist="38100" dir="2700000" algn="tl">
                    <a:srgbClr val="000000">
                      <a:alpha val="43137"/>
                    </a:srgbClr>
                  </a:outerShdw>
                </a:effectLst>
              </a:endParaRPr>
            </a:p>
          </p:txBody>
        </p:sp>
      </p:grpSp>
      <p:grpSp>
        <p:nvGrpSpPr>
          <p:cNvPr id="32" name="Group 33"/>
          <p:cNvGrpSpPr>
            <a:grpSpLocks/>
          </p:cNvGrpSpPr>
          <p:nvPr/>
        </p:nvGrpSpPr>
        <p:grpSpPr bwMode="gray">
          <a:xfrm>
            <a:off x="3468328" y="5101358"/>
            <a:ext cx="2670145" cy="666750"/>
            <a:chOff x="5135880" y="3744915"/>
            <a:chExt cx="3544570" cy="666750"/>
          </a:xfrm>
        </p:grpSpPr>
        <p:sp>
          <p:nvSpPr>
            <p:cNvPr id="33" name="Rounded Rectangle 32"/>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34" name="TextBox 33"/>
            <p:cNvSpPr txBox="1"/>
            <p:nvPr/>
          </p:nvSpPr>
          <p:spPr bwMode="gray">
            <a:xfrm>
              <a:off x="5388509" y="3859928"/>
              <a:ext cx="3039314" cy="4367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Streamlined </a:t>
              </a:r>
              <a:b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br>
              <a: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Administrative tools</a:t>
              </a:r>
            </a:p>
          </p:txBody>
        </p:sp>
      </p:grpSp>
      <p:grpSp>
        <p:nvGrpSpPr>
          <p:cNvPr id="35" name="Group 33"/>
          <p:cNvGrpSpPr>
            <a:grpSpLocks/>
          </p:cNvGrpSpPr>
          <p:nvPr/>
        </p:nvGrpSpPr>
        <p:grpSpPr bwMode="gray">
          <a:xfrm>
            <a:off x="290414" y="2807862"/>
            <a:ext cx="2670145" cy="666750"/>
            <a:chOff x="5135880" y="3744915"/>
            <a:chExt cx="3544570" cy="666750"/>
          </a:xfrm>
        </p:grpSpPr>
        <p:sp>
          <p:nvSpPr>
            <p:cNvPr id="36" name="Rounded Rectangle 35"/>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37" name="TextBox 36"/>
            <p:cNvSpPr txBox="1"/>
            <p:nvPr/>
          </p:nvSpPr>
          <p:spPr bwMode="gray">
            <a:xfrm>
              <a:off x="5235380" y="3965182"/>
              <a:ext cx="3345574" cy="226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Automated </a:t>
              </a:r>
              <a:r>
                <a:rPr lang="en-US" sz="1400" dirty="0" err="1"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Rehosting</a:t>
              </a:r>
              <a:endPar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grpSp>
        <p:nvGrpSpPr>
          <p:cNvPr id="38" name="Group 33"/>
          <p:cNvGrpSpPr>
            <a:grpSpLocks/>
          </p:cNvGrpSpPr>
          <p:nvPr/>
        </p:nvGrpSpPr>
        <p:grpSpPr bwMode="gray">
          <a:xfrm>
            <a:off x="2478979" y="1646123"/>
            <a:ext cx="2670145" cy="666750"/>
            <a:chOff x="5135880" y="3744915"/>
            <a:chExt cx="3544570" cy="666750"/>
          </a:xfrm>
        </p:grpSpPr>
        <p:sp>
          <p:nvSpPr>
            <p:cNvPr id="39" name="Rounded Rectangle 38"/>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0" name="TextBox 39"/>
            <p:cNvSpPr txBox="1"/>
            <p:nvPr/>
          </p:nvSpPr>
          <p:spPr bwMode="gray">
            <a:xfrm>
              <a:off x="5235380" y="3965182"/>
              <a:ext cx="3345574" cy="226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Reconfigure Without Restart</a:t>
              </a:r>
            </a:p>
          </p:txBody>
        </p:sp>
      </p:grpSp>
      <p:grpSp>
        <p:nvGrpSpPr>
          <p:cNvPr id="41" name="Group 33"/>
          <p:cNvGrpSpPr>
            <a:grpSpLocks/>
          </p:cNvGrpSpPr>
          <p:nvPr/>
        </p:nvGrpSpPr>
        <p:grpSpPr bwMode="gray">
          <a:xfrm>
            <a:off x="5836772" y="3992087"/>
            <a:ext cx="2670145" cy="666750"/>
            <a:chOff x="5135880" y="3744915"/>
            <a:chExt cx="3544570" cy="666750"/>
          </a:xfrm>
        </p:grpSpPr>
        <p:sp>
          <p:nvSpPr>
            <p:cNvPr id="42" name="Rounded Rectangle 41"/>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3" name="TextBox 42"/>
            <p:cNvSpPr txBox="1"/>
            <p:nvPr/>
          </p:nvSpPr>
          <p:spPr bwMode="gray">
            <a:xfrm>
              <a:off x="5388509" y="3973036"/>
              <a:ext cx="3039314" cy="21050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4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Server Configuration</a:t>
              </a:r>
            </a:p>
          </p:txBody>
        </p:sp>
      </p:grpSp>
      <p:cxnSp>
        <p:nvCxnSpPr>
          <p:cNvPr id="44" name="Straight Connector 43"/>
          <p:cNvCxnSpPr/>
          <p:nvPr/>
        </p:nvCxnSpPr>
        <p:spPr bwMode="gray">
          <a:xfrm rot="5400000">
            <a:off x="5660734" y="3561978"/>
            <a:ext cx="848681"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gray">
          <a:xfrm rot="16200000" flipH="1">
            <a:off x="4409812" y="2794823"/>
            <a:ext cx="975814"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gray">
          <a:xfrm rot="16200000" flipH="1">
            <a:off x="3179803" y="4568000"/>
            <a:ext cx="1061116"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gray">
          <a:xfrm rot="5400000">
            <a:off x="2304149" y="3888116"/>
            <a:ext cx="84379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0" y="0"/>
            <a:ext cx="4126230" cy="41148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list of past and future product improvements planned to improve </a:t>
            </a:r>
            <a:r>
              <a:rPr lang="en-US" sz="1050" b="1" dirty="0" smtClean="0">
                <a:solidFill>
                  <a:srgbClr val="FFFFFF"/>
                </a:solidFill>
                <a:latin typeface="Arial" pitchFamily="34" charset="0"/>
                <a:ea typeface="ＭＳ Ｐゴシック" pitchFamily="34" charset="-128"/>
              </a:rPr>
              <a:t>users effectiveness with this process</a:t>
            </a:r>
            <a:r>
              <a:rPr lang="en-US" sz="1050" b="1" dirty="0" smtClean="0">
                <a:solidFill>
                  <a:srgbClr val="FFFFFF"/>
                </a:solidFill>
                <a:latin typeface="Arial" pitchFamily="34" charset="0"/>
                <a:ea typeface="ＭＳ Ｐゴシック" pitchFamily="34" charset="-128"/>
              </a:rPr>
              <a: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Consulting Offerings Supporting Systems Configuration Management</a:t>
            </a:r>
            <a:endParaRPr lang="en-US" dirty="0"/>
          </a:p>
        </p:txBody>
      </p:sp>
      <p:sp>
        <p:nvSpPr>
          <p:cNvPr id="3" name="Content Placeholder 2"/>
          <p:cNvSpPr>
            <a:spLocks noGrp="1"/>
          </p:cNvSpPr>
          <p:nvPr>
            <p:ph sz="half" idx="1"/>
          </p:nvPr>
        </p:nvSpPr>
        <p:spPr/>
        <p:txBody>
          <a:bodyPr/>
          <a:lstStyle/>
          <a:p>
            <a:r>
              <a:rPr lang="en-US" sz="2000" dirty="0" smtClean="0"/>
              <a:t>Governance</a:t>
            </a:r>
          </a:p>
          <a:p>
            <a:pPr lvl="1"/>
            <a:r>
              <a:rPr lang="en-US" sz="1800" dirty="0" smtClean="0"/>
              <a:t>Technical Management</a:t>
            </a:r>
          </a:p>
          <a:p>
            <a:pPr lvl="2"/>
            <a:r>
              <a:rPr lang="en-US" sz="1600" dirty="0" smtClean="0"/>
              <a:t>Configuration Management</a:t>
            </a:r>
          </a:p>
          <a:p>
            <a:pPr lvl="2"/>
            <a:r>
              <a:rPr lang="en-US" sz="1600" dirty="0" smtClean="0"/>
              <a:t>Build Management</a:t>
            </a:r>
          </a:p>
          <a:p>
            <a:pPr lvl="2"/>
            <a:r>
              <a:rPr lang="en-US" sz="1600" dirty="0" smtClean="0"/>
              <a:t>Issue Tracking &amp; Change Management</a:t>
            </a:r>
          </a:p>
          <a:p>
            <a:pPr lvl="2"/>
            <a:r>
              <a:rPr lang="en-US" sz="1600" dirty="0" smtClean="0"/>
              <a:t>Patch Process</a:t>
            </a:r>
          </a:p>
          <a:p>
            <a:endParaRPr lang="en-US" sz="2000" dirty="0" smtClean="0"/>
          </a:p>
          <a:p>
            <a:r>
              <a:rPr lang="en-US" sz="2000" dirty="0" smtClean="0"/>
              <a:t> </a:t>
            </a:r>
          </a:p>
          <a:p>
            <a:endParaRPr lang="en-US" sz="2000" dirty="0" smtClean="0"/>
          </a:p>
          <a:p>
            <a:endParaRPr lang="en-US" sz="2000" dirty="0" smtClean="0"/>
          </a:p>
          <a:p>
            <a:endParaRPr lang="en-US" sz="2000" dirty="0" smtClean="0"/>
          </a:p>
          <a:p>
            <a:endParaRPr lang="en-US" sz="2000" dirty="0"/>
          </a:p>
        </p:txBody>
      </p:sp>
      <p:sp>
        <p:nvSpPr>
          <p:cNvPr id="7" name="Content Placeholder 6"/>
          <p:cNvSpPr>
            <a:spLocks noGrp="1"/>
          </p:cNvSpPr>
          <p:nvPr>
            <p:ph sz="half" idx="2"/>
          </p:nvPr>
        </p:nvSpPr>
        <p:spPr/>
        <p:txBody>
          <a:bodyPr/>
          <a:lstStyle/>
          <a:p>
            <a:r>
              <a:rPr lang="en-US" sz="2000" dirty="0" smtClean="0"/>
              <a:t>Infrastructure</a:t>
            </a:r>
          </a:p>
          <a:p>
            <a:pPr lvl="1"/>
            <a:r>
              <a:rPr lang="en-US" sz="1800" dirty="0" smtClean="0"/>
              <a:t>Infrastructure Management and Deployment</a:t>
            </a:r>
          </a:p>
          <a:p>
            <a:pPr lvl="2"/>
            <a:r>
              <a:rPr lang="en-US" sz="1600" dirty="0" smtClean="0"/>
              <a:t>Deployment Planning</a:t>
            </a:r>
          </a:p>
          <a:p>
            <a:pPr lvl="2"/>
            <a:r>
              <a:rPr lang="en-US" sz="1600" dirty="0" smtClean="0"/>
              <a:t>Capacity Planning and Scaling</a:t>
            </a:r>
          </a:p>
          <a:p>
            <a:pPr lvl="2"/>
            <a:r>
              <a:rPr lang="en-US" sz="1600" dirty="0" smtClean="0"/>
              <a:t>Physical Environment Management</a:t>
            </a:r>
          </a:p>
          <a:p>
            <a:pPr lvl="2"/>
            <a:r>
              <a:rPr lang="en-US" sz="1600" dirty="0" smtClean="0"/>
              <a:t>System Deployment</a:t>
            </a:r>
          </a:p>
          <a:p>
            <a:pPr lvl="2"/>
            <a:r>
              <a:rPr lang="en-US" sz="1600" dirty="0" smtClean="0"/>
              <a:t>Technology Audit</a:t>
            </a:r>
          </a:p>
          <a:p>
            <a:pPr lvl="1"/>
            <a:r>
              <a:rPr lang="en-US" sz="1800" dirty="0" smtClean="0"/>
              <a:t>Infrastructure Design</a:t>
            </a:r>
          </a:p>
          <a:p>
            <a:pPr lvl="2"/>
            <a:r>
              <a:rPr lang="en-US" sz="1600" dirty="0" smtClean="0"/>
              <a:t>Security Architecture Design</a:t>
            </a:r>
          </a:p>
          <a:p>
            <a:pPr lvl="1"/>
            <a:r>
              <a:rPr lang="en-US" sz="1800" dirty="0" smtClean="0"/>
              <a:t>Infrastructure Setup</a:t>
            </a:r>
          </a:p>
          <a:p>
            <a:pPr lvl="2"/>
            <a:r>
              <a:rPr lang="en-US" sz="1600" dirty="0" smtClean="0"/>
              <a:t>System Cloning</a:t>
            </a:r>
          </a:p>
          <a:p>
            <a:pPr lvl="2"/>
            <a:r>
              <a:rPr lang="en-US" sz="1600" dirty="0" smtClean="0"/>
              <a:t>Installation</a:t>
            </a:r>
          </a:p>
          <a:p>
            <a:endParaRPr lang="en-US" sz="2000" dirty="0"/>
          </a:p>
        </p:txBody>
      </p:sp>
      <p:sp>
        <p:nvSpPr>
          <p:cNvPr id="4" name="Footer Placeholder 3"/>
          <p:cNvSpPr>
            <a:spLocks noGrp="1"/>
          </p:cNvSpPr>
          <p:nvPr>
            <p:ph type="ftr" sz="quarter" idx="10"/>
          </p:nvPr>
        </p:nvSpPr>
        <p:spPr/>
        <p:txBody>
          <a:bodyPr/>
          <a:lstStyle/>
          <a:p>
            <a:r>
              <a:rPr lang="en-US" smtClean="0"/>
              <a:t>© 2009 PTC</a:t>
            </a:r>
            <a:endParaRPr lang="en-US" dirty="0"/>
          </a:p>
        </p:txBody>
      </p:sp>
      <p:sp>
        <p:nvSpPr>
          <p:cNvPr id="5" name="Slide Number Placeholder 4"/>
          <p:cNvSpPr>
            <a:spLocks noGrp="1"/>
          </p:cNvSpPr>
          <p:nvPr>
            <p:ph type="sldNum" sz="quarter" idx="11"/>
          </p:nvPr>
        </p:nvSpPr>
        <p:spPr/>
        <p:txBody>
          <a:bodyPr/>
          <a:lstStyle/>
          <a:p>
            <a:fld id="{2F78D68B-BBDA-4458-A95F-F6AF351E07F9}" type="slidenum">
              <a:rPr lang="en-US" smtClean="0"/>
              <a:pPr/>
              <a:t>19</a:t>
            </a:fld>
            <a:endParaRPr lang="en-US" dirty="0"/>
          </a:p>
        </p:txBody>
      </p:sp>
      <p:sp>
        <p:nvSpPr>
          <p:cNvPr id="8" name="Rectangle 7"/>
          <p:cNvSpPr/>
          <p:nvPr/>
        </p:nvSpPr>
        <p:spPr bwMode="gray">
          <a:xfrm>
            <a:off x="0" y="0"/>
            <a:ext cx="4126230" cy="58293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mapping of the GSO RVP elements that apply to this process.  In this case there are two parts – governance services to establish the process  and execution services to carry it out.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57745" y="5016183"/>
            <a:ext cx="5724525" cy="460375"/>
          </a:xfrm>
        </p:spPr>
        <p:txBody>
          <a:bodyPr/>
          <a:lstStyle/>
          <a:p>
            <a:r>
              <a:rPr lang="en-US" sz="2000" dirty="0" smtClean="0"/>
              <a:t>[Process Name]</a:t>
            </a:r>
            <a:r>
              <a:rPr lang="en-US" sz="2000" dirty="0" smtClean="0"/>
              <a:t/>
            </a:r>
            <a:br>
              <a:rPr lang="en-US" sz="2000" dirty="0" smtClean="0"/>
            </a:br>
            <a:r>
              <a:rPr lang="en-US" sz="2000" dirty="0" smtClean="0"/>
              <a:t>Administrative Process Overview</a:t>
            </a:r>
            <a:endParaRPr lang="en-US" sz="2000" dirty="0"/>
          </a:p>
        </p:txBody>
      </p:sp>
      <p:sp>
        <p:nvSpPr>
          <p:cNvPr id="4" name="Rectangle 12"/>
          <p:cNvSpPr txBox="1">
            <a:spLocks noChangeArrowheads="1"/>
          </p:cNvSpPr>
          <p:nvPr/>
        </p:nvSpPr>
        <p:spPr bwMode="auto">
          <a:xfrm>
            <a:off x="3071813" y="5715000"/>
            <a:ext cx="5726112" cy="915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lang="en-US" sz="1700" kern="0" dirty="0" smtClean="0">
                <a:solidFill>
                  <a:srgbClr val="CDE62D"/>
                </a:solidFill>
                <a:latin typeface="+mn-lt"/>
                <a:ea typeface="+mn-ea"/>
              </a:rPr>
              <a:t>May </a:t>
            </a:r>
            <a:r>
              <a:rPr kumimoji="0" lang="en-US" sz="1700" b="0" i="0" u="none" strike="noStrike" kern="0" cap="none" spc="0" normalizeH="0" baseline="0" noProof="0" dirty="0" smtClean="0">
                <a:ln>
                  <a:noFill/>
                </a:ln>
                <a:solidFill>
                  <a:srgbClr val="CDE62D"/>
                </a:solidFill>
                <a:effectLst/>
                <a:uLnTx/>
                <a:uFillTx/>
                <a:latin typeface="+mn-lt"/>
                <a:ea typeface="+mn-ea"/>
                <a:cs typeface="+mn-cs"/>
              </a:rPr>
              <a:t>2010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5330825" y="1700213"/>
            <a:ext cx="3813175" cy="5008562"/>
          </a:xfrm>
          <a:prstGeom prst="rect">
            <a:avLst/>
          </a:prstGeom>
          <a:noFill/>
          <a:ln w="9525">
            <a:noFill/>
            <a:miter lim="800000"/>
            <a:headEnd/>
            <a:tailEnd/>
          </a:ln>
        </p:spPr>
      </p:pic>
      <p:sp>
        <p:nvSpPr>
          <p:cNvPr id="14340" name="Rectangle 7"/>
          <p:cNvSpPr>
            <a:spLocks noGrp="1" noChangeArrowheads="1"/>
          </p:cNvSpPr>
          <p:nvPr>
            <p:ph type="title"/>
          </p:nvPr>
        </p:nvSpPr>
        <p:spPr/>
        <p:txBody>
          <a:bodyPr/>
          <a:lstStyle/>
          <a:p>
            <a:r>
              <a:rPr lang="en-US" dirty="0" smtClean="0"/>
              <a:t>Challenges in </a:t>
            </a:r>
            <a:r>
              <a:rPr lang="en-US" dirty="0" smtClean="0"/>
              <a:t>[Process Name] </a:t>
            </a:r>
            <a:endParaRPr lang="en-US" dirty="0" smtClean="0"/>
          </a:p>
        </p:txBody>
      </p:sp>
      <p:sp>
        <p:nvSpPr>
          <p:cNvPr id="14341" name="Rectangle 8"/>
          <p:cNvSpPr>
            <a:spLocks noGrp="1" noChangeArrowheads="1"/>
          </p:cNvSpPr>
          <p:nvPr>
            <p:ph idx="1"/>
          </p:nvPr>
        </p:nvSpPr>
        <p:spPr>
          <a:xfrm>
            <a:off x="341313" y="1544638"/>
            <a:ext cx="6066982" cy="5027612"/>
          </a:xfrm>
        </p:spPr>
        <p:txBody>
          <a:bodyPr/>
          <a:lstStyle/>
          <a:p>
            <a:pPr lvl="1"/>
            <a:r>
              <a:rPr lang="en-US" dirty="0" smtClean="0"/>
              <a:t>Multiple types of change</a:t>
            </a:r>
          </a:p>
          <a:p>
            <a:pPr lvl="2"/>
            <a:r>
              <a:rPr lang="en-US" dirty="0" smtClean="0"/>
              <a:t>Patches and updates</a:t>
            </a:r>
          </a:p>
          <a:p>
            <a:pPr lvl="2"/>
            <a:r>
              <a:rPr lang="en-US" dirty="0" smtClean="0"/>
              <a:t>Customizations</a:t>
            </a:r>
          </a:p>
          <a:p>
            <a:pPr lvl="2"/>
            <a:r>
              <a:rPr lang="en-US" dirty="0" smtClean="0"/>
              <a:t>Application data (workflows, templates)</a:t>
            </a:r>
          </a:p>
          <a:p>
            <a:pPr lvl="1"/>
            <a:r>
              <a:rPr lang="en-US" dirty="0" smtClean="0"/>
              <a:t>Lack of control over changes</a:t>
            </a:r>
          </a:p>
          <a:p>
            <a:pPr lvl="2"/>
            <a:r>
              <a:rPr lang="en-US" dirty="0" smtClean="0"/>
              <a:t>Changes to a production system can impact users</a:t>
            </a:r>
          </a:p>
          <a:p>
            <a:pPr lvl="2"/>
            <a:r>
              <a:rPr lang="en-US" dirty="0" smtClean="0"/>
              <a:t>No “undo” capability</a:t>
            </a:r>
          </a:p>
          <a:p>
            <a:pPr lvl="2"/>
            <a:r>
              <a:rPr lang="en-US" dirty="0" smtClean="0"/>
              <a:t>Need to isolate development, testing and production</a:t>
            </a:r>
          </a:p>
          <a:p>
            <a:pPr lvl="1"/>
            <a:r>
              <a:rPr lang="en-US" dirty="0" smtClean="0"/>
              <a:t>Unpredictable project timelines</a:t>
            </a:r>
          </a:p>
          <a:p>
            <a:pPr lvl="2"/>
            <a:r>
              <a:rPr lang="en-US" dirty="0" smtClean="0"/>
              <a:t>No standard methods for change</a:t>
            </a:r>
          </a:p>
          <a:p>
            <a:pPr lvl="2"/>
            <a:r>
              <a:rPr lang="en-US" dirty="0" smtClean="0"/>
              <a:t>No standard test scripts</a:t>
            </a:r>
          </a:p>
          <a:p>
            <a:pPr lvl="2"/>
            <a:r>
              <a:rPr lang="en-US" dirty="0" smtClean="0"/>
              <a:t>Unfamiliar with effort required and timelines</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Footer Placeholder 6"/>
          <p:cNvSpPr>
            <a:spLocks noGrp="1"/>
          </p:cNvSpPr>
          <p:nvPr>
            <p:ph type="ftr" sz="quarter" idx="10"/>
          </p:nvPr>
        </p:nvSpPr>
        <p:spPr/>
        <p:txBody>
          <a:bodyPr/>
          <a:lstStyle/>
          <a:p>
            <a:r>
              <a:rPr lang="en-US" dirty="0" smtClean="0"/>
              <a:t>© 2010 PTC</a:t>
            </a:r>
            <a:endParaRPr lang="en-US" dirty="0"/>
          </a:p>
        </p:txBody>
      </p:sp>
      <p:sp>
        <p:nvSpPr>
          <p:cNvPr id="7" name="Slide Number Placeholder 7"/>
          <p:cNvSpPr>
            <a:spLocks noGrp="1"/>
          </p:cNvSpPr>
          <p:nvPr>
            <p:ph type="sldNum" sz="quarter" idx="11"/>
          </p:nvPr>
        </p:nvSpPr>
        <p:spPr/>
        <p:txBody>
          <a:bodyPr/>
          <a:lstStyle/>
          <a:p>
            <a:fld id="{8AC8AB04-3AA8-457A-968B-9586E986480C}" type="slidenum">
              <a:rPr lang="en-US" smtClean="0"/>
              <a:pPr/>
              <a:t>3</a:t>
            </a:fld>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bwMode="gray">
          <a:xfrm>
            <a:off x="187377" y="4939259"/>
            <a:ext cx="8806721" cy="1713875"/>
          </a:xfrm>
          <a:prstGeom prst="rect">
            <a:avLst/>
          </a:prstGeom>
          <a:solidFill>
            <a:srgbClr val="7C9FB6">
              <a:alpha val="5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91" name="Rectangle 90"/>
          <p:cNvSpPr/>
          <p:nvPr/>
        </p:nvSpPr>
        <p:spPr bwMode="gray">
          <a:xfrm>
            <a:off x="187377" y="1573968"/>
            <a:ext cx="8806721" cy="3365292"/>
          </a:xfrm>
          <a:prstGeom prst="rect">
            <a:avLst/>
          </a:prstGeom>
          <a:solidFill>
            <a:srgbClr val="73AE57">
              <a:alpha val="4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42" name="Rectangle 41"/>
          <p:cNvSpPr/>
          <p:nvPr/>
        </p:nvSpPr>
        <p:spPr bwMode="gray">
          <a:xfrm>
            <a:off x="5266728" y="3911816"/>
            <a:ext cx="2370137"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Backup and Recovery</a:t>
            </a:r>
          </a:p>
        </p:txBody>
      </p:sp>
      <p:sp>
        <p:nvSpPr>
          <p:cNvPr id="53" name="Rectangle 52"/>
          <p:cNvSpPr/>
          <p:nvPr/>
        </p:nvSpPr>
        <p:spPr bwMode="gray">
          <a:xfrm>
            <a:off x="1675803" y="2016851"/>
            <a:ext cx="2405062"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Issue Management</a:t>
            </a:r>
          </a:p>
        </p:txBody>
      </p:sp>
      <p:sp>
        <p:nvSpPr>
          <p:cNvPr id="14343" name="Title 61"/>
          <p:cNvSpPr>
            <a:spLocks noGrp="1"/>
          </p:cNvSpPr>
          <p:nvPr>
            <p:ph type="title"/>
          </p:nvPr>
        </p:nvSpPr>
        <p:spPr/>
        <p:txBody>
          <a:bodyPr/>
          <a:lstStyle/>
          <a:p>
            <a:r>
              <a:rPr lang="en-US" dirty="0" smtClean="0"/>
              <a:t>PTC Administrative Process Framework</a:t>
            </a:r>
            <a:endParaRPr lang="en-US" dirty="0" smtClean="0">
              <a:solidFill>
                <a:srgbClr val="FF0000"/>
              </a:solidFill>
            </a:endParaRPr>
          </a:p>
        </p:txBody>
      </p:sp>
      <p:sp>
        <p:nvSpPr>
          <p:cNvPr id="2" name="Slide Number Placeholder 4"/>
          <p:cNvSpPr txBox="1">
            <a:spLocks noGrp="1"/>
          </p:cNvSpPr>
          <p:nvPr/>
        </p:nvSpPr>
        <p:spPr bwMode="auto">
          <a:xfrm>
            <a:off x="341313" y="6738938"/>
            <a:ext cx="444500" cy="107950"/>
          </a:xfrm>
          <a:prstGeom prst="rect">
            <a:avLst/>
          </a:prstGeom>
          <a:noFill/>
          <a:ln w="9525">
            <a:noFill/>
            <a:miter lim="800000"/>
            <a:headEnd/>
            <a:tailEnd/>
          </a:ln>
        </p:spPr>
        <p:txBody>
          <a:bodyPr lIns="0" tIns="0" rIns="0" bIns="0">
            <a:spAutoFit/>
          </a:bodyPr>
          <a:lstStyle/>
          <a:p>
            <a:pPr>
              <a:defRPr/>
            </a:pPr>
            <a:fld id="{8CF9CAAA-4B23-498F-881C-BB4D82C6F70B}" type="slidenum">
              <a:rPr lang="en-US" sz="700"/>
              <a:pPr>
                <a:defRPr/>
              </a:pPr>
              <a:t>4</a:t>
            </a:fld>
            <a:endParaRPr lang="en-US" sz="700" dirty="0"/>
          </a:p>
        </p:txBody>
      </p:sp>
      <p:grpSp>
        <p:nvGrpSpPr>
          <p:cNvPr id="101" name="Group 100"/>
          <p:cNvGrpSpPr/>
          <p:nvPr/>
        </p:nvGrpSpPr>
        <p:grpSpPr>
          <a:xfrm>
            <a:off x="1642465" y="1266670"/>
            <a:ext cx="7280275" cy="277318"/>
            <a:chOff x="1642465" y="1266670"/>
            <a:chExt cx="7280275" cy="277318"/>
          </a:xfrm>
        </p:grpSpPr>
        <p:sp>
          <p:nvSpPr>
            <p:cNvPr id="14382" name="AutoShape 38"/>
            <p:cNvSpPr>
              <a:spLocks noChangeArrowheads="1"/>
            </p:cNvSpPr>
            <p:nvPr/>
          </p:nvSpPr>
          <p:spPr bwMode="gray">
            <a:xfrm>
              <a:off x="1642465" y="1266670"/>
              <a:ext cx="1293813" cy="277318"/>
            </a:xfrm>
            <a:prstGeom prst="chevron">
              <a:avLst>
                <a:gd name="adj" fmla="val 16386"/>
              </a:avLst>
            </a:prstGeom>
            <a:solidFill>
              <a:srgbClr val="A2D4E6"/>
            </a:solidFill>
            <a:ln w="19050" algn="ctr">
              <a:solidFill>
                <a:schemeClr val="bg1"/>
              </a:solidFill>
              <a:miter lim="800000"/>
              <a:headEnd/>
              <a:tailEnd/>
            </a:ln>
          </p:spPr>
          <p:txBody>
            <a:bodyPr lIns="0" tIns="0" rIns="0" bIns="0" anchor="ctr" anchorCtr="1">
              <a:noAutofit/>
            </a:bodyPr>
            <a:lstStyle/>
            <a:p>
              <a:pPr algn="ctr"/>
              <a:r>
                <a:rPr lang="en-US" sz="1200" b="1" dirty="0" smtClean="0">
                  <a:latin typeface="Arial Narrow" pitchFamily="34" charset="0"/>
                </a:rPr>
                <a:t>Plan</a:t>
              </a:r>
              <a:endParaRPr lang="en-US" sz="1200" b="1" dirty="0">
                <a:latin typeface="Arial Narrow" pitchFamily="34" charset="0"/>
              </a:endParaRPr>
            </a:p>
          </p:txBody>
        </p:sp>
        <p:sp>
          <p:nvSpPr>
            <p:cNvPr id="14384" name="AutoShape 50"/>
            <p:cNvSpPr>
              <a:spLocks noChangeArrowheads="1"/>
            </p:cNvSpPr>
            <p:nvPr/>
          </p:nvSpPr>
          <p:spPr bwMode="gray">
            <a:xfrm>
              <a:off x="2839440"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Design</a:t>
              </a:r>
              <a:endParaRPr lang="en-US" sz="1200" b="1" dirty="0">
                <a:latin typeface="Arial Narrow" pitchFamily="34" charset="0"/>
              </a:endParaRPr>
            </a:p>
          </p:txBody>
        </p:sp>
        <p:sp>
          <p:nvSpPr>
            <p:cNvPr id="14386" name="AutoShape 53"/>
            <p:cNvSpPr>
              <a:spLocks noChangeArrowheads="1"/>
            </p:cNvSpPr>
            <p:nvPr/>
          </p:nvSpPr>
          <p:spPr bwMode="gray">
            <a:xfrm>
              <a:off x="4036415"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Implement</a:t>
              </a:r>
              <a:endParaRPr lang="en-US" sz="1200" b="1" dirty="0">
                <a:latin typeface="Arial Narrow" pitchFamily="34" charset="0"/>
              </a:endParaRPr>
            </a:p>
          </p:txBody>
        </p:sp>
        <p:sp>
          <p:nvSpPr>
            <p:cNvPr id="14388" name="AutoShape 56"/>
            <p:cNvSpPr>
              <a:spLocks noChangeArrowheads="1"/>
            </p:cNvSpPr>
            <p:nvPr/>
          </p:nvSpPr>
          <p:spPr bwMode="gray">
            <a:xfrm>
              <a:off x="6431952"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Operate</a:t>
              </a:r>
              <a:endParaRPr lang="en-US" sz="1200" b="1" dirty="0">
                <a:latin typeface="Arial Narrow" pitchFamily="34" charset="0"/>
              </a:endParaRPr>
            </a:p>
          </p:txBody>
        </p:sp>
        <p:sp>
          <p:nvSpPr>
            <p:cNvPr id="14390" name="AutoShape 59"/>
            <p:cNvSpPr>
              <a:spLocks noChangeArrowheads="1"/>
            </p:cNvSpPr>
            <p:nvPr/>
          </p:nvSpPr>
          <p:spPr bwMode="gray">
            <a:xfrm>
              <a:off x="7628927"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Optimize</a:t>
              </a:r>
              <a:endParaRPr lang="en-US" sz="1200" b="1" dirty="0">
                <a:latin typeface="Arial Narrow" pitchFamily="34" charset="0"/>
              </a:endParaRPr>
            </a:p>
          </p:txBody>
        </p:sp>
        <p:sp>
          <p:nvSpPr>
            <p:cNvPr id="14392" name="AutoShape 56"/>
            <p:cNvSpPr>
              <a:spLocks noChangeArrowheads="1"/>
            </p:cNvSpPr>
            <p:nvPr/>
          </p:nvSpPr>
          <p:spPr bwMode="gray">
            <a:xfrm>
              <a:off x="5234978"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Rollout</a:t>
              </a:r>
              <a:endParaRPr lang="en-US" sz="1200" b="1" dirty="0">
                <a:latin typeface="Arial Narrow" pitchFamily="34" charset="0"/>
              </a:endParaRPr>
            </a:p>
          </p:txBody>
        </p:sp>
      </p:grpSp>
      <p:sp>
        <p:nvSpPr>
          <p:cNvPr id="47" name="Rectangle 46"/>
          <p:cNvSpPr/>
          <p:nvPr/>
        </p:nvSpPr>
        <p:spPr bwMode="gray">
          <a:xfrm>
            <a:off x="6451003" y="4319983"/>
            <a:ext cx="2384425" cy="17938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Troubleshooting</a:t>
            </a:r>
          </a:p>
        </p:txBody>
      </p:sp>
      <p:sp>
        <p:nvSpPr>
          <p:cNvPr id="49" name="Rectangle 48"/>
          <p:cNvSpPr/>
          <p:nvPr/>
        </p:nvSpPr>
        <p:spPr bwMode="gray">
          <a:xfrm>
            <a:off x="5260378" y="3505236"/>
            <a:ext cx="2376487"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Installation and Configuration</a:t>
            </a:r>
          </a:p>
        </p:txBody>
      </p:sp>
      <p:sp>
        <p:nvSpPr>
          <p:cNvPr id="51" name="Rectangle 50"/>
          <p:cNvSpPr/>
          <p:nvPr/>
        </p:nvSpPr>
        <p:spPr bwMode="gray">
          <a:xfrm>
            <a:off x="2861665" y="2446540"/>
            <a:ext cx="2390775" cy="16668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Deployment Architecture Planning</a:t>
            </a:r>
          </a:p>
        </p:txBody>
      </p:sp>
      <p:sp>
        <p:nvSpPr>
          <p:cNvPr id="52" name="Rectangle 51"/>
          <p:cNvSpPr/>
          <p:nvPr/>
        </p:nvSpPr>
        <p:spPr bwMode="gray">
          <a:xfrm>
            <a:off x="5258790" y="3707732"/>
            <a:ext cx="3565525"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smtClean="0">
                <a:solidFill>
                  <a:schemeClr val="bg1"/>
                </a:solidFill>
              </a:rPr>
              <a:t>System Configuration Management</a:t>
            </a:r>
          </a:p>
        </p:txBody>
      </p:sp>
      <p:sp>
        <p:nvSpPr>
          <p:cNvPr id="54" name="Rectangle 53"/>
          <p:cNvSpPr/>
          <p:nvPr/>
        </p:nvSpPr>
        <p:spPr bwMode="gray">
          <a:xfrm>
            <a:off x="2864840" y="5410430"/>
            <a:ext cx="477202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User Administration</a:t>
            </a:r>
          </a:p>
        </p:txBody>
      </p:sp>
      <p:sp>
        <p:nvSpPr>
          <p:cNvPr id="55" name="Rectangle 54"/>
          <p:cNvSpPr/>
          <p:nvPr/>
        </p:nvSpPr>
        <p:spPr bwMode="gray">
          <a:xfrm>
            <a:off x="6458941" y="5175300"/>
            <a:ext cx="2376487"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Business Process Monitoring</a:t>
            </a:r>
          </a:p>
        </p:txBody>
      </p:sp>
      <p:sp>
        <p:nvSpPr>
          <p:cNvPr id="5" name="Rectangle 50"/>
          <p:cNvSpPr/>
          <p:nvPr/>
        </p:nvSpPr>
        <p:spPr bwMode="gray">
          <a:xfrm>
            <a:off x="1672628" y="1608684"/>
            <a:ext cx="7253287"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System Governance</a:t>
            </a:r>
          </a:p>
        </p:txBody>
      </p:sp>
      <p:sp>
        <p:nvSpPr>
          <p:cNvPr id="56" name="Rectangle 55"/>
          <p:cNvSpPr/>
          <p:nvPr/>
        </p:nvSpPr>
        <p:spPr bwMode="gray">
          <a:xfrm>
            <a:off x="6447828" y="4114312"/>
            <a:ext cx="2387600"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Monitoring and Maintenance</a:t>
            </a:r>
          </a:p>
        </p:txBody>
      </p:sp>
      <p:sp>
        <p:nvSpPr>
          <p:cNvPr id="57" name="Rectangle 56"/>
          <p:cNvSpPr/>
          <p:nvPr/>
        </p:nvSpPr>
        <p:spPr bwMode="gray">
          <a:xfrm>
            <a:off x="5242915" y="5616101"/>
            <a:ext cx="2393950"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User Training</a:t>
            </a:r>
          </a:p>
        </p:txBody>
      </p:sp>
      <p:sp>
        <p:nvSpPr>
          <p:cNvPr id="58" name="Rectangle 57"/>
          <p:cNvSpPr/>
          <p:nvPr/>
        </p:nvSpPr>
        <p:spPr bwMode="gray">
          <a:xfrm>
            <a:off x="6446240" y="5820185"/>
            <a:ext cx="2389188"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User Support</a:t>
            </a:r>
          </a:p>
        </p:txBody>
      </p:sp>
      <p:sp>
        <p:nvSpPr>
          <p:cNvPr id="46" name="Rectangle 45"/>
          <p:cNvSpPr/>
          <p:nvPr/>
        </p:nvSpPr>
        <p:spPr bwMode="gray">
          <a:xfrm>
            <a:off x="2868015" y="2251981"/>
            <a:ext cx="2384425" cy="163513"/>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Solution Architecture Planning</a:t>
            </a:r>
          </a:p>
        </p:txBody>
      </p:sp>
      <p:sp>
        <p:nvSpPr>
          <p:cNvPr id="59" name="Rectangle 58"/>
          <p:cNvSpPr/>
          <p:nvPr/>
        </p:nvSpPr>
        <p:spPr bwMode="gray">
          <a:xfrm>
            <a:off x="2860078" y="2644273"/>
            <a:ext cx="240347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Security Architecture Planning</a:t>
            </a:r>
          </a:p>
        </p:txBody>
      </p:sp>
      <p:sp>
        <p:nvSpPr>
          <p:cNvPr id="60" name="Rectangle 59"/>
          <p:cNvSpPr/>
          <p:nvPr/>
        </p:nvSpPr>
        <p:spPr bwMode="gray">
          <a:xfrm>
            <a:off x="1675803" y="1812768"/>
            <a:ext cx="2398712"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Requirements Management</a:t>
            </a:r>
          </a:p>
        </p:txBody>
      </p:sp>
      <p:sp>
        <p:nvSpPr>
          <p:cNvPr id="64" name="Rectangle 63"/>
          <p:cNvSpPr/>
          <p:nvPr/>
        </p:nvSpPr>
        <p:spPr bwMode="gray">
          <a:xfrm>
            <a:off x="4058640" y="2880990"/>
            <a:ext cx="2381250" cy="15557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Solution Development</a:t>
            </a:r>
          </a:p>
        </p:txBody>
      </p:sp>
      <p:sp>
        <p:nvSpPr>
          <p:cNvPr id="66" name="Rectangle 65"/>
          <p:cNvSpPr/>
          <p:nvPr/>
        </p:nvSpPr>
        <p:spPr bwMode="gray">
          <a:xfrm>
            <a:off x="4063403" y="3270107"/>
            <a:ext cx="1619250"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System Validation</a:t>
            </a:r>
          </a:p>
        </p:txBody>
      </p:sp>
      <p:sp>
        <p:nvSpPr>
          <p:cNvPr id="68" name="Rectangle 67"/>
          <p:cNvSpPr/>
          <p:nvPr/>
        </p:nvSpPr>
        <p:spPr bwMode="gray">
          <a:xfrm>
            <a:off x="4063403" y="3067611"/>
            <a:ext cx="2386012"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Migration</a:t>
            </a:r>
          </a:p>
        </p:txBody>
      </p:sp>
      <p:sp>
        <p:nvSpPr>
          <p:cNvPr id="63" name="Rectangle 62"/>
          <p:cNvSpPr/>
          <p:nvPr/>
        </p:nvSpPr>
        <p:spPr bwMode="gray">
          <a:xfrm>
            <a:off x="5263553" y="6434023"/>
            <a:ext cx="357187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Security Administration and Monitoring</a:t>
            </a:r>
          </a:p>
        </p:txBody>
      </p:sp>
      <p:sp>
        <p:nvSpPr>
          <p:cNvPr id="65" name="Rectangle 64"/>
          <p:cNvSpPr/>
          <p:nvPr/>
        </p:nvSpPr>
        <p:spPr bwMode="gray">
          <a:xfrm>
            <a:off x="2864840" y="4971216"/>
            <a:ext cx="3582988"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Business Process Modeling</a:t>
            </a:r>
          </a:p>
        </p:txBody>
      </p:sp>
      <p:sp>
        <p:nvSpPr>
          <p:cNvPr id="14365" name="Footer Placeholder 3"/>
          <p:cNvSpPr txBox="1">
            <a:spLocks noGrp="1"/>
          </p:cNvSpPr>
          <p:nvPr/>
        </p:nvSpPr>
        <p:spPr bwMode="auto">
          <a:xfrm>
            <a:off x="8201025" y="6735763"/>
            <a:ext cx="585788" cy="107722"/>
          </a:xfrm>
          <a:prstGeom prst="rect">
            <a:avLst/>
          </a:prstGeom>
          <a:noFill/>
          <a:ln w="9525">
            <a:noFill/>
            <a:miter lim="800000"/>
            <a:headEnd/>
            <a:tailEnd/>
          </a:ln>
        </p:spPr>
        <p:txBody>
          <a:bodyPr lIns="0" tIns="0" rIns="0" bIns="0">
            <a:spAutoFit/>
          </a:bodyPr>
          <a:lstStyle/>
          <a:p>
            <a:pPr algn="r"/>
            <a:r>
              <a:rPr lang="en-US" sz="700" dirty="0">
                <a:solidFill>
                  <a:schemeClr val="bg1"/>
                </a:solidFill>
              </a:rPr>
              <a:t>© </a:t>
            </a:r>
            <a:r>
              <a:rPr lang="en-US" sz="700" dirty="0" smtClean="0">
                <a:solidFill>
                  <a:schemeClr val="bg1"/>
                </a:solidFill>
              </a:rPr>
              <a:t>2010 </a:t>
            </a:r>
            <a:r>
              <a:rPr lang="en-US" sz="700" dirty="0">
                <a:solidFill>
                  <a:schemeClr val="bg1"/>
                </a:solidFill>
              </a:rPr>
              <a:t>PTC</a:t>
            </a:r>
          </a:p>
        </p:txBody>
      </p:sp>
      <p:sp>
        <p:nvSpPr>
          <p:cNvPr id="61" name="TextBox 60"/>
          <p:cNvSpPr txBox="1"/>
          <p:nvPr/>
        </p:nvSpPr>
        <p:spPr bwMode="gray">
          <a:xfrm>
            <a:off x="532413" y="3992074"/>
            <a:ext cx="1138238" cy="430212"/>
          </a:xfrm>
          <a:prstGeom prst="rect">
            <a:avLst/>
          </a:prstGeom>
          <a:noFill/>
        </p:spPr>
        <p:txBody>
          <a:bodyPr>
            <a:spAutoFit/>
          </a:bodyPr>
          <a:lstStyle/>
          <a:p>
            <a:pPr>
              <a:defRPr/>
            </a:pPr>
            <a:r>
              <a:rPr lang="en-US" sz="1100" dirty="0"/>
              <a:t>System Administrator</a:t>
            </a:r>
          </a:p>
        </p:txBody>
      </p:sp>
      <p:sp>
        <p:nvSpPr>
          <p:cNvPr id="62" name="TextBox 61"/>
          <p:cNvSpPr txBox="1"/>
          <p:nvPr/>
        </p:nvSpPr>
        <p:spPr bwMode="gray">
          <a:xfrm>
            <a:off x="532413" y="2404471"/>
            <a:ext cx="1138238" cy="261938"/>
          </a:xfrm>
          <a:prstGeom prst="rect">
            <a:avLst/>
          </a:prstGeom>
          <a:noFill/>
        </p:spPr>
        <p:txBody>
          <a:bodyPr>
            <a:spAutoFit/>
          </a:bodyPr>
          <a:lstStyle/>
          <a:p>
            <a:pPr>
              <a:defRPr/>
            </a:pPr>
            <a:r>
              <a:rPr lang="en-US" sz="1100" dirty="0"/>
              <a:t>Architect</a:t>
            </a:r>
          </a:p>
        </p:txBody>
      </p:sp>
      <p:sp>
        <p:nvSpPr>
          <p:cNvPr id="70" name="TextBox 69"/>
          <p:cNvSpPr txBox="1"/>
          <p:nvPr/>
        </p:nvSpPr>
        <p:spPr bwMode="gray">
          <a:xfrm>
            <a:off x="532413" y="3031099"/>
            <a:ext cx="1138238" cy="261937"/>
          </a:xfrm>
          <a:prstGeom prst="rect">
            <a:avLst/>
          </a:prstGeom>
          <a:noFill/>
        </p:spPr>
        <p:txBody>
          <a:bodyPr>
            <a:spAutoFit/>
          </a:bodyPr>
          <a:lstStyle/>
          <a:p>
            <a:pPr>
              <a:defRPr/>
            </a:pPr>
            <a:r>
              <a:rPr lang="en-US" sz="1100" dirty="0"/>
              <a:t>Developer</a:t>
            </a:r>
          </a:p>
        </p:txBody>
      </p:sp>
      <p:sp>
        <p:nvSpPr>
          <p:cNvPr id="72" name="TextBox 71"/>
          <p:cNvSpPr txBox="1"/>
          <p:nvPr/>
        </p:nvSpPr>
        <p:spPr bwMode="gray">
          <a:xfrm>
            <a:off x="532413" y="1772859"/>
            <a:ext cx="959109" cy="260350"/>
          </a:xfrm>
          <a:prstGeom prst="rect">
            <a:avLst/>
          </a:prstGeom>
          <a:noFill/>
        </p:spPr>
        <p:txBody>
          <a:bodyPr wrap="square">
            <a:spAutoFit/>
          </a:bodyPr>
          <a:lstStyle/>
          <a:p>
            <a:pPr>
              <a:defRPr/>
            </a:pPr>
            <a:r>
              <a:rPr lang="en-US" sz="1100" dirty="0"/>
              <a:t>Manager</a:t>
            </a:r>
          </a:p>
        </p:txBody>
      </p:sp>
      <p:sp>
        <p:nvSpPr>
          <p:cNvPr id="77" name="TextBox 76"/>
          <p:cNvSpPr txBox="1"/>
          <p:nvPr/>
        </p:nvSpPr>
        <p:spPr bwMode="gray">
          <a:xfrm>
            <a:off x="532413" y="5028808"/>
            <a:ext cx="1138238" cy="261937"/>
          </a:xfrm>
          <a:prstGeom prst="rect">
            <a:avLst/>
          </a:prstGeom>
          <a:noFill/>
        </p:spPr>
        <p:txBody>
          <a:bodyPr>
            <a:spAutoFit/>
          </a:bodyPr>
          <a:lstStyle/>
          <a:p>
            <a:pPr>
              <a:defRPr/>
            </a:pPr>
            <a:r>
              <a:rPr lang="en-US" sz="1100" dirty="0"/>
              <a:t>Process Expert</a:t>
            </a:r>
          </a:p>
        </p:txBody>
      </p:sp>
      <p:sp>
        <p:nvSpPr>
          <p:cNvPr id="80" name="TextBox 79"/>
          <p:cNvSpPr txBox="1"/>
          <p:nvPr/>
        </p:nvSpPr>
        <p:spPr bwMode="gray">
          <a:xfrm>
            <a:off x="532413" y="5798174"/>
            <a:ext cx="1138238" cy="430213"/>
          </a:xfrm>
          <a:prstGeom prst="rect">
            <a:avLst/>
          </a:prstGeom>
          <a:noFill/>
        </p:spPr>
        <p:txBody>
          <a:bodyPr>
            <a:spAutoFit/>
          </a:bodyPr>
          <a:lstStyle/>
          <a:p>
            <a:pPr>
              <a:defRPr/>
            </a:pPr>
            <a:r>
              <a:rPr lang="en-US" sz="1100" dirty="0"/>
              <a:t>Business Administrator</a:t>
            </a:r>
          </a:p>
        </p:txBody>
      </p:sp>
      <p:sp>
        <p:nvSpPr>
          <p:cNvPr id="90" name="Rectangle 89"/>
          <p:cNvSpPr/>
          <p:nvPr/>
        </p:nvSpPr>
        <p:spPr bwMode="gray">
          <a:xfrm>
            <a:off x="6447828" y="4530416"/>
            <a:ext cx="2387600"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Performance Assurance</a:t>
            </a:r>
          </a:p>
        </p:txBody>
      </p:sp>
      <p:sp>
        <p:nvSpPr>
          <p:cNvPr id="67" name="Rectangle 66"/>
          <p:cNvSpPr/>
          <p:nvPr/>
        </p:nvSpPr>
        <p:spPr bwMode="gray">
          <a:xfrm>
            <a:off x="7655915" y="4734499"/>
            <a:ext cx="1179513"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Upgrade</a:t>
            </a:r>
          </a:p>
        </p:txBody>
      </p:sp>
      <p:sp>
        <p:nvSpPr>
          <p:cNvPr id="69" name="Rectangle 68"/>
          <p:cNvSpPr/>
          <p:nvPr/>
        </p:nvSpPr>
        <p:spPr bwMode="gray">
          <a:xfrm>
            <a:off x="6446240" y="6229939"/>
            <a:ext cx="2389188"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Archive and Purge</a:t>
            </a:r>
          </a:p>
        </p:txBody>
      </p:sp>
      <p:sp>
        <p:nvSpPr>
          <p:cNvPr id="73" name="Rectangle 72"/>
          <p:cNvSpPr/>
          <p:nvPr/>
        </p:nvSpPr>
        <p:spPr bwMode="gray">
          <a:xfrm>
            <a:off x="5271491" y="6025856"/>
            <a:ext cx="3563937"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Process Administration</a:t>
            </a:r>
          </a:p>
        </p:txBody>
      </p:sp>
      <p:cxnSp>
        <p:nvCxnSpPr>
          <p:cNvPr id="75" name="Straight Connector 74"/>
          <p:cNvCxnSpPr/>
          <p:nvPr/>
        </p:nvCxnSpPr>
        <p:spPr bwMode="gray">
          <a:xfrm>
            <a:off x="329785" y="1578599"/>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3" name="Straight Connector 82"/>
          <p:cNvCxnSpPr/>
          <p:nvPr/>
        </p:nvCxnSpPr>
        <p:spPr bwMode="gray">
          <a:xfrm>
            <a:off x="329785" y="2220935"/>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5" name="Straight Connector 84"/>
          <p:cNvCxnSpPr/>
          <p:nvPr/>
        </p:nvCxnSpPr>
        <p:spPr bwMode="gray">
          <a:xfrm>
            <a:off x="329785" y="2849944"/>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6" name="Straight Connector 85"/>
          <p:cNvCxnSpPr/>
          <p:nvPr/>
        </p:nvCxnSpPr>
        <p:spPr bwMode="gray">
          <a:xfrm>
            <a:off x="329785" y="3474190"/>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7" name="Straight Connector 86"/>
          <p:cNvCxnSpPr/>
          <p:nvPr/>
        </p:nvCxnSpPr>
        <p:spPr bwMode="gray">
          <a:xfrm>
            <a:off x="329785" y="4943996"/>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8" name="Straight Connector 87"/>
          <p:cNvCxnSpPr/>
          <p:nvPr/>
        </p:nvCxnSpPr>
        <p:spPr bwMode="gray">
          <a:xfrm>
            <a:off x="329785" y="5379384"/>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9" name="Straight Connector 88"/>
          <p:cNvCxnSpPr/>
          <p:nvPr/>
        </p:nvCxnSpPr>
        <p:spPr bwMode="gray">
          <a:xfrm>
            <a:off x="329785" y="6647176"/>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sp>
        <p:nvSpPr>
          <p:cNvPr id="97" name="TextBox 28"/>
          <p:cNvSpPr txBox="1">
            <a:spLocks noChangeArrowheads="1"/>
          </p:cNvSpPr>
          <p:nvPr/>
        </p:nvSpPr>
        <p:spPr bwMode="gray">
          <a:xfrm rot="16200000">
            <a:off x="-1340944" y="3091930"/>
            <a:ext cx="3379788" cy="338138"/>
          </a:xfrm>
          <a:prstGeom prst="rect">
            <a:avLst/>
          </a:prstGeom>
          <a:solidFill>
            <a:srgbClr val="73AE57"/>
          </a:solidFill>
          <a:ln w="9525">
            <a:noFill/>
            <a:miter lim="800000"/>
            <a:headEnd/>
            <a:tailEnd/>
          </a:ln>
        </p:spPr>
        <p:txBody>
          <a:bodyPr wrap="square">
            <a:noAutofit/>
          </a:bodyPr>
          <a:lstStyle/>
          <a:p>
            <a:pPr algn="ctr">
              <a:defRPr/>
            </a:pPr>
            <a:r>
              <a:rPr lang="en-US" sz="1500" dirty="0">
                <a:solidFill>
                  <a:schemeClr val="bg1"/>
                </a:solidFill>
              </a:rPr>
              <a:t>Information Technology</a:t>
            </a:r>
          </a:p>
        </p:txBody>
      </p:sp>
      <p:sp>
        <p:nvSpPr>
          <p:cNvPr id="93" name="TextBox 28"/>
          <p:cNvSpPr txBox="1">
            <a:spLocks noChangeArrowheads="1"/>
          </p:cNvSpPr>
          <p:nvPr/>
        </p:nvSpPr>
        <p:spPr bwMode="gray">
          <a:xfrm rot="16200000">
            <a:off x="-507558" y="5626856"/>
            <a:ext cx="1713016" cy="338138"/>
          </a:xfrm>
          <a:prstGeom prst="rect">
            <a:avLst/>
          </a:prstGeom>
          <a:solidFill>
            <a:srgbClr val="357199"/>
          </a:solidFill>
          <a:ln w="9525">
            <a:noFill/>
            <a:miter lim="800000"/>
            <a:headEnd/>
            <a:tailEnd/>
          </a:ln>
        </p:spPr>
        <p:txBody>
          <a:bodyPr wrap="square">
            <a:noAutofit/>
          </a:bodyPr>
          <a:lstStyle/>
          <a:p>
            <a:pPr algn="ctr">
              <a:defRPr/>
            </a:pPr>
            <a:r>
              <a:rPr lang="en-US" sz="1500" dirty="0" smtClean="0">
                <a:solidFill>
                  <a:schemeClr val="bg1"/>
                </a:solidFill>
              </a:rPr>
              <a:t>Business</a:t>
            </a:r>
            <a:endParaRPr lang="en-US" sz="1500" dirty="0">
              <a:solidFill>
                <a:schemeClr val="bg1"/>
              </a:solidFill>
            </a:endParaRPr>
          </a:p>
        </p:txBody>
      </p:sp>
      <p:sp>
        <p:nvSpPr>
          <p:cNvPr id="74" name="Rectangle 73"/>
          <p:cNvSpPr/>
          <p:nvPr/>
        </p:nvSpPr>
        <p:spPr bwMode="gray">
          <a:xfrm>
            <a:off x="0" y="0"/>
            <a:ext cx="4126230" cy="21717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Use this highlight to color background  of [Process Name]</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341313" y="6735763"/>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700" b="0" i="0" u="none" strike="noStrike" kern="1200" cap="none" spc="0" normalizeH="0" baseline="0" noProof="0" smtClean="0">
                <a:ln>
                  <a:noFill/>
                </a:ln>
                <a:effectLst/>
                <a:uLnTx/>
                <a:uFillTx/>
                <a:latin typeface="Arial" charset="0"/>
                <a:ea typeface="MS PGothic"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US" sz="700" b="0" i="0" u="none" strike="noStrike" kern="1200" cap="none" spc="0" normalizeH="0" baseline="0" noProof="0" dirty="0">
              <a:ln>
                <a:noFill/>
              </a:ln>
              <a:effectLst/>
              <a:uLnTx/>
              <a:uFillTx/>
              <a:latin typeface="Arial" charset="0"/>
              <a:ea typeface="MS PGothic" pitchFamily="34" charset="-128"/>
              <a:cs typeface="+mn-cs"/>
            </a:endParaRPr>
          </a:p>
        </p:txBody>
      </p:sp>
      <p:sp>
        <p:nvSpPr>
          <p:cNvPr id="31" name="Rectangle 5"/>
          <p:cNvSpPr txBox="1">
            <a:spLocks noChangeArrowheads="1"/>
          </p:cNvSpPr>
          <p:nvPr/>
        </p:nvSpPr>
        <p:spPr bwMode="auto">
          <a:xfrm>
            <a:off x="8201025" y="6732588"/>
            <a:ext cx="585788"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r">
              <a:defRPr sz="800">
                <a:solidFill>
                  <a:schemeClr val="bg1"/>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bg1"/>
                </a:solidFill>
                <a:effectLst/>
                <a:uLnTx/>
                <a:uFillTx/>
                <a:latin typeface="Arial" charset="0"/>
                <a:ea typeface="MS PGothic" pitchFamily="34" charset="-128"/>
                <a:cs typeface="+mn-cs"/>
              </a:rPr>
              <a:t>© 2010 PTC</a:t>
            </a:r>
            <a:endParaRPr kumimoji="0" lang="en-US" sz="700"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2" name="Title 1"/>
          <p:cNvSpPr>
            <a:spLocks noGrp="1"/>
          </p:cNvSpPr>
          <p:nvPr>
            <p:ph type="title"/>
          </p:nvPr>
        </p:nvSpPr>
        <p:spPr/>
        <p:txBody>
          <a:bodyPr/>
          <a:lstStyle/>
          <a:p>
            <a:r>
              <a:rPr lang="en-US" smtClean="0"/>
              <a:t>Agenda</a:t>
            </a:r>
            <a:endParaRPr lang="en-US" dirty="0"/>
          </a:p>
        </p:txBody>
      </p:sp>
      <p:cxnSp>
        <p:nvCxnSpPr>
          <p:cNvPr id="7" name="Straight Connector 6"/>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cxnSp>
        <p:nvCxnSpPr>
          <p:cNvPr id="8" name="Straight Connector 7"/>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cxnSp>
        <p:nvCxnSpPr>
          <p:cNvPr id="11" name="Straight Connector 10"/>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sp>
        <p:nvSpPr>
          <p:cNvPr id="33" name="Rectangle 14"/>
          <p:cNvSpPr>
            <a:spLocks noChangeArrowheads="1"/>
          </p:cNvSpPr>
          <p:nvPr/>
        </p:nvSpPr>
        <p:spPr bwMode="auto">
          <a:xfrm>
            <a:off x="1393825" y="6731000"/>
            <a:ext cx="6357938" cy="122238"/>
          </a:xfrm>
          <a:prstGeom prst="rect">
            <a:avLst/>
          </a:prstGeom>
          <a:noFill/>
          <a:ln w="9525">
            <a:noFill/>
            <a:miter lim="800000"/>
            <a:headEnd/>
            <a:tailEnd/>
          </a:ln>
        </p:spPr>
        <p:txBody>
          <a:bodyPr lIns="0" tIns="0" rIns="0" bIns="0">
            <a:spAutoFit/>
          </a:bodyPr>
          <a:lstStyle/>
          <a:p>
            <a:pPr algn="ctr">
              <a:defRPr/>
            </a:pPr>
            <a:r>
              <a:rPr lang="en-US" sz="800" dirty="0">
                <a:solidFill>
                  <a:schemeClr val="bg1"/>
                </a:solidFill>
              </a:rPr>
              <a:t>PTC Confidential and Proprietary</a:t>
            </a:r>
          </a:p>
        </p:txBody>
      </p:sp>
      <p:sp>
        <p:nvSpPr>
          <p:cNvPr id="20" name="Content Placeholder 17"/>
          <p:cNvSpPr txBox="1">
            <a:spLocks/>
          </p:cNvSpPr>
          <p:nvPr/>
        </p:nvSpPr>
        <p:spPr bwMode="auto">
          <a:xfrm>
            <a:off x="270013" y="1665342"/>
            <a:ext cx="4876800" cy="437042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288925" marR="0" lvl="1" indent="-174625" algn="l" defTabSz="914400" rtl="0" eaLnBrk="0" fontAlgn="base" latinLnBrk="0" hangingPunct="0">
              <a:lnSpc>
                <a:spcPct val="100000"/>
              </a:lnSpc>
              <a:spcBef>
                <a:spcPts val="800"/>
              </a:spcBef>
              <a:spcAft>
                <a:spcPts val="800"/>
              </a:spcAft>
              <a:buClrTx/>
              <a:buSzPct val="50000"/>
              <a:buFontTx/>
              <a:buBlip>
                <a:blip r:embed="rId2"/>
              </a:buBlip>
              <a:tabLst/>
              <a:defRPr/>
            </a:pPr>
            <a:r>
              <a:rPr kumimoji="0" lang="en-US" sz="1800" b="0" i="0" u="none" strike="noStrike" kern="0" cap="none" spc="0" normalizeH="0" baseline="0" noProof="0" dirty="0" smtClean="0">
                <a:ln>
                  <a:noFill/>
                </a:ln>
                <a:solidFill>
                  <a:schemeClr val="tx1"/>
                </a:solidFill>
                <a:effectLst/>
                <a:uLnTx/>
                <a:uFillTx/>
                <a:latin typeface="+mn-lt"/>
                <a:ea typeface="+mn-ea"/>
              </a:rPr>
              <a:t>What is </a:t>
            </a:r>
            <a:r>
              <a:rPr kumimoji="0" lang="en-US" sz="1800" b="0" i="0" u="none" strike="noStrike" kern="0" cap="none" spc="0" normalizeH="0" baseline="0" noProof="0" dirty="0" smtClean="0">
                <a:ln>
                  <a:noFill/>
                </a:ln>
                <a:solidFill>
                  <a:schemeClr val="tx1"/>
                </a:solidFill>
                <a:effectLst/>
                <a:uLnTx/>
                <a:uFillTx/>
                <a:latin typeface="+mn-lt"/>
                <a:ea typeface="+mn-ea"/>
              </a:rPr>
              <a:t>[Process Name]?</a:t>
            </a:r>
            <a:endParaRPr kumimoji="0" lang="en-US" sz="1800" b="0" i="0" u="none" strike="noStrike" kern="0" cap="none" spc="0" normalizeH="0" baseline="0" noProof="0" dirty="0" smtClean="0">
              <a:ln>
                <a:noFill/>
              </a:ln>
              <a:solidFill>
                <a:schemeClr val="tx1"/>
              </a:solidFill>
              <a:effectLst/>
              <a:uLnTx/>
              <a:uFillTx/>
              <a:latin typeface="+mn-lt"/>
              <a:ea typeface="+mn-ea"/>
            </a:endParaRP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Inputs and Outputs</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Administrative Concepts</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Process Steps and Flow</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Roles and Responsibilities</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Maturity Model</a:t>
            </a:r>
          </a:p>
          <a:p>
            <a:pPr marL="288925" marR="0" lvl="1" indent="-174625" algn="l" defTabSz="914400" rtl="0" eaLnBrk="0" fontAlgn="base" latinLnBrk="0" hangingPunct="0">
              <a:lnSpc>
                <a:spcPct val="100000"/>
              </a:lnSpc>
              <a:spcBef>
                <a:spcPts val="800"/>
              </a:spcBef>
              <a:spcAft>
                <a:spcPts val="800"/>
              </a:spcAft>
              <a:buClrTx/>
              <a:buSzPct val="50000"/>
              <a:buFontTx/>
              <a:buBlip>
                <a:blip r:embed="rId2"/>
              </a:buBlip>
              <a:tabLst/>
              <a:defRPr/>
            </a:pPr>
            <a:r>
              <a:rPr kumimoji="0" lang="en-US" sz="1800" b="0" i="0" u="none" strike="noStrike" kern="0" cap="none" spc="0" normalizeH="0" baseline="0" noProof="0" dirty="0" smtClean="0">
                <a:ln>
                  <a:noFill/>
                </a:ln>
                <a:solidFill>
                  <a:schemeClr val="tx1"/>
                </a:solidFill>
                <a:effectLst/>
                <a:uLnTx/>
                <a:uFillTx/>
                <a:latin typeface="+mn-lt"/>
                <a:ea typeface="+mn-ea"/>
              </a:rPr>
              <a:t>How PTC Can </a:t>
            </a:r>
            <a:r>
              <a:rPr lang="en-US" sz="1800" kern="0" dirty="0" smtClean="0">
                <a:latin typeface="+mn-lt"/>
                <a:ea typeface="+mn-ea"/>
              </a:rPr>
              <a:t>You Improve</a:t>
            </a:r>
            <a:r>
              <a:rPr kumimoji="0" lang="en-US" sz="1800" b="0" i="0" u="none" strike="noStrike" kern="0" cap="none" spc="0" normalizeH="0" baseline="0" noProof="0" dirty="0" smtClean="0">
                <a:ln>
                  <a:noFill/>
                </a:ln>
                <a:solidFill>
                  <a:schemeClr val="tx1"/>
                </a:solidFill>
                <a:effectLst/>
                <a:uLnTx/>
                <a:uFillTx/>
                <a:latin typeface="+mn-lt"/>
                <a:ea typeface="+mn-ea"/>
              </a:rPr>
              <a:t>?</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lang="en-US" sz="1600" kern="0" dirty="0" smtClean="0">
                <a:solidFill>
                  <a:schemeClr val="accent1"/>
                </a:solidFill>
                <a:latin typeface="+mn-lt"/>
                <a:ea typeface="+mn-ea"/>
              </a:rPr>
              <a:t>Publications &amp; Guides</a:t>
            </a:r>
            <a:endParaRPr kumimoji="0" lang="en-US" sz="1600" b="0" i="0" u="none" strike="noStrike" kern="0" cap="none" spc="0" normalizeH="0" baseline="0" noProof="0" dirty="0" smtClean="0">
              <a:ln>
                <a:noFill/>
              </a:ln>
              <a:solidFill>
                <a:schemeClr val="accent1"/>
              </a:solidFill>
              <a:effectLst/>
              <a:uLnTx/>
              <a:uFillTx/>
              <a:latin typeface="+mn-lt"/>
              <a:ea typeface="+mn-ea"/>
            </a:endParaRP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Product Roadmap</a:t>
            </a:r>
          </a:p>
          <a:p>
            <a:pPr marL="571500" marR="0" lvl="2" indent="-168275" algn="l" defTabSz="914400" rtl="0" eaLnBrk="0" fontAlgn="base" latinLnBrk="0" hangingPunct="0">
              <a:lnSpc>
                <a:spcPct val="100000"/>
              </a:lnSpc>
              <a:spcBef>
                <a:spcPts val="800"/>
              </a:spcBef>
              <a:spcAft>
                <a:spcPts val="80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rPr>
              <a:t>Services</a:t>
            </a:r>
          </a:p>
        </p:txBody>
      </p:sp>
      <p:sp>
        <p:nvSpPr>
          <p:cNvPr id="15" name="Rectangle 14"/>
          <p:cNvSpPr/>
          <p:nvPr/>
        </p:nvSpPr>
        <p:spPr bwMode="gray">
          <a:xfrm>
            <a:off x="0" y="0"/>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Don’t change this slide.</a:t>
            </a:r>
          </a:p>
          <a:p>
            <a:pPr algn="ctr">
              <a:defRPr/>
            </a:pPr>
            <a:r>
              <a:rPr lang="en-US" sz="1050" b="1" dirty="0" smtClean="0">
                <a:solidFill>
                  <a:srgbClr val="FFFFFF"/>
                </a:solidFill>
                <a:latin typeface="Arial" pitchFamily="34" charset="0"/>
                <a:ea typeface="ＭＳ Ｐゴシック" pitchFamily="34" charset="-128"/>
              </a:rPr>
              <a:t>There are two parts to the presentation – what is the process (section 1) and how can PTC help you (section 2).  </a:t>
            </a:r>
            <a:endParaRPr lang="en-US" sz="1050" b="1" dirty="0" smtClean="0">
              <a:solidFill>
                <a:srgbClr val="FFFFFF"/>
              </a:solidFill>
              <a:latin typeface="Arial" pitchFamily="34" charset="0"/>
              <a:ea typeface="ＭＳ Ｐゴシック" pitchFamily="34" charset="-128"/>
            </a:endParaRPr>
          </a:p>
        </p:txBody>
      </p:sp>
      <p:grpSp>
        <p:nvGrpSpPr>
          <p:cNvPr id="72" name="Group 71"/>
          <p:cNvGrpSpPr/>
          <p:nvPr/>
        </p:nvGrpSpPr>
        <p:grpSpPr>
          <a:xfrm>
            <a:off x="3863135" y="2368447"/>
            <a:ext cx="5072196" cy="3185410"/>
            <a:chOff x="3863135" y="2368447"/>
            <a:chExt cx="5072196" cy="3185410"/>
          </a:xfrm>
        </p:grpSpPr>
        <p:sp>
          <p:nvSpPr>
            <p:cNvPr id="17" name="Rounded Rectangle 16"/>
            <p:cNvSpPr/>
            <p:nvPr/>
          </p:nvSpPr>
          <p:spPr bwMode="gray">
            <a:xfrm>
              <a:off x="3863135" y="2368447"/>
              <a:ext cx="5072196" cy="3185410"/>
            </a:xfrm>
            <a:prstGeom prst="roundRect">
              <a:avLst>
                <a:gd name="adj" fmla="val 6286"/>
              </a:avLst>
            </a:prstGeom>
            <a:solidFill>
              <a:schemeClr val="bg2">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pic>
          <p:nvPicPr>
            <p:cNvPr id="1026" name="Picture 2"/>
            <p:cNvPicPr>
              <a:picLocks noChangeAspect="1" noChangeArrowheads="1"/>
            </p:cNvPicPr>
            <p:nvPr/>
          </p:nvPicPr>
          <p:blipFill>
            <a:blip r:embed="rId3" cstate="print"/>
            <a:srcRect/>
            <a:stretch>
              <a:fillRect/>
            </a:stretch>
          </p:blipFill>
          <p:spPr bwMode="auto">
            <a:xfrm>
              <a:off x="3967015" y="2480310"/>
              <a:ext cx="4855335" cy="2971800"/>
            </a:xfrm>
            <a:prstGeom prst="rect">
              <a:avLst/>
            </a:prstGeom>
            <a:noFill/>
            <a:ln w="9525">
              <a:noFill/>
              <a:miter lim="800000"/>
              <a:headEnd/>
              <a:tailEnd/>
            </a:ln>
            <a:effectLst/>
          </p:spPr>
        </p:pic>
      </p:gr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p:cNvPicPr>
            <a:picLocks noChangeAspect="1" noChangeArrowheads="1"/>
          </p:cNvPicPr>
          <p:nvPr/>
        </p:nvPicPr>
        <p:blipFill>
          <a:blip r:embed="rId3" cstate="print"/>
          <a:srcRect/>
          <a:stretch>
            <a:fillRect/>
          </a:stretch>
        </p:blipFill>
        <p:spPr bwMode="auto">
          <a:xfrm>
            <a:off x="5979305" y="3007921"/>
            <a:ext cx="1133475" cy="504825"/>
          </a:xfrm>
          <a:prstGeom prst="rect">
            <a:avLst/>
          </a:prstGeom>
          <a:noFill/>
          <a:ln w="9525">
            <a:noFill/>
            <a:miter lim="800000"/>
            <a:headEnd/>
            <a:tailEnd/>
          </a:ln>
        </p:spPr>
      </p:pic>
      <p:sp>
        <p:nvSpPr>
          <p:cNvPr id="26627" name="Rectangle 7"/>
          <p:cNvSpPr>
            <a:spLocks noGrp="1" noChangeArrowheads="1"/>
          </p:cNvSpPr>
          <p:nvPr>
            <p:ph type="title" sz="quarter" idx="4294967295"/>
          </p:nvPr>
        </p:nvSpPr>
        <p:spPr/>
        <p:txBody>
          <a:bodyPr/>
          <a:lstStyle/>
          <a:p>
            <a:r>
              <a:rPr lang="en-US" dirty="0" smtClean="0"/>
              <a:t>Inputs and Outputs in </a:t>
            </a:r>
            <a:r>
              <a:rPr lang="en-US" dirty="0" smtClean="0"/>
              <a:t>[Process Name]</a:t>
            </a:r>
            <a:endParaRPr lang="en-US" dirty="0" smtClean="0"/>
          </a:p>
        </p:txBody>
      </p:sp>
      <p:sp>
        <p:nvSpPr>
          <p:cNvPr id="35" name="Rectangle 107"/>
          <p:cNvSpPr>
            <a:spLocks noChangeArrowheads="1"/>
          </p:cNvSpPr>
          <p:nvPr/>
        </p:nvSpPr>
        <p:spPr bwMode="auto">
          <a:xfrm>
            <a:off x="425815" y="4489527"/>
            <a:ext cx="1516063" cy="831850"/>
          </a:xfrm>
          <a:prstGeom prst="rect">
            <a:avLst/>
          </a:prstGeom>
          <a:noFill/>
          <a:ln w="19050" algn="ctr">
            <a:noFill/>
            <a:miter lim="800000"/>
            <a:headEnd/>
            <a:tailEnd/>
          </a:ln>
        </p:spPr>
        <p:txBody>
          <a:bodyPr lIns="92075" tIns="46038" rIns="92075" bIns="46038">
            <a:spAutoFit/>
          </a:bodyPr>
          <a:lstStyle/>
          <a:p>
            <a:pPr algn="ctr"/>
            <a:r>
              <a:rPr lang="en-US" sz="1200" b="1" dirty="0">
                <a:solidFill>
                  <a:schemeClr val="accent1"/>
                </a:solidFill>
              </a:rPr>
              <a:t>Change Requests, Bug Reports, New and revised Customizations</a:t>
            </a:r>
          </a:p>
        </p:txBody>
      </p:sp>
      <p:sp>
        <p:nvSpPr>
          <p:cNvPr id="36" name="Rectangle 125"/>
          <p:cNvSpPr>
            <a:spLocks noChangeArrowheads="1"/>
          </p:cNvSpPr>
          <p:nvPr/>
        </p:nvSpPr>
        <p:spPr bwMode="auto">
          <a:xfrm>
            <a:off x="422640" y="3565940"/>
            <a:ext cx="1617663" cy="7572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Existing Test, Pre-Production and Production Systems</a:t>
            </a:r>
          </a:p>
        </p:txBody>
      </p:sp>
      <p:pic>
        <p:nvPicPr>
          <p:cNvPr id="37" name="Picture 4"/>
          <p:cNvPicPr>
            <a:picLocks noChangeAspect="1" noChangeArrowheads="1"/>
          </p:cNvPicPr>
          <p:nvPr/>
        </p:nvPicPr>
        <p:blipFill>
          <a:blip r:embed="rId3" cstate="print"/>
          <a:srcRect/>
          <a:stretch>
            <a:fillRect/>
          </a:stretch>
        </p:blipFill>
        <p:spPr bwMode="auto">
          <a:xfrm>
            <a:off x="605203" y="3007921"/>
            <a:ext cx="1133475" cy="504825"/>
          </a:xfrm>
          <a:prstGeom prst="rect">
            <a:avLst/>
          </a:prstGeom>
          <a:noFill/>
          <a:ln w="9525">
            <a:noFill/>
            <a:miter lim="800000"/>
            <a:headEnd/>
            <a:tailEnd/>
          </a:ln>
        </p:spPr>
      </p:pic>
      <p:pic>
        <p:nvPicPr>
          <p:cNvPr id="38" name="Picture 36"/>
          <p:cNvPicPr>
            <a:picLocks noChangeAspect="1" noChangeArrowheads="1"/>
          </p:cNvPicPr>
          <p:nvPr/>
        </p:nvPicPr>
        <p:blipFill>
          <a:blip r:embed="rId4" cstate="print"/>
          <a:srcRect/>
          <a:stretch>
            <a:fillRect/>
          </a:stretch>
        </p:blipFill>
        <p:spPr bwMode="auto">
          <a:xfrm>
            <a:off x="621078" y="5306465"/>
            <a:ext cx="1133475" cy="885825"/>
          </a:xfrm>
          <a:prstGeom prst="rect">
            <a:avLst/>
          </a:prstGeom>
          <a:noFill/>
          <a:ln w="9525">
            <a:noFill/>
            <a:miter lim="800000"/>
            <a:headEnd/>
            <a:tailEnd/>
          </a:ln>
        </p:spPr>
      </p:pic>
      <p:sp>
        <p:nvSpPr>
          <p:cNvPr id="39" name="Rectangle 125"/>
          <p:cNvSpPr>
            <a:spLocks noChangeArrowheads="1"/>
          </p:cNvSpPr>
          <p:nvPr/>
        </p:nvSpPr>
        <p:spPr bwMode="auto">
          <a:xfrm>
            <a:off x="2032340" y="3852589"/>
            <a:ext cx="1333500" cy="592137"/>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Original</a:t>
            </a:r>
            <a:br>
              <a:rPr lang="en-US" sz="1200" b="1" dirty="0">
                <a:solidFill>
                  <a:schemeClr val="accent1"/>
                </a:solidFill>
              </a:rPr>
            </a:br>
            <a:r>
              <a:rPr lang="en-US" sz="1200" b="1" dirty="0">
                <a:solidFill>
                  <a:schemeClr val="accent1"/>
                </a:solidFill>
              </a:rPr>
              <a:t>Configuration Documentation</a:t>
            </a:r>
          </a:p>
        </p:txBody>
      </p:sp>
      <p:grpSp>
        <p:nvGrpSpPr>
          <p:cNvPr id="40" name="Group 86"/>
          <p:cNvGrpSpPr>
            <a:grpSpLocks/>
          </p:cNvGrpSpPr>
          <p:nvPr/>
        </p:nvGrpSpPr>
        <p:grpSpPr bwMode="auto">
          <a:xfrm>
            <a:off x="2353015" y="4452390"/>
            <a:ext cx="719137" cy="958850"/>
            <a:chOff x="437" y="3094"/>
            <a:chExt cx="870" cy="987"/>
          </a:xfrm>
        </p:grpSpPr>
        <p:sp>
          <p:nvSpPr>
            <p:cNvPr id="41" name="AutoShape 87"/>
            <p:cNvSpPr>
              <a:spLocks noChangeArrowheads="1"/>
            </p:cNvSpPr>
            <p:nvPr/>
          </p:nvSpPr>
          <p:spPr bwMode="auto">
            <a:xfrm>
              <a:off x="437" y="3094"/>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42" name="AutoShape 88"/>
            <p:cNvSpPr>
              <a:spLocks noChangeArrowheads="1"/>
            </p:cNvSpPr>
            <p:nvPr/>
          </p:nvSpPr>
          <p:spPr bwMode="auto">
            <a:xfrm>
              <a:off x="629" y="323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43" name="AutoShape 89"/>
            <p:cNvSpPr>
              <a:spLocks noChangeArrowheads="1"/>
            </p:cNvSpPr>
            <p:nvPr/>
          </p:nvSpPr>
          <p:spPr bwMode="auto">
            <a:xfrm>
              <a:off x="848" y="340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grpSp>
      <p:sp>
        <p:nvSpPr>
          <p:cNvPr id="44" name="e &amp; d headline"/>
          <p:cNvSpPr/>
          <p:nvPr/>
        </p:nvSpPr>
        <p:spPr bwMode="gray">
          <a:xfrm>
            <a:off x="398177" y="1485475"/>
            <a:ext cx="8378546" cy="793030"/>
          </a:xfrm>
          <a:prstGeom prst="roundRect">
            <a:avLst/>
          </a:prstGeom>
          <a:solidFill>
            <a:srgbClr val="73AE57"/>
          </a:solidFill>
          <a:ln w="127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spcAft>
                <a:spcPts val="600"/>
              </a:spcAft>
            </a:pPr>
            <a:endParaRPr lang="en-US" sz="1800" b="1" dirty="0" smtClean="0">
              <a:solidFill>
                <a:schemeClr val="accent1"/>
              </a:solidFill>
            </a:endParaRPr>
          </a:p>
        </p:txBody>
      </p:sp>
      <p:sp>
        <p:nvSpPr>
          <p:cNvPr id="45" name="AutoShape 543"/>
          <p:cNvSpPr>
            <a:spLocks noChangeArrowheads="1"/>
          </p:cNvSpPr>
          <p:nvPr/>
        </p:nvSpPr>
        <p:spPr bwMode="gray">
          <a:xfrm>
            <a:off x="420793" y="2767842"/>
            <a:ext cx="3119437" cy="3541177"/>
          </a:xfrm>
          <a:prstGeom prst="roundRect">
            <a:avLst>
              <a:gd name="adj" fmla="val 7278"/>
            </a:avLst>
          </a:prstGeom>
          <a:noFill/>
          <a:ln w="19050" algn="ctr">
            <a:solidFill>
              <a:schemeClr val="accent1"/>
            </a:solidFill>
            <a:round/>
            <a:headEnd/>
            <a:tailEnd/>
          </a:ln>
        </p:spPr>
        <p:txBody>
          <a:bodyPr lIns="92075" tIns="46038" rIns="92075" bIns="46038" anchor="ctr">
            <a:noAutofit/>
          </a:bodyPr>
          <a:lstStyle/>
          <a:p>
            <a:endParaRPr lang="en-GB" dirty="0"/>
          </a:p>
        </p:txBody>
      </p:sp>
      <p:sp>
        <p:nvSpPr>
          <p:cNvPr id="46" name="AutoShape 544"/>
          <p:cNvSpPr>
            <a:spLocks noChangeArrowheads="1"/>
          </p:cNvSpPr>
          <p:nvPr/>
        </p:nvSpPr>
        <p:spPr bwMode="gray">
          <a:xfrm>
            <a:off x="5601480" y="2771019"/>
            <a:ext cx="3114675" cy="3554828"/>
          </a:xfrm>
          <a:prstGeom prst="roundRect">
            <a:avLst>
              <a:gd name="adj" fmla="val 7278"/>
            </a:avLst>
          </a:prstGeom>
          <a:noFill/>
          <a:ln w="19050" algn="ctr">
            <a:solidFill>
              <a:schemeClr val="accent1"/>
            </a:solidFill>
            <a:round/>
            <a:headEnd/>
            <a:tailEnd/>
          </a:ln>
        </p:spPr>
        <p:txBody>
          <a:bodyPr lIns="92075" tIns="46038" rIns="92075" bIns="46038" anchor="ctr">
            <a:noAutofit/>
          </a:bodyPr>
          <a:lstStyle/>
          <a:p>
            <a:endParaRPr lang="en-GB" dirty="0"/>
          </a:p>
        </p:txBody>
      </p:sp>
      <p:sp>
        <p:nvSpPr>
          <p:cNvPr id="47" name="Rectangle 546"/>
          <p:cNvSpPr>
            <a:spLocks noChangeArrowheads="1"/>
          </p:cNvSpPr>
          <p:nvPr/>
        </p:nvSpPr>
        <p:spPr bwMode="auto">
          <a:xfrm>
            <a:off x="3615961" y="3050055"/>
            <a:ext cx="2030413" cy="342274"/>
          </a:xfrm>
          <a:prstGeom prst="rect">
            <a:avLst/>
          </a:prstGeom>
          <a:noFill/>
          <a:ln w="19050">
            <a:noFill/>
            <a:miter lim="800000"/>
            <a:headEnd/>
            <a:tailEnd/>
          </a:ln>
        </p:spPr>
        <p:txBody>
          <a:bodyPr lIns="92075" tIns="46038" rIns="92075" bIns="46038">
            <a:spAutoFit/>
          </a:bodyPr>
          <a:lstStyle/>
          <a:p>
            <a:pPr algn="ctr">
              <a:lnSpc>
                <a:spcPct val="90000"/>
              </a:lnSpc>
            </a:pPr>
            <a:r>
              <a:rPr lang="en-US" sz="1800" b="1" dirty="0" smtClean="0">
                <a:latin typeface="+mn-lt"/>
              </a:rPr>
              <a:t>[Process Name]</a:t>
            </a:r>
            <a:endParaRPr lang="en-US" sz="1800" b="1" dirty="0" smtClean="0">
              <a:latin typeface="+mn-lt"/>
            </a:endParaRPr>
          </a:p>
        </p:txBody>
      </p:sp>
      <p:pic>
        <p:nvPicPr>
          <p:cNvPr id="48" name="Picture 547" descr="arrow"/>
          <p:cNvPicPr>
            <a:picLocks noChangeAspect="1" noChangeArrowheads="1"/>
          </p:cNvPicPr>
          <p:nvPr/>
        </p:nvPicPr>
        <p:blipFill>
          <a:blip r:embed="rId5" cstate="print"/>
          <a:srcRect/>
          <a:stretch>
            <a:fillRect/>
          </a:stretch>
        </p:blipFill>
        <p:spPr bwMode="auto">
          <a:xfrm>
            <a:off x="3555116" y="3875924"/>
            <a:ext cx="2008188" cy="973138"/>
          </a:xfrm>
          <a:prstGeom prst="rect">
            <a:avLst/>
          </a:prstGeom>
          <a:noFill/>
          <a:ln w="9525">
            <a:noFill/>
            <a:miter lim="800000"/>
            <a:headEnd/>
            <a:tailEnd/>
          </a:ln>
        </p:spPr>
      </p:pic>
      <p:sp>
        <p:nvSpPr>
          <p:cNvPr id="49" name="TextBox 48"/>
          <p:cNvSpPr txBox="1"/>
          <p:nvPr/>
        </p:nvSpPr>
        <p:spPr bwMode="gray">
          <a:xfrm>
            <a:off x="422031" y="1496028"/>
            <a:ext cx="8299938" cy="984885"/>
          </a:xfrm>
          <a:prstGeom prst="rect">
            <a:avLst/>
          </a:prstGeom>
          <a:noFill/>
        </p:spPr>
        <p:txBody>
          <a:bodyPr wrap="square" rtlCol="0" anchor="ctr" anchorCtr="1">
            <a:spAutoFit/>
          </a:bodyPr>
          <a:lstStyle/>
          <a:p>
            <a:pPr algn="ctr"/>
            <a:r>
              <a:rPr lang="en-US" sz="1900" b="1" kern="0"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Arial"/>
              </a:rPr>
              <a:t>[Process Name] </a:t>
            </a:r>
            <a:r>
              <a:rPr lang="en-US" sz="1900" b="1" kern="0"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Arial"/>
              </a:rPr>
              <a:t>is the set of activities performed to reliably manage change to a deployed Windchill Solution.</a:t>
            </a:r>
          </a:p>
          <a:p>
            <a:pPr algn="ctr"/>
            <a:r>
              <a:rPr lang="en-US" sz="2000" b="1" kern="0"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Arial"/>
              </a:rPr>
              <a:t> </a:t>
            </a:r>
          </a:p>
        </p:txBody>
      </p:sp>
      <p:sp>
        <p:nvSpPr>
          <p:cNvPr id="50" name="AutoShape 548"/>
          <p:cNvSpPr>
            <a:spLocks noChangeArrowheads="1"/>
          </p:cNvSpPr>
          <p:nvPr/>
        </p:nvSpPr>
        <p:spPr bwMode="auto">
          <a:xfrm>
            <a:off x="1199461" y="2623380"/>
            <a:ext cx="1562100" cy="279400"/>
          </a:xfrm>
          <a:prstGeom prst="roundRect">
            <a:avLst>
              <a:gd name="adj" fmla="val 50000"/>
            </a:avLst>
          </a:prstGeom>
          <a:solidFill>
            <a:srgbClr val="065E94"/>
          </a:solidFill>
          <a:ln w="19050" cap="flat" cmpd="sng" algn="ctr">
            <a:solidFill>
              <a:srgbClr val="FFFFFF">
                <a:alpha val="23922"/>
              </a:srgbClr>
            </a:solidFill>
            <a:prstDash val="solid"/>
            <a:round/>
            <a:headEnd type="none" w="med" len="med"/>
            <a:tailEnd type="none" w="med" len="med"/>
          </a:ln>
          <a:effectLst/>
        </p:spPr>
        <p:txBody>
          <a:bodyPr vert="horz" wrap="none" lIns="91433" tIns="45717" rIns="91433" bIns="0" numCol="1" rtlCol="0" anchor="ctr" anchorCtr="0" compatLnSpc="1">
            <a:prstTxWarp prst="textNoShape">
              <a:avLst/>
            </a:prstTxWarp>
          </a:bodyPr>
          <a:lstStyle/>
          <a:p>
            <a:pPr algn="ctr" defTabSz="914363">
              <a:lnSpc>
                <a:spcPct val="80000"/>
              </a:lnSpc>
            </a:pPr>
            <a:endParaRPr lang="de-DE" sz="1100"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Calibri" pitchFamily="34" charset="0"/>
            </a:endParaRPr>
          </a:p>
        </p:txBody>
      </p:sp>
      <p:sp>
        <p:nvSpPr>
          <p:cNvPr id="51" name="AutoShape 548"/>
          <p:cNvSpPr>
            <a:spLocks noChangeArrowheads="1"/>
          </p:cNvSpPr>
          <p:nvPr/>
        </p:nvSpPr>
        <p:spPr bwMode="auto">
          <a:xfrm>
            <a:off x="1199461" y="2623380"/>
            <a:ext cx="1562100" cy="279400"/>
          </a:xfrm>
          <a:prstGeom prst="roundRect">
            <a:avLst>
              <a:gd name="adj" fmla="val 50000"/>
            </a:avLst>
          </a:prstGeom>
          <a:solidFill>
            <a:srgbClr val="73AE57"/>
          </a:solid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lnSpc>
                <a:spcPct val="80000"/>
              </a:lnSpc>
              <a:spcAft>
                <a:spcPts val="600"/>
              </a:spcAft>
              <a:defRPr/>
            </a:pPr>
            <a:endParaRPr lang="de-DE" sz="1600" b="1" dirty="0" smtClean="0">
              <a:solidFill>
                <a:schemeClr val="accent1"/>
              </a:solidFill>
            </a:endParaRPr>
          </a:p>
        </p:txBody>
      </p:sp>
      <p:sp>
        <p:nvSpPr>
          <p:cNvPr id="52" name="TextBox 51"/>
          <p:cNvSpPr txBox="1"/>
          <p:nvPr/>
        </p:nvSpPr>
        <p:spPr bwMode="gray">
          <a:xfrm>
            <a:off x="1651094" y="2655358"/>
            <a:ext cx="658835" cy="215444"/>
          </a:xfrm>
          <a:prstGeom prst="rect">
            <a:avLst/>
          </a:prstGeom>
          <a:noFill/>
        </p:spPr>
        <p:txBody>
          <a:bodyPr wrap="none" lIns="0" tIns="0" rIns="0" bIns="0" rtlCol="0" anchor="ctr" anchorCtr="1">
            <a:spAutoFit/>
          </a:bodyPr>
          <a:lstStyle/>
          <a:p>
            <a:r>
              <a:rPr lang="en-US" sz="1400" b="1" dirty="0" smtClean="0">
                <a:solidFill>
                  <a:schemeClr val="bg1"/>
                </a:solidFill>
              </a:rPr>
              <a:t>INPUTS</a:t>
            </a:r>
            <a:endParaRPr lang="en-US" sz="1400" b="1" dirty="0">
              <a:solidFill>
                <a:schemeClr val="bg1"/>
              </a:solidFill>
            </a:endParaRPr>
          </a:p>
        </p:txBody>
      </p:sp>
      <p:sp>
        <p:nvSpPr>
          <p:cNvPr id="53" name="AutoShape 548"/>
          <p:cNvSpPr>
            <a:spLocks noChangeArrowheads="1"/>
          </p:cNvSpPr>
          <p:nvPr/>
        </p:nvSpPr>
        <p:spPr bwMode="auto">
          <a:xfrm>
            <a:off x="6377767" y="2623380"/>
            <a:ext cx="1562100" cy="279400"/>
          </a:xfrm>
          <a:prstGeom prst="roundRect">
            <a:avLst>
              <a:gd name="adj" fmla="val 50000"/>
            </a:avLst>
          </a:prstGeom>
          <a:solidFill>
            <a:srgbClr val="065E94"/>
          </a:solidFill>
          <a:ln w="19050" cap="flat" cmpd="sng" algn="ctr">
            <a:solidFill>
              <a:srgbClr val="FFFFFF">
                <a:alpha val="23922"/>
              </a:srgbClr>
            </a:solidFill>
            <a:prstDash val="solid"/>
            <a:round/>
            <a:headEnd type="none" w="med" len="med"/>
            <a:tailEnd type="none" w="med" len="med"/>
          </a:ln>
          <a:effectLst/>
        </p:spPr>
        <p:txBody>
          <a:bodyPr vert="horz" wrap="none" lIns="91433" tIns="45717" rIns="91433" bIns="0" numCol="1" rtlCol="0" anchor="ctr" anchorCtr="0" compatLnSpc="1">
            <a:prstTxWarp prst="textNoShape">
              <a:avLst/>
            </a:prstTxWarp>
          </a:bodyPr>
          <a:lstStyle/>
          <a:p>
            <a:pPr algn="ctr" defTabSz="914363">
              <a:lnSpc>
                <a:spcPct val="80000"/>
              </a:lnSpc>
            </a:pPr>
            <a:endParaRPr lang="de-DE" sz="1100"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Calibri" pitchFamily="34" charset="0"/>
            </a:endParaRPr>
          </a:p>
        </p:txBody>
      </p:sp>
      <p:sp>
        <p:nvSpPr>
          <p:cNvPr id="54" name="AutoShape 548"/>
          <p:cNvSpPr>
            <a:spLocks noChangeArrowheads="1"/>
          </p:cNvSpPr>
          <p:nvPr/>
        </p:nvSpPr>
        <p:spPr bwMode="auto">
          <a:xfrm>
            <a:off x="6377767" y="2623380"/>
            <a:ext cx="1562100" cy="279400"/>
          </a:xfrm>
          <a:prstGeom prst="roundRect">
            <a:avLst>
              <a:gd name="adj" fmla="val 50000"/>
            </a:avLst>
          </a:prstGeom>
          <a:solidFill>
            <a:srgbClr val="73AE57"/>
          </a:solid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lnSpc>
                <a:spcPct val="80000"/>
              </a:lnSpc>
              <a:spcAft>
                <a:spcPts val="600"/>
              </a:spcAft>
              <a:defRPr/>
            </a:pPr>
            <a:endParaRPr lang="de-DE" sz="1600" b="1" dirty="0" smtClean="0">
              <a:solidFill>
                <a:schemeClr val="accent1"/>
              </a:solidFill>
            </a:endParaRPr>
          </a:p>
        </p:txBody>
      </p:sp>
      <p:sp>
        <p:nvSpPr>
          <p:cNvPr id="55" name="TextBox 54"/>
          <p:cNvSpPr txBox="1"/>
          <p:nvPr/>
        </p:nvSpPr>
        <p:spPr bwMode="gray">
          <a:xfrm>
            <a:off x="6730014" y="2655358"/>
            <a:ext cx="857607" cy="215444"/>
          </a:xfrm>
          <a:prstGeom prst="rect">
            <a:avLst/>
          </a:prstGeom>
          <a:noFill/>
        </p:spPr>
        <p:txBody>
          <a:bodyPr wrap="none" lIns="0" tIns="0" rIns="0" bIns="0" rtlCol="0" anchor="ctr" anchorCtr="1">
            <a:spAutoFit/>
          </a:bodyPr>
          <a:lstStyle/>
          <a:p>
            <a:r>
              <a:rPr lang="en-US" sz="1400" b="1" dirty="0" smtClean="0">
                <a:solidFill>
                  <a:schemeClr val="bg1"/>
                </a:solidFill>
              </a:rPr>
              <a:t>OUTPUTS</a:t>
            </a:r>
            <a:endParaRPr lang="en-US" sz="1400" b="1" dirty="0">
              <a:solidFill>
                <a:schemeClr val="bg1"/>
              </a:solidFill>
            </a:endParaRPr>
          </a:p>
        </p:txBody>
      </p:sp>
      <p:sp>
        <p:nvSpPr>
          <p:cNvPr id="56" name="Rectangle 107"/>
          <p:cNvSpPr>
            <a:spLocks noChangeArrowheads="1"/>
          </p:cNvSpPr>
          <p:nvPr/>
        </p:nvSpPr>
        <p:spPr bwMode="auto">
          <a:xfrm>
            <a:off x="3741374" y="4970585"/>
            <a:ext cx="1516062" cy="1200971"/>
          </a:xfrm>
          <a:prstGeom prst="rect">
            <a:avLst/>
          </a:prstGeom>
          <a:noFill/>
          <a:ln w="19050" algn="ctr">
            <a:noFill/>
            <a:miter lim="800000"/>
            <a:headEnd/>
            <a:tailEnd/>
          </a:ln>
        </p:spPr>
        <p:txBody>
          <a:bodyPr wrap="square" lIns="92075" tIns="46038" rIns="92075" bIns="46038">
            <a:spAutoFit/>
          </a:bodyPr>
          <a:lstStyle/>
          <a:p>
            <a:pPr algn="ctr"/>
            <a:r>
              <a:rPr lang="en-US" sz="1200" b="1" dirty="0" smtClean="0">
                <a:solidFill>
                  <a:schemeClr val="accent1"/>
                </a:solidFill>
              </a:rPr>
              <a:t>PTC Solution Installer</a:t>
            </a:r>
            <a:br>
              <a:rPr lang="en-US" sz="1200" b="1" dirty="0" smtClean="0">
                <a:solidFill>
                  <a:schemeClr val="accent1"/>
                </a:solidFill>
              </a:rPr>
            </a:br>
            <a:r>
              <a:rPr lang="en-US" sz="1200" b="1" dirty="0" smtClean="0">
                <a:solidFill>
                  <a:schemeClr val="accent1"/>
                </a:solidFill>
              </a:rPr>
              <a:t/>
            </a:r>
            <a:br>
              <a:rPr lang="en-US" sz="1200" b="1" dirty="0" smtClean="0">
                <a:solidFill>
                  <a:schemeClr val="accent1"/>
                </a:solidFill>
              </a:rPr>
            </a:br>
            <a:r>
              <a:rPr lang="en-US" sz="1200" b="1" dirty="0" smtClean="0">
                <a:solidFill>
                  <a:schemeClr val="accent1"/>
                </a:solidFill>
              </a:rPr>
              <a:t>Source Code Management System</a:t>
            </a:r>
            <a:endParaRPr lang="en-US" sz="1200" b="1" dirty="0">
              <a:solidFill>
                <a:schemeClr val="accent1"/>
              </a:solidFill>
            </a:endParaRPr>
          </a:p>
        </p:txBody>
      </p:sp>
      <p:sp>
        <p:nvSpPr>
          <p:cNvPr id="58" name="Rectangle 125"/>
          <p:cNvSpPr>
            <a:spLocks noChangeArrowheads="1"/>
          </p:cNvSpPr>
          <p:nvPr/>
        </p:nvSpPr>
        <p:spPr bwMode="auto">
          <a:xfrm>
            <a:off x="7430280" y="3852588"/>
            <a:ext cx="1333500" cy="5921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Updated</a:t>
            </a:r>
            <a:br>
              <a:rPr lang="en-US" sz="1200" b="1" dirty="0">
                <a:solidFill>
                  <a:schemeClr val="accent1"/>
                </a:solidFill>
              </a:rPr>
            </a:br>
            <a:r>
              <a:rPr lang="en-US" sz="1200" b="1" dirty="0">
                <a:solidFill>
                  <a:schemeClr val="accent1"/>
                </a:solidFill>
              </a:rPr>
              <a:t>Configuration Documentation</a:t>
            </a:r>
          </a:p>
        </p:txBody>
      </p:sp>
      <p:grpSp>
        <p:nvGrpSpPr>
          <p:cNvPr id="59" name="Group 86"/>
          <p:cNvGrpSpPr>
            <a:grpSpLocks/>
          </p:cNvGrpSpPr>
          <p:nvPr/>
        </p:nvGrpSpPr>
        <p:grpSpPr bwMode="auto">
          <a:xfrm>
            <a:off x="7744605" y="4452390"/>
            <a:ext cx="719138" cy="958850"/>
            <a:chOff x="437" y="3094"/>
            <a:chExt cx="870" cy="987"/>
          </a:xfrm>
        </p:grpSpPr>
        <p:sp>
          <p:nvSpPr>
            <p:cNvPr id="60" name="AutoShape 87"/>
            <p:cNvSpPr>
              <a:spLocks noChangeArrowheads="1"/>
            </p:cNvSpPr>
            <p:nvPr/>
          </p:nvSpPr>
          <p:spPr bwMode="auto">
            <a:xfrm>
              <a:off x="437" y="3094"/>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61" name="AutoShape 88"/>
            <p:cNvSpPr>
              <a:spLocks noChangeArrowheads="1"/>
            </p:cNvSpPr>
            <p:nvPr/>
          </p:nvSpPr>
          <p:spPr bwMode="auto">
            <a:xfrm>
              <a:off x="629" y="323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62" name="AutoShape 89"/>
            <p:cNvSpPr>
              <a:spLocks noChangeArrowheads="1"/>
            </p:cNvSpPr>
            <p:nvPr/>
          </p:nvSpPr>
          <p:spPr bwMode="auto">
            <a:xfrm>
              <a:off x="848" y="340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grpSp>
      <p:sp>
        <p:nvSpPr>
          <p:cNvPr id="63" name="Rectangle 125"/>
          <p:cNvSpPr>
            <a:spLocks noChangeArrowheads="1"/>
          </p:cNvSpPr>
          <p:nvPr/>
        </p:nvSpPr>
        <p:spPr bwMode="auto">
          <a:xfrm>
            <a:off x="5774518" y="3565940"/>
            <a:ext cx="1617662" cy="7572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Revised Test, Pre-Production and Production Systems</a:t>
            </a:r>
          </a:p>
        </p:txBody>
      </p:sp>
      <p:pic>
        <p:nvPicPr>
          <p:cNvPr id="64" name="Picture 36"/>
          <p:cNvPicPr>
            <a:picLocks noChangeAspect="1" noChangeArrowheads="1"/>
          </p:cNvPicPr>
          <p:nvPr/>
        </p:nvPicPr>
        <p:blipFill>
          <a:blip r:embed="rId4" cstate="print"/>
          <a:srcRect/>
          <a:stretch>
            <a:fillRect/>
          </a:stretch>
        </p:blipFill>
        <p:spPr bwMode="auto">
          <a:xfrm>
            <a:off x="6033280" y="5306465"/>
            <a:ext cx="1133475" cy="885825"/>
          </a:xfrm>
          <a:prstGeom prst="rect">
            <a:avLst/>
          </a:prstGeom>
          <a:noFill/>
          <a:ln w="9525">
            <a:noFill/>
            <a:miter lim="800000"/>
            <a:headEnd/>
            <a:tailEnd/>
          </a:ln>
        </p:spPr>
      </p:pic>
      <p:sp>
        <p:nvSpPr>
          <p:cNvPr id="65" name="Rectangle 125"/>
          <p:cNvSpPr>
            <a:spLocks noChangeArrowheads="1"/>
          </p:cNvSpPr>
          <p:nvPr/>
        </p:nvSpPr>
        <p:spPr bwMode="auto">
          <a:xfrm>
            <a:off x="5768168" y="4564140"/>
            <a:ext cx="1600200" cy="757237"/>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New Source Files, Labels and Configurations in SCM System</a:t>
            </a:r>
          </a:p>
        </p:txBody>
      </p:sp>
      <p:sp>
        <p:nvSpPr>
          <p:cNvPr id="66" name="Footer Placeholder 6"/>
          <p:cNvSpPr>
            <a:spLocks noGrp="1"/>
          </p:cNvSpPr>
          <p:nvPr>
            <p:ph type="ftr" sz="quarter" idx="10"/>
          </p:nvPr>
        </p:nvSpPr>
        <p:spPr>
          <a:xfrm>
            <a:off x="8201025" y="6732588"/>
            <a:ext cx="585788" cy="107722"/>
          </a:xfrm>
        </p:spPr>
        <p:txBody>
          <a:bodyPr/>
          <a:lstStyle/>
          <a:p>
            <a:pPr>
              <a:defRPr/>
            </a:pPr>
            <a:r>
              <a:rPr lang="en-US" sz="700" dirty="0" smtClean="0"/>
              <a:t>© 2010 PTC</a:t>
            </a:r>
            <a:endParaRPr lang="en-US" sz="700" dirty="0"/>
          </a:p>
        </p:txBody>
      </p:sp>
      <p:sp>
        <p:nvSpPr>
          <p:cNvPr id="67" name="Slide Number Placeholder 7"/>
          <p:cNvSpPr>
            <a:spLocks noGrp="1"/>
          </p:cNvSpPr>
          <p:nvPr>
            <p:ph type="sldNum" sz="quarter" idx="11"/>
          </p:nvPr>
        </p:nvSpPr>
        <p:spPr>
          <a:xfrm>
            <a:off x="341313" y="6735763"/>
            <a:ext cx="444500" cy="106362"/>
          </a:xfrm>
        </p:spPr>
        <p:txBody>
          <a:bodyPr/>
          <a:lstStyle/>
          <a:p>
            <a:pPr>
              <a:defRPr/>
            </a:pPr>
            <a:fld id="{8AC8AB04-3AA8-457A-968B-9586E986480C}" type="slidenum">
              <a:rPr lang="en-US" smtClean="0"/>
              <a:pPr>
                <a:defRPr/>
              </a:pPr>
              <a:t>6</a:t>
            </a:fld>
            <a:endParaRPr lang="en-US" dirty="0"/>
          </a:p>
        </p:txBody>
      </p:sp>
      <p:sp>
        <p:nvSpPr>
          <p:cNvPr id="68" name="Rectangle 67"/>
          <p:cNvSpPr/>
          <p:nvPr/>
        </p:nvSpPr>
        <p:spPr bwMode="gray">
          <a:xfrm>
            <a:off x="0" y="0"/>
            <a:ext cx="4240530" cy="53721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Pull one line description from Process Definition document</a:t>
            </a:r>
            <a:br>
              <a:rPr lang="en-US" sz="1050" b="1" dirty="0" smtClean="0">
                <a:solidFill>
                  <a:srgbClr val="FFFFFF"/>
                </a:solidFill>
                <a:latin typeface="Arial" pitchFamily="34" charset="0"/>
                <a:ea typeface="ＭＳ Ｐゴシック" pitchFamily="34" charset="-128"/>
              </a:rPr>
            </a:br>
            <a:r>
              <a:rPr lang="en-US" sz="1050" b="1" dirty="0" smtClean="0">
                <a:solidFill>
                  <a:srgbClr val="FFFFFF"/>
                </a:solidFill>
                <a:latin typeface="Arial" pitchFamily="34" charset="0"/>
                <a:ea typeface="ＭＳ Ｐゴシック" pitchFamily="34" charset="-128"/>
              </a:rPr>
              <a:t>Pull most important inputs/outputs and tools to left and right and middle respectively</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71916162.jpg"/>
          <p:cNvPicPr>
            <a:picLocks noChangeAspect="1"/>
          </p:cNvPicPr>
          <p:nvPr/>
        </p:nvPicPr>
        <p:blipFill>
          <a:blip r:embed="rId3" cstate="print"/>
          <a:stretch>
            <a:fillRect/>
          </a:stretch>
        </p:blipFill>
        <p:spPr>
          <a:xfrm>
            <a:off x="3186187" y="1871507"/>
            <a:ext cx="2710978" cy="4072094"/>
          </a:xfrm>
          <a:prstGeom prst="roundRect">
            <a:avLst>
              <a:gd name="adj" fmla="val 4752"/>
            </a:avLst>
          </a:prstGeom>
          <a:ln w="190500" cap="rnd">
            <a:solidFill>
              <a:srgbClr val="C8C6BD"/>
            </a:solidFill>
            <a:prstDash val="solid"/>
          </a:ln>
          <a:effectLst/>
          <a:scene3d>
            <a:camera prst="perspectiveFront" fov="5400000"/>
            <a:lightRig rig="threePt" dir="t">
              <a:rot lat="0" lon="0" rev="19200000"/>
            </a:lightRig>
          </a:scene3d>
          <a:sp3d extrusionH="25400">
            <a:bevelT w="304800" h="152400" prst="hardEdge"/>
            <a:extrusionClr>
              <a:srgbClr val="FFFFFF"/>
            </a:extrusionClr>
          </a:sp3d>
        </p:spPr>
      </p:pic>
      <p:sp>
        <p:nvSpPr>
          <p:cNvPr id="800770" name="Rectangle 2"/>
          <p:cNvSpPr>
            <a:spLocks noGrp="1" noChangeArrowheads="1"/>
          </p:cNvSpPr>
          <p:nvPr>
            <p:ph type="title"/>
          </p:nvPr>
        </p:nvSpPr>
        <p:spPr/>
        <p:txBody>
          <a:bodyPr/>
          <a:lstStyle/>
          <a:p>
            <a:r>
              <a:rPr lang="en-US" dirty="0" smtClean="0"/>
              <a:t>Key Administrative Concepts in Systems Configuration Management</a:t>
            </a:r>
            <a:endParaRPr lang="en-US" dirty="0"/>
          </a:p>
        </p:txBody>
      </p:sp>
      <p:sp>
        <p:nvSpPr>
          <p:cNvPr id="6" name="Footer Placeholder 4"/>
          <p:cNvSpPr>
            <a:spLocks noGrp="1"/>
          </p:cNvSpPr>
          <p:nvPr>
            <p:ph type="ftr" sz="quarter" idx="10"/>
          </p:nvPr>
        </p:nvSpPr>
        <p:spPr>
          <a:xfrm>
            <a:off x="8201025" y="6735763"/>
            <a:ext cx="585788" cy="107722"/>
          </a:xfrm>
        </p:spPr>
        <p:txBody>
          <a:bodyPr/>
          <a:lstStyle/>
          <a:p>
            <a:r>
              <a:rPr lang="en-US" dirty="0">
                <a:solidFill>
                  <a:srgbClr val="FFFFFF"/>
                </a:solidFill>
              </a:rPr>
              <a:t>© </a:t>
            </a:r>
            <a:r>
              <a:rPr lang="en-US" dirty="0" smtClean="0">
                <a:solidFill>
                  <a:srgbClr val="FFFFFF"/>
                </a:solidFill>
              </a:rPr>
              <a:t>2010 </a:t>
            </a:r>
            <a:r>
              <a:rPr lang="en-US" dirty="0">
                <a:solidFill>
                  <a:srgbClr val="FFFFFF"/>
                </a:solidFill>
              </a:rPr>
              <a:t>PTC</a:t>
            </a:r>
          </a:p>
        </p:txBody>
      </p:sp>
      <p:sp>
        <p:nvSpPr>
          <p:cNvPr id="7" name="Slide Number Placeholder 5"/>
          <p:cNvSpPr>
            <a:spLocks noGrp="1"/>
          </p:cNvSpPr>
          <p:nvPr>
            <p:ph type="sldNum" sz="quarter" idx="11"/>
          </p:nvPr>
        </p:nvSpPr>
        <p:spPr/>
        <p:txBody>
          <a:bodyPr/>
          <a:lstStyle/>
          <a:p>
            <a:fld id="{A41BF6E1-441D-4B4A-9F4F-BA5D85CC2676}" type="slidenum">
              <a:rPr lang="en-US">
                <a:solidFill>
                  <a:srgbClr val="000000"/>
                </a:solidFill>
              </a:rPr>
              <a:pPr/>
              <a:t>7</a:t>
            </a:fld>
            <a:endParaRPr lang="en-US">
              <a:solidFill>
                <a:srgbClr val="000000"/>
              </a:solidFill>
            </a:endParaRPr>
          </a:p>
        </p:txBody>
      </p:sp>
      <p:sp>
        <p:nvSpPr>
          <p:cNvPr id="42" name="AutoShape 110"/>
          <p:cNvSpPr>
            <a:spLocks noChangeArrowheads="1"/>
          </p:cNvSpPr>
          <p:nvPr/>
        </p:nvSpPr>
        <p:spPr bwMode="gray">
          <a:xfrm>
            <a:off x="374068" y="4329073"/>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Windchill Database</a:t>
            </a:r>
          </a:p>
          <a:p>
            <a:pPr marL="173736" lvl="1" indent="-173038" defTabSz="488950">
              <a:lnSpc>
                <a:spcPct val="90000"/>
              </a:lnSpc>
              <a:spcAft>
                <a:spcPct val="35000"/>
              </a:spcAft>
              <a:buFont typeface="Arial" pitchFamily="34" charset="0"/>
              <a:buChar char="•"/>
            </a:pPr>
            <a:r>
              <a:rPr lang="en-US" sz="1100" dirty="0" smtClean="0">
                <a:solidFill>
                  <a:schemeClr val="bg1"/>
                </a:solidFill>
              </a:rPr>
              <a:t>Production Database</a:t>
            </a:r>
          </a:p>
        </p:txBody>
      </p:sp>
      <p:sp>
        <p:nvSpPr>
          <p:cNvPr id="45" name="AutoShape 110"/>
          <p:cNvSpPr>
            <a:spLocks noChangeArrowheads="1"/>
          </p:cNvSpPr>
          <p:nvPr/>
        </p:nvSpPr>
        <p:spPr bwMode="gray">
          <a:xfrm>
            <a:off x="374068" y="5086611"/>
            <a:ext cx="2361637" cy="856990"/>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Backup Repository</a:t>
            </a:r>
          </a:p>
          <a:p>
            <a:pPr marL="173736" lvl="1" indent="-173038" defTabSz="488950">
              <a:lnSpc>
                <a:spcPct val="90000"/>
              </a:lnSpc>
              <a:spcAft>
                <a:spcPct val="35000"/>
              </a:spcAft>
              <a:buFont typeface="Arial" pitchFamily="34" charset="0"/>
              <a:buChar char="•"/>
            </a:pPr>
            <a:r>
              <a:rPr lang="en-US" sz="1100" dirty="0" smtClean="0">
                <a:solidFill>
                  <a:schemeClr val="bg1"/>
                </a:solidFill>
              </a:rPr>
              <a:t>Primary</a:t>
            </a:r>
          </a:p>
          <a:p>
            <a:pPr marL="173736" lvl="1" indent="-173038" defTabSz="488950">
              <a:lnSpc>
                <a:spcPct val="90000"/>
              </a:lnSpc>
              <a:spcAft>
                <a:spcPct val="35000"/>
              </a:spcAft>
              <a:buFont typeface="Arial" pitchFamily="34" charset="0"/>
              <a:buChar char="•"/>
            </a:pPr>
            <a:r>
              <a:rPr lang="en-US" sz="1100" dirty="0" smtClean="0">
                <a:solidFill>
                  <a:schemeClr val="bg1"/>
                </a:solidFill>
              </a:rPr>
              <a:t>Secondary</a:t>
            </a:r>
          </a:p>
        </p:txBody>
      </p:sp>
      <p:sp>
        <p:nvSpPr>
          <p:cNvPr id="46" name="AutoShape 110"/>
          <p:cNvSpPr>
            <a:spLocks noChangeArrowheads="1"/>
          </p:cNvSpPr>
          <p:nvPr/>
        </p:nvSpPr>
        <p:spPr bwMode="gray">
          <a:xfrm>
            <a:off x="6347648" y="1871507"/>
            <a:ext cx="2361637" cy="6309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Configurations</a:t>
            </a:r>
          </a:p>
          <a:p>
            <a:pPr marL="173736" lvl="1" indent="-173038" defTabSz="488950">
              <a:lnSpc>
                <a:spcPct val="90000"/>
              </a:lnSpc>
              <a:spcAft>
                <a:spcPct val="35000"/>
              </a:spcAft>
              <a:buFont typeface="Arial" pitchFamily="34" charset="0"/>
              <a:buChar char="•"/>
            </a:pPr>
            <a:r>
              <a:rPr lang="en-US" sz="1100" dirty="0" smtClean="0">
                <a:solidFill>
                  <a:schemeClr val="bg1"/>
                </a:solidFill>
              </a:rPr>
              <a:t>Properties File</a:t>
            </a:r>
          </a:p>
        </p:txBody>
      </p:sp>
      <p:sp>
        <p:nvSpPr>
          <p:cNvPr id="47" name="AutoShape 110"/>
          <p:cNvSpPr>
            <a:spLocks noChangeArrowheads="1"/>
          </p:cNvSpPr>
          <p:nvPr/>
        </p:nvSpPr>
        <p:spPr bwMode="gray">
          <a:xfrm>
            <a:off x="6347648" y="3744689"/>
            <a:ext cx="2361637" cy="1261722"/>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Administrative Content</a:t>
            </a:r>
          </a:p>
          <a:p>
            <a:pPr marL="173736" lvl="1" indent="-173038" defTabSz="488950">
              <a:lnSpc>
                <a:spcPct val="90000"/>
              </a:lnSpc>
              <a:spcAft>
                <a:spcPct val="35000"/>
              </a:spcAft>
              <a:buFont typeface="Arial" pitchFamily="34" charset="0"/>
              <a:buChar char="•"/>
            </a:pPr>
            <a:r>
              <a:rPr lang="en-US" sz="1100" dirty="0" smtClean="0">
                <a:solidFill>
                  <a:schemeClr val="bg1"/>
                </a:solidFill>
              </a:rPr>
              <a:t>Lifecycle Templates</a:t>
            </a:r>
          </a:p>
          <a:p>
            <a:pPr marL="173736" lvl="1" indent="-173038" defTabSz="488950">
              <a:lnSpc>
                <a:spcPct val="90000"/>
              </a:lnSpc>
              <a:spcAft>
                <a:spcPct val="35000"/>
              </a:spcAft>
              <a:buFont typeface="Arial" pitchFamily="34" charset="0"/>
              <a:buChar char="•"/>
            </a:pPr>
            <a:r>
              <a:rPr lang="en-US" sz="1100" dirty="0" smtClean="0">
                <a:solidFill>
                  <a:schemeClr val="bg1"/>
                </a:solidFill>
              </a:rPr>
              <a:t>Object initialization Rules </a:t>
            </a:r>
          </a:p>
          <a:p>
            <a:pPr marL="173736" lvl="1" indent="-173038" defTabSz="488950">
              <a:lnSpc>
                <a:spcPct val="90000"/>
              </a:lnSpc>
              <a:spcAft>
                <a:spcPct val="35000"/>
              </a:spcAft>
              <a:buFont typeface="Arial" pitchFamily="34" charset="0"/>
              <a:buChar char="•"/>
            </a:pPr>
            <a:r>
              <a:rPr lang="en-US" sz="1100" dirty="0" smtClean="0">
                <a:solidFill>
                  <a:schemeClr val="bg1"/>
                </a:solidFill>
              </a:rPr>
              <a:t>Soft types</a:t>
            </a:r>
          </a:p>
          <a:p>
            <a:pPr marL="173736" lvl="1" indent="-173038" defTabSz="488950">
              <a:lnSpc>
                <a:spcPct val="90000"/>
              </a:lnSpc>
              <a:spcAft>
                <a:spcPct val="35000"/>
              </a:spcAft>
              <a:buFont typeface="Arial" pitchFamily="34" charset="0"/>
              <a:buChar char="•"/>
            </a:pPr>
            <a:r>
              <a:rPr lang="en-US" sz="1100" dirty="0" smtClean="0">
                <a:solidFill>
                  <a:schemeClr val="bg1"/>
                </a:solidFill>
              </a:rPr>
              <a:t>Workflow Templates</a:t>
            </a:r>
          </a:p>
        </p:txBody>
      </p:sp>
      <p:sp>
        <p:nvSpPr>
          <p:cNvPr id="52" name="AutoShape 110"/>
          <p:cNvSpPr>
            <a:spLocks noChangeArrowheads="1"/>
          </p:cNvSpPr>
          <p:nvPr/>
        </p:nvSpPr>
        <p:spPr bwMode="gray">
          <a:xfrm>
            <a:off x="6347648" y="2807498"/>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Customizations</a:t>
            </a:r>
          </a:p>
          <a:p>
            <a:pPr marL="173736" lvl="1" indent="-173038" defTabSz="488950">
              <a:lnSpc>
                <a:spcPct val="90000"/>
              </a:lnSpc>
              <a:spcAft>
                <a:spcPct val="35000"/>
              </a:spcAft>
              <a:buFont typeface="Arial" pitchFamily="34" charset="0"/>
              <a:buChar char="•"/>
            </a:pPr>
            <a:r>
              <a:rPr lang="en-US" sz="1100" dirty="0" smtClean="0">
                <a:solidFill>
                  <a:schemeClr val="bg1"/>
                </a:solidFill>
              </a:rPr>
              <a:t>Java source files</a:t>
            </a:r>
          </a:p>
        </p:txBody>
      </p:sp>
      <p:sp>
        <p:nvSpPr>
          <p:cNvPr id="54" name="AutoShape 110"/>
          <p:cNvSpPr>
            <a:spLocks noChangeArrowheads="1"/>
          </p:cNvSpPr>
          <p:nvPr/>
        </p:nvSpPr>
        <p:spPr bwMode="gray">
          <a:xfrm>
            <a:off x="6347648" y="5311465"/>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b="1" dirty="0" smtClean="0">
                <a:solidFill>
                  <a:srgbClr val="002060"/>
                </a:solidFill>
              </a:rPr>
              <a:t>Database Entries</a:t>
            </a:r>
          </a:p>
          <a:p>
            <a:pPr marL="173736" lvl="1" indent="-173038" defTabSz="488950">
              <a:lnSpc>
                <a:spcPct val="90000"/>
              </a:lnSpc>
              <a:spcAft>
                <a:spcPct val="35000"/>
              </a:spcAft>
              <a:buFont typeface="Arial" pitchFamily="34" charset="0"/>
              <a:buChar char="•"/>
            </a:pPr>
            <a:r>
              <a:rPr lang="en-US" sz="1100" dirty="0" smtClean="0">
                <a:solidFill>
                  <a:schemeClr val="bg1"/>
                </a:solidFill>
              </a:rPr>
              <a:t>e.g. Approved Vendor List</a:t>
            </a:r>
          </a:p>
        </p:txBody>
      </p:sp>
      <p:grpSp>
        <p:nvGrpSpPr>
          <p:cNvPr id="25" name="Group 24"/>
          <p:cNvGrpSpPr/>
          <p:nvPr/>
        </p:nvGrpSpPr>
        <p:grpSpPr>
          <a:xfrm>
            <a:off x="5883076" y="2186975"/>
            <a:ext cx="457764" cy="3440558"/>
            <a:chOff x="5860590" y="2186975"/>
            <a:chExt cx="412793" cy="3440558"/>
          </a:xfrm>
        </p:grpSpPr>
        <p:cxnSp>
          <p:nvCxnSpPr>
            <p:cNvPr id="49" name="Straight Connector 48"/>
            <p:cNvCxnSpPr/>
            <p:nvPr/>
          </p:nvCxnSpPr>
          <p:spPr bwMode="auto">
            <a:xfrm flipH="1">
              <a:off x="5860590" y="2186975"/>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0" name="Straight Connector 49"/>
            <p:cNvCxnSpPr/>
            <p:nvPr/>
          </p:nvCxnSpPr>
          <p:spPr bwMode="auto">
            <a:xfrm flipH="1">
              <a:off x="5860590" y="4375550"/>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3" name="Straight Connector 52"/>
            <p:cNvCxnSpPr/>
            <p:nvPr/>
          </p:nvCxnSpPr>
          <p:spPr bwMode="auto">
            <a:xfrm flipH="1">
              <a:off x="5860590" y="3123566"/>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5" name="Straight Connector 54"/>
            <p:cNvCxnSpPr/>
            <p:nvPr/>
          </p:nvCxnSpPr>
          <p:spPr bwMode="auto">
            <a:xfrm flipH="1">
              <a:off x="5860590" y="5627533"/>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grpSp>
      <p:sp>
        <p:nvSpPr>
          <p:cNvPr id="56" name="TextBox 55"/>
          <p:cNvSpPr txBox="1"/>
          <p:nvPr/>
        </p:nvSpPr>
        <p:spPr>
          <a:xfrm>
            <a:off x="391886" y="6368557"/>
            <a:ext cx="7518400" cy="261610"/>
          </a:xfrm>
          <a:prstGeom prst="rect">
            <a:avLst/>
          </a:prstGeom>
          <a:noFill/>
        </p:spPr>
        <p:txBody>
          <a:bodyPr wrap="square" rtlCol="0">
            <a:spAutoFit/>
          </a:bodyPr>
          <a:lstStyle/>
          <a:p>
            <a:r>
              <a:rPr lang="en-US" sz="1100" dirty="0" smtClean="0"/>
              <a:t>* The target of this entire process is the Windchill Production System</a:t>
            </a:r>
            <a:endParaRPr lang="en-US" sz="1100" dirty="0"/>
          </a:p>
        </p:txBody>
      </p:sp>
      <p:sp>
        <p:nvSpPr>
          <p:cNvPr id="23" name="TextBox 22"/>
          <p:cNvSpPr txBox="1"/>
          <p:nvPr/>
        </p:nvSpPr>
        <p:spPr>
          <a:xfrm>
            <a:off x="3443647" y="5358364"/>
            <a:ext cx="2196058" cy="307777"/>
          </a:xfrm>
          <a:prstGeom prst="rect">
            <a:avLst/>
          </a:prstGeom>
          <a:noFill/>
        </p:spPr>
        <p:txBody>
          <a:bodyPr wrap="square" lIns="0" tIns="0" rIns="0" bIns="0" rtlCol="0" anchor="ctr" anchorCtr="1">
            <a:spAutoFit/>
          </a:bodyPr>
          <a:lstStyle/>
          <a:p>
            <a:pPr algn="ctr">
              <a:spcAft>
                <a:spcPts val="800"/>
              </a:spcAft>
            </a:pPr>
            <a:r>
              <a:rPr lang="en-US" sz="2000" b="1" dirty="0" smtClean="0">
                <a:solidFill>
                  <a:srgbClr val="002060"/>
                </a:solidFill>
              </a:rPr>
              <a:t>Administrator</a:t>
            </a:r>
            <a:endParaRPr lang="en-US" sz="2000" b="1" dirty="0">
              <a:solidFill>
                <a:srgbClr val="002060"/>
              </a:solidFill>
            </a:endParaRPr>
          </a:p>
        </p:txBody>
      </p:sp>
      <p:cxnSp>
        <p:nvCxnSpPr>
          <p:cNvPr id="34" name="Straight Connector 33"/>
          <p:cNvCxnSpPr/>
          <p:nvPr/>
        </p:nvCxnSpPr>
        <p:spPr bwMode="auto">
          <a:xfrm>
            <a:off x="2750134" y="2980439"/>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35" name="Straight Connector 34"/>
          <p:cNvCxnSpPr/>
          <p:nvPr/>
        </p:nvCxnSpPr>
        <p:spPr bwMode="auto">
          <a:xfrm>
            <a:off x="2750134" y="4645141"/>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37" name="Straight Connector 36"/>
          <p:cNvCxnSpPr/>
          <p:nvPr/>
        </p:nvCxnSpPr>
        <p:spPr bwMode="auto">
          <a:xfrm>
            <a:off x="2750134" y="5515106"/>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sp>
        <p:nvSpPr>
          <p:cNvPr id="24" name="AutoShape 110"/>
          <p:cNvSpPr>
            <a:spLocks noChangeArrowheads="1"/>
          </p:cNvSpPr>
          <p:nvPr/>
        </p:nvSpPr>
        <p:spPr bwMode="gray">
          <a:xfrm>
            <a:off x="374068" y="1840263"/>
            <a:ext cx="2361637" cy="2117973"/>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defTabSz="488950">
              <a:lnSpc>
                <a:spcPct val="90000"/>
              </a:lnSpc>
              <a:spcAft>
                <a:spcPct val="35000"/>
              </a:spcAft>
            </a:pPr>
            <a:r>
              <a:rPr lang="en-US" sz="1200" b="1" dirty="0" smtClean="0">
                <a:solidFill>
                  <a:srgbClr val="002060"/>
                </a:solidFill>
              </a:rPr>
              <a:t>Landscapes / Systems</a:t>
            </a:r>
          </a:p>
          <a:p>
            <a:pPr marL="173736" lvl="1" indent="-173038" defTabSz="488950">
              <a:lnSpc>
                <a:spcPct val="90000"/>
              </a:lnSpc>
              <a:spcAft>
                <a:spcPct val="35000"/>
              </a:spcAft>
              <a:buFont typeface="Arial" pitchFamily="34" charset="0"/>
              <a:buChar char="•"/>
            </a:pPr>
            <a:r>
              <a:rPr lang="en-US" sz="1100" dirty="0" smtClean="0">
                <a:solidFill>
                  <a:schemeClr val="bg1"/>
                </a:solidFill>
              </a:rPr>
              <a:t>Production Landscape</a:t>
            </a:r>
          </a:p>
          <a:p>
            <a:pPr marL="396875" lvl="1" indent="-173038" defTabSz="488950">
              <a:lnSpc>
                <a:spcPct val="90000"/>
              </a:lnSpc>
              <a:spcAft>
                <a:spcPct val="35000"/>
              </a:spcAft>
              <a:buFont typeface="Arial" pitchFamily="34" charset="0"/>
              <a:buChar char="–"/>
            </a:pPr>
            <a:r>
              <a:rPr lang="en-US" sz="1000" dirty="0" smtClean="0">
                <a:solidFill>
                  <a:schemeClr val="bg1"/>
                </a:solidFill>
              </a:rPr>
              <a:t>Production Replica</a:t>
            </a:r>
          </a:p>
          <a:p>
            <a:pPr marL="396875" lvl="1" indent="-173038" defTabSz="488950">
              <a:lnSpc>
                <a:spcPct val="90000"/>
              </a:lnSpc>
              <a:spcAft>
                <a:spcPct val="35000"/>
              </a:spcAft>
              <a:buFont typeface="Arial" pitchFamily="34" charset="0"/>
              <a:buChar char="–"/>
            </a:pPr>
            <a:r>
              <a:rPr lang="en-US" sz="1000" dirty="0" smtClean="0">
                <a:solidFill>
                  <a:schemeClr val="bg1"/>
                </a:solidFill>
              </a:rPr>
              <a:t>Disaster Recovery</a:t>
            </a:r>
            <a:endParaRPr lang="en-US" sz="1100" dirty="0" smtClean="0">
              <a:solidFill>
                <a:schemeClr val="bg1"/>
              </a:solidFill>
            </a:endParaRPr>
          </a:p>
          <a:p>
            <a:pPr marL="173736" lvl="1" indent="-173038" defTabSz="488950">
              <a:lnSpc>
                <a:spcPct val="90000"/>
              </a:lnSpc>
              <a:spcAft>
                <a:spcPct val="35000"/>
              </a:spcAft>
              <a:buFont typeface="Arial" pitchFamily="34" charset="0"/>
              <a:buChar char="•"/>
            </a:pPr>
            <a:r>
              <a:rPr lang="en-US" sz="1100" dirty="0" smtClean="0">
                <a:solidFill>
                  <a:schemeClr val="bg1"/>
                </a:solidFill>
              </a:rPr>
              <a:t>Test Landscape</a:t>
            </a:r>
          </a:p>
          <a:p>
            <a:pPr marL="396875" lvl="1" indent="-173038" defTabSz="488950">
              <a:lnSpc>
                <a:spcPct val="90000"/>
              </a:lnSpc>
              <a:spcAft>
                <a:spcPct val="35000"/>
              </a:spcAft>
              <a:buFont typeface="Arial" pitchFamily="34" charset="0"/>
              <a:buChar char="–"/>
            </a:pPr>
            <a:r>
              <a:rPr lang="en-US" sz="1000" dirty="0" smtClean="0">
                <a:solidFill>
                  <a:schemeClr val="bg1"/>
                </a:solidFill>
              </a:rPr>
              <a:t>Pre-Production System</a:t>
            </a:r>
          </a:p>
          <a:p>
            <a:pPr marL="396875" lvl="1" indent="-173038" defTabSz="488950">
              <a:lnSpc>
                <a:spcPct val="90000"/>
              </a:lnSpc>
              <a:spcAft>
                <a:spcPct val="35000"/>
              </a:spcAft>
              <a:buFont typeface="Arial" pitchFamily="34" charset="0"/>
              <a:buChar char="–"/>
            </a:pPr>
            <a:r>
              <a:rPr lang="en-US" sz="1000" dirty="0" smtClean="0">
                <a:solidFill>
                  <a:schemeClr val="bg1"/>
                </a:solidFill>
              </a:rPr>
              <a:t>Training System</a:t>
            </a:r>
          </a:p>
          <a:p>
            <a:pPr marL="173736" lvl="1" indent="-173038" defTabSz="488950">
              <a:lnSpc>
                <a:spcPct val="90000"/>
              </a:lnSpc>
              <a:spcAft>
                <a:spcPct val="35000"/>
              </a:spcAft>
              <a:buFont typeface="Arial" pitchFamily="34" charset="0"/>
              <a:buChar char="•"/>
            </a:pPr>
            <a:r>
              <a:rPr lang="en-US" sz="1100" dirty="0" smtClean="0">
                <a:solidFill>
                  <a:schemeClr val="bg1"/>
                </a:solidFill>
              </a:rPr>
              <a:t>Development  Landscape</a:t>
            </a:r>
          </a:p>
          <a:p>
            <a:pPr marL="396875" lvl="1" indent="-173038" defTabSz="488950">
              <a:lnSpc>
                <a:spcPct val="90000"/>
              </a:lnSpc>
              <a:spcAft>
                <a:spcPct val="35000"/>
              </a:spcAft>
              <a:buFont typeface="Arial" pitchFamily="34" charset="0"/>
              <a:buChar char="–"/>
            </a:pPr>
            <a:r>
              <a:rPr lang="en-US" sz="1000" dirty="0" smtClean="0">
                <a:solidFill>
                  <a:schemeClr val="bg1"/>
                </a:solidFill>
              </a:rPr>
              <a:t>Integration System</a:t>
            </a:r>
          </a:p>
          <a:p>
            <a:pPr marL="396875" lvl="1" indent="-173038" defTabSz="488950">
              <a:lnSpc>
                <a:spcPct val="90000"/>
              </a:lnSpc>
              <a:spcAft>
                <a:spcPct val="35000"/>
              </a:spcAft>
              <a:buFont typeface="Arial" pitchFamily="34" charset="0"/>
              <a:buChar char="–"/>
            </a:pPr>
            <a:r>
              <a:rPr lang="en-US" sz="1000" dirty="0" smtClean="0">
                <a:solidFill>
                  <a:schemeClr val="bg1"/>
                </a:solidFill>
              </a:rPr>
              <a:t>Sandbox System</a:t>
            </a:r>
          </a:p>
        </p:txBody>
      </p:sp>
      <p:sp>
        <p:nvSpPr>
          <p:cNvPr id="26" name="Rectangle 25"/>
          <p:cNvSpPr/>
          <p:nvPr/>
        </p:nvSpPr>
        <p:spPr bwMode="gray">
          <a:xfrm>
            <a:off x="0" y="0"/>
            <a:ext cx="4240530" cy="69723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Pull  concepts Process Definition document</a:t>
            </a:r>
            <a:br>
              <a:rPr lang="en-US" sz="1050" b="1" dirty="0" smtClean="0">
                <a:solidFill>
                  <a:srgbClr val="FFFFFF"/>
                </a:solidFill>
                <a:latin typeface="Arial" pitchFamily="34" charset="0"/>
                <a:ea typeface="ＭＳ Ｐゴシック" pitchFamily="34" charset="-128"/>
              </a:rPr>
            </a:br>
            <a:r>
              <a:rPr lang="en-US" sz="1050" b="1" dirty="0" smtClean="0">
                <a:solidFill>
                  <a:srgbClr val="FFFFFF"/>
                </a:solidFill>
                <a:latin typeface="Arial" pitchFamily="34" charset="0"/>
                <a:ea typeface="ＭＳ Ｐゴシック" pitchFamily="34" charset="-128"/>
              </a:rPr>
              <a:t>If there are too many focus on the top 7 plus or minus</a:t>
            </a:r>
            <a:br>
              <a:rPr lang="en-US" sz="1050" b="1" dirty="0" smtClean="0">
                <a:solidFill>
                  <a:srgbClr val="FFFFFF"/>
                </a:solidFill>
                <a:latin typeface="Arial" pitchFamily="34" charset="0"/>
                <a:ea typeface="ＭＳ Ｐゴシック" pitchFamily="34" charset="-128"/>
              </a:rPr>
            </a:br>
            <a:r>
              <a:rPr lang="en-US" sz="1050" b="1" dirty="0" smtClean="0">
                <a:solidFill>
                  <a:srgbClr val="FFFFFF"/>
                </a:solidFill>
                <a:latin typeface="Arial" pitchFamily="34" charset="0"/>
                <a:ea typeface="ＭＳ Ｐゴシック" pitchFamily="34" charset="-128"/>
              </a:rPr>
              <a:t>Sometimes there is a structure or super/subtype hierarchy to concepts that can be shown (</a:t>
            </a:r>
            <a:r>
              <a:rPr lang="en-US" sz="1050" b="1" dirty="0" err="1" smtClean="0">
                <a:solidFill>
                  <a:srgbClr val="FFFFFF"/>
                </a:solidFill>
                <a:latin typeface="Arial" pitchFamily="34" charset="0"/>
                <a:ea typeface="ＭＳ Ｐゴシック" pitchFamily="34" charset="-128"/>
              </a:rPr>
              <a:t>eg</a:t>
            </a:r>
            <a:r>
              <a:rPr lang="en-US" sz="1050" b="1" dirty="0" smtClean="0">
                <a:solidFill>
                  <a:srgbClr val="FFFFFF"/>
                </a:solidFill>
                <a:latin typeface="Arial" pitchFamily="34" charset="0"/>
                <a:ea typeface="ＭＳ Ｐゴシック" pitchFamily="34" charset="-128"/>
              </a:rPr>
              <a:t>. Landscape / System)</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Freeform 60"/>
          <p:cNvSpPr/>
          <p:nvPr/>
        </p:nvSpPr>
        <p:spPr>
          <a:xfrm>
            <a:off x="5501676"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chemeClr val="accent1">
              <a:alpha val="7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lvl="0" algn="ctr" defTabSz="711200">
              <a:lnSpc>
                <a:spcPct val="90000"/>
              </a:lnSpc>
              <a:spcBef>
                <a:spcPct val="0"/>
              </a:spcBef>
              <a:spcAft>
                <a:spcPct val="35000"/>
              </a:spcAft>
            </a:pPr>
            <a:endParaRPr lang="en-US" sz="1600" kern="1200" dirty="0"/>
          </a:p>
        </p:txBody>
      </p:sp>
      <p:sp>
        <p:nvSpPr>
          <p:cNvPr id="88" name="Can 87"/>
          <p:cNvSpPr/>
          <p:nvPr/>
        </p:nvSpPr>
        <p:spPr bwMode="auto">
          <a:xfrm>
            <a:off x="5827363" y="4463519"/>
            <a:ext cx="929898" cy="681925"/>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Arial" charset="0"/>
                <a:ea typeface="MS PGothic" pitchFamily="34" charset="-128"/>
              </a:rPr>
              <a:t>Backup Repository</a:t>
            </a:r>
          </a:p>
        </p:txBody>
      </p:sp>
      <p:sp>
        <p:nvSpPr>
          <p:cNvPr id="39" name="Right Arrow 51"/>
          <p:cNvSpPr>
            <a:spLocks noChangeArrowheads="1"/>
          </p:cNvSpPr>
          <p:nvPr/>
        </p:nvSpPr>
        <p:spPr bwMode="auto">
          <a:xfrm rot="5400000" flipV="1">
            <a:off x="5691715" y="3604976"/>
            <a:ext cx="1249353"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vert" lIns="0" tIns="0" rIns="0" bIns="0" anchor="ctr" anchorCtr="1"/>
          <a:lstStyle/>
          <a:p>
            <a:pPr algn="ctr"/>
            <a:r>
              <a:rPr lang="en-US" sz="1600" dirty="0" smtClean="0">
                <a:solidFill>
                  <a:schemeClr val="bg1"/>
                </a:solidFill>
              </a:rPr>
              <a:t>5</a:t>
            </a:r>
            <a:endParaRPr lang="en-US" sz="1600" dirty="0">
              <a:solidFill>
                <a:schemeClr val="bg1"/>
              </a:solidFill>
            </a:endParaRPr>
          </a:p>
        </p:txBody>
      </p:sp>
      <p:sp>
        <p:nvSpPr>
          <p:cNvPr id="56" name="Freeform 55"/>
          <p:cNvSpPr/>
          <p:nvPr/>
        </p:nvSpPr>
        <p:spPr>
          <a:xfrm>
            <a:off x="1739900"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57" name="Freeform 56"/>
          <p:cNvSpPr/>
          <p:nvPr/>
        </p:nvSpPr>
        <p:spPr>
          <a:xfrm>
            <a:off x="3621124"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rgbClr val="7C9FB6">
              <a:alpha val="80000"/>
            </a:srgb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lvl="0" algn="ctr" defTabSz="711200">
              <a:lnSpc>
                <a:spcPct val="90000"/>
              </a:lnSpc>
              <a:spcBef>
                <a:spcPct val="0"/>
              </a:spcBef>
              <a:spcAft>
                <a:spcPct val="35000"/>
              </a:spcAft>
            </a:pPr>
            <a:endParaRPr lang="en-US" sz="1600" kern="1200" dirty="0"/>
          </a:p>
        </p:txBody>
      </p:sp>
      <p:sp>
        <p:nvSpPr>
          <p:cNvPr id="2" name="Title 1"/>
          <p:cNvSpPr>
            <a:spLocks noGrp="1"/>
          </p:cNvSpPr>
          <p:nvPr>
            <p:ph type="title"/>
          </p:nvPr>
        </p:nvSpPr>
        <p:spPr/>
        <p:txBody>
          <a:bodyPr/>
          <a:lstStyle/>
          <a:p>
            <a:r>
              <a:rPr lang="en-US" dirty="0" smtClean="0"/>
              <a:t>Standard Deployment Model for Small-Medium Deployments </a:t>
            </a:r>
            <a:endParaRPr lang="en-US" dirty="0"/>
          </a:p>
        </p:txBody>
      </p:sp>
      <p:sp>
        <p:nvSpPr>
          <p:cNvPr id="18" name="Rounded Rectangle 4"/>
          <p:cNvSpPr/>
          <p:nvPr/>
        </p:nvSpPr>
        <p:spPr>
          <a:xfrm>
            <a:off x="2104284" y="2169012"/>
            <a:ext cx="999053" cy="9863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endParaRPr lang="en-US" sz="1100" kern="1200" dirty="0"/>
          </a:p>
        </p:txBody>
      </p:sp>
      <p:sp>
        <p:nvSpPr>
          <p:cNvPr id="12" name="Right Arrow 51"/>
          <p:cNvSpPr>
            <a:spLocks noChangeArrowheads="1"/>
          </p:cNvSpPr>
          <p:nvPr/>
        </p:nvSpPr>
        <p:spPr bwMode="auto">
          <a:xfrm rot="10800000" flipV="1">
            <a:off x="3163474" y="2126860"/>
            <a:ext cx="2525294"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r>
              <a:rPr lang="en-US" sz="1600" dirty="0" smtClean="0">
                <a:solidFill>
                  <a:schemeClr val="bg1"/>
                </a:solidFill>
              </a:rPr>
              <a:t>1</a:t>
            </a:r>
            <a:endParaRPr lang="en-US" sz="1600" dirty="0">
              <a:solidFill>
                <a:schemeClr val="bg1"/>
              </a:solidFill>
            </a:endParaRPr>
          </a:p>
        </p:txBody>
      </p:sp>
      <p:sp>
        <p:nvSpPr>
          <p:cNvPr id="30" name="Flowchart: Multidocument 29"/>
          <p:cNvSpPr/>
          <p:nvPr/>
        </p:nvSpPr>
        <p:spPr bwMode="auto">
          <a:xfrm>
            <a:off x="1884954" y="3344356"/>
            <a:ext cx="1505360" cy="2081754"/>
          </a:xfrm>
          <a:prstGeom prst="flowChartMultidocument">
            <a:avLst/>
          </a:prstGeom>
          <a:solidFill>
            <a:srgbClr val="73AE57"/>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MS PGothic" pitchFamily="34" charset="-128"/>
              </a:rPr>
              <a:t>Install Software/Updates</a:t>
            </a:r>
            <a:br>
              <a:rPr kumimoji="0" lang="en-US" sz="1000" b="0" i="0" u="none" strike="noStrike" cap="none" normalizeH="0" baseline="0" dirty="0" smtClean="0">
                <a:ln>
                  <a:noFill/>
                </a:ln>
                <a:solidFill>
                  <a:schemeClr val="bg1"/>
                </a:solidFill>
                <a:effectLst/>
                <a:latin typeface="Arial" charset="0"/>
                <a:ea typeface="MS PGothic" pitchFamily="34" charset="-128"/>
              </a:rPr>
            </a:br>
            <a:r>
              <a:rPr kumimoji="0" lang="en-US" sz="1000" b="0" i="0" u="none" strike="noStrike" cap="none" normalizeH="0" baseline="0" dirty="0" smtClean="0">
                <a:ln>
                  <a:noFill/>
                </a:ln>
                <a:solidFill>
                  <a:schemeClr val="bg1"/>
                </a:solidFill>
                <a:effectLst/>
                <a:latin typeface="Arial" charset="0"/>
                <a:ea typeface="MS PGothic" pitchFamily="34" charset="-128"/>
              </a:rPr>
              <a:t>Configurations</a:t>
            </a:r>
            <a:br>
              <a:rPr kumimoji="0" lang="en-US" sz="1000" b="0" i="0" u="none" strike="noStrike" cap="none" normalizeH="0" baseline="0" dirty="0" smtClean="0">
                <a:ln>
                  <a:noFill/>
                </a:ln>
                <a:solidFill>
                  <a:schemeClr val="bg1"/>
                </a:solidFill>
                <a:effectLst/>
                <a:latin typeface="Arial" charset="0"/>
                <a:ea typeface="MS PGothic" pitchFamily="34" charset="-128"/>
              </a:rPr>
            </a:br>
            <a:r>
              <a:rPr kumimoji="0" lang="en-US" sz="1000" b="0" i="0" u="none" strike="noStrike" cap="none" normalizeH="0" baseline="0" dirty="0" smtClean="0">
                <a:ln>
                  <a:noFill/>
                </a:ln>
                <a:solidFill>
                  <a:schemeClr val="bg1"/>
                </a:solidFill>
                <a:effectLst/>
                <a:latin typeface="Arial" charset="0"/>
                <a:ea typeface="MS PGothic" pitchFamily="34" charset="-128"/>
              </a:rPr>
              <a:t>Customizations</a:t>
            </a:r>
            <a:br>
              <a:rPr kumimoji="0" lang="en-US" sz="1000" b="0" i="0" u="none" strike="noStrike" cap="none" normalizeH="0" baseline="0" dirty="0" smtClean="0">
                <a:ln>
                  <a:noFill/>
                </a:ln>
                <a:solidFill>
                  <a:schemeClr val="bg1"/>
                </a:solidFill>
                <a:effectLst/>
                <a:latin typeface="Arial" charset="0"/>
                <a:ea typeface="MS PGothic" pitchFamily="34" charset="-128"/>
              </a:rPr>
            </a:br>
            <a:r>
              <a:rPr kumimoji="0" lang="en-US" sz="1000" b="0" i="0" u="none" strike="noStrike" cap="none" normalizeH="0" baseline="0" dirty="0" smtClean="0">
                <a:ln>
                  <a:noFill/>
                </a:ln>
                <a:solidFill>
                  <a:schemeClr val="bg1"/>
                </a:solidFill>
                <a:effectLst/>
                <a:latin typeface="Arial" charset="0"/>
                <a:ea typeface="MS PGothic" pitchFamily="34" charset="-128"/>
              </a:rPr>
              <a:t>Admin Content</a:t>
            </a:r>
            <a:br>
              <a:rPr kumimoji="0" lang="en-US" sz="1000" b="0" i="0" u="none" strike="noStrike" cap="none" normalizeH="0" baseline="0" dirty="0" smtClean="0">
                <a:ln>
                  <a:noFill/>
                </a:ln>
                <a:solidFill>
                  <a:schemeClr val="bg1"/>
                </a:solidFill>
                <a:effectLst/>
                <a:latin typeface="Arial" charset="0"/>
                <a:ea typeface="MS PGothic" pitchFamily="34" charset="-128"/>
              </a:rPr>
            </a:br>
            <a:r>
              <a:rPr kumimoji="0" lang="en-US" sz="1000" b="0" i="0" u="none" strike="noStrike" cap="none" normalizeH="0" baseline="0" dirty="0" smtClean="0">
                <a:ln>
                  <a:noFill/>
                </a:ln>
                <a:solidFill>
                  <a:schemeClr val="bg1"/>
                </a:solidFill>
                <a:effectLst/>
                <a:latin typeface="Arial" charset="0"/>
                <a:ea typeface="MS PGothic" pitchFamily="34" charset="-128"/>
              </a:rPr>
              <a:t>Database Entries</a:t>
            </a:r>
          </a:p>
        </p:txBody>
      </p:sp>
      <p:sp>
        <p:nvSpPr>
          <p:cNvPr id="19" name="U-Turn Arrow 18"/>
          <p:cNvSpPr/>
          <p:nvPr/>
        </p:nvSpPr>
        <p:spPr bwMode="auto">
          <a:xfrm rot="10800000" flipH="1">
            <a:off x="668682" y="3044626"/>
            <a:ext cx="1776337" cy="798738"/>
          </a:xfrm>
          <a:prstGeom prst="uturnArrow">
            <a:avLst>
              <a:gd name="adj1" fmla="val 36494"/>
              <a:gd name="adj2" fmla="val 25000"/>
              <a:gd name="adj3" fmla="val 25000"/>
              <a:gd name="adj4" fmla="val 43750"/>
              <a:gd name="adj5" fmla="val 100000"/>
            </a:avLst>
          </a:prstGeom>
          <a:solidFill>
            <a:schemeClr val="accent1"/>
          </a:solidFill>
          <a:ln w="9525" cap="flat" cmpd="sng" algn="ctr">
            <a:noFill/>
            <a:prstDash val="solid"/>
            <a:round/>
            <a:headEnd type="none" w="med" len="med"/>
            <a:tailEnd type="none" w="med" len="med"/>
          </a:ln>
          <a:effectLst/>
          <a:scene3d>
            <a:camera prst="orthographicFront">
              <a:rot lat="0" lon="0" rev="16200000"/>
            </a:camera>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charset="0"/>
                <a:ea typeface="MS PGothic" pitchFamily="34" charset="-128"/>
              </a:rPr>
              <a:t>2</a:t>
            </a:r>
          </a:p>
        </p:txBody>
      </p:sp>
      <p:sp>
        <p:nvSpPr>
          <p:cNvPr id="37" name="Right Arrow 51"/>
          <p:cNvSpPr>
            <a:spLocks noChangeArrowheads="1"/>
          </p:cNvSpPr>
          <p:nvPr/>
        </p:nvSpPr>
        <p:spPr bwMode="auto">
          <a:xfrm rot="3076111" flipV="1">
            <a:off x="3270631" y="3922782"/>
            <a:ext cx="858753"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vert" lIns="0" tIns="0" rIns="0" bIns="0" anchor="ctr" anchorCtr="1"/>
          <a:lstStyle/>
          <a:p>
            <a:pPr algn="ctr"/>
            <a:r>
              <a:rPr lang="en-US" sz="1600" dirty="0" smtClean="0">
                <a:solidFill>
                  <a:schemeClr val="bg1"/>
                </a:solidFill>
              </a:rPr>
              <a:t>4</a:t>
            </a:r>
            <a:endParaRPr lang="en-US" sz="1600" dirty="0">
              <a:solidFill>
                <a:schemeClr val="bg1"/>
              </a:solidFill>
            </a:endParaRPr>
          </a:p>
        </p:txBody>
      </p:sp>
      <p:sp>
        <p:nvSpPr>
          <p:cNvPr id="38" name="Right Arrow 51"/>
          <p:cNvSpPr>
            <a:spLocks noChangeArrowheads="1"/>
          </p:cNvSpPr>
          <p:nvPr/>
        </p:nvSpPr>
        <p:spPr bwMode="auto">
          <a:xfrm rot="20604687">
            <a:off x="3309794" y="2908594"/>
            <a:ext cx="2473458"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horz" lIns="0" tIns="0" rIns="0" bIns="0" anchor="ctr" anchorCtr="1"/>
          <a:lstStyle/>
          <a:p>
            <a:pPr algn="ctr"/>
            <a:r>
              <a:rPr lang="en-US" sz="1600" dirty="0" smtClean="0">
                <a:solidFill>
                  <a:schemeClr val="bg1"/>
                </a:solidFill>
              </a:rPr>
              <a:t>6</a:t>
            </a:r>
            <a:endParaRPr lang="en-US" sz="1600" dirty="0">
              <a:solidFill>
                <a:schemeClr val="bg1"/>
              </a:solidFill>
            </a:endParaRPr>
          </a:p>
        </p:txBody>
      </p:sp>
      <p:sp>
        <p:nvSpPr>
          <p:cNvPr id="42" name="Rounded Rectangle 41"/>
          <p:cNvSpPr/>
          <p:nvPr/>
        </p:nvSpPr>
        <p:spPr bwMode="auto">
          <a:xfrm>
            <a:off x="5784240" y="2173574"/>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100" dirty="0" smtClean="0">
                <a:solidFill>
                  <a:schemeClr val="bg1"/>
                </a:solidFill>
              </a:rPr>
              <a:t>Production System</a:t>
            </a:r>
            <a:endParaRPr lang="en-US" sz="1100" dirty="0">
              <a:solidFill>
                <a:schemeClr val="bg1"/>
              </a:solidFill>
            </a:endParaRPr>
          </a:p>
        </p:txBody>
      </p:sp>
      <p:sp>
        <p:nvSpPr>
          <p:cNvPr id="44" name="Rounded Rectangle 43"/>
          <p:cNvSpPr/>
          <p:nvPr/>
        </p:nvSpPr>
        <p:spPr bwMode="auto">
          <a:xfrm>
            <a:off x="3962936" y="4631961"/>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100" dirty="0" smtClean="0">
                <a:solidFill>
                  <a:schemeClr val="bg1"/>
                </a:solidFill>
              </a:rPr>
              <a:t>Pre-Production System</a:t>
            </a:r>
          </a:p>
        </p:txBody>
      </p:sp>
      <p:sp>
        <p:nvSpPr>
          <p:cNvPr id="45" name="Rounded Rectangle 44"/>
          <p:cNvSpPr/>
          <p:nvPr/>
        </p:nvSpPr>
        <p:spPr bwMode="auto">
          <a:xfrm>
            <a:off x="2022464" y="2173574"/>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100" dirty="0" smtClean="0">
                <a:solidFill>
                  <a:schemeClr val="bg1"/>
                </a:solidFill>
              </a:rPr>
              <a:t>Development System</a:t>
            </a:r>
          </a:p>
        </p:txBody>
      </p:sp>
      <p:sp>
        <p:nvSpPr>
          <p:cNvPr id="54" name="Footer Placeholder 6"/>
          <p:cNvSpPr>
            <a:spLocks noGrp="1"/>
          </p:cNvSpPr>
          <p:nvPr>
            <p:ph type="ftr" sz="quarter" idx="10"/>
          </p:nvPr>
        </p:nvSpPr>
        <p:spPr>
          <a:xfrm>
            <a:off x="8201025" y="6732588"/>
            <a:ext cx="585788" cy="107722"/>
          </a:xfrm>
        </p:spPr>
        <p:txBody>
          <a:bodyPr/>
          <a:lstStyle/>
          <a:p>
            <a:pPr>
              <a:defRPr/>
            </a:pPr>
            <a:r>
              <a:rPr lang="en-US" sz="700" dirty="0" smtClean="0"/>
              <a:t>© 2010 PTC</a:t>
            </a:r>
            <a:endParaRPr lang="en-US" sz="700" dirty="0"/>
          </a:p>
        </p:txBody>
      </p:sp>
      <p:sp>
        <p:nvSpPr>
          <p:cNvPr id="55" name="Slide Number Placeholder 7"/>
          <p:cNvSpPr>
            <a:spLocks noGrp="1"/>
          </p:cNvSpPr>
          <p:nvPr>
            <p:ph type="sldNum" sz="quarter" idx="11"/>
          </p:nvPr>
        </p:nvSpPr>
        <p:spPr>
          <a:xfrm>
            <a:off x="341313" y="6735763"/>
            <a:ext cx="444500" cy="106362"/>
          </a:xfrm>
        </p:spPr>
        <p:txBody>
          <a:bodyPr/>
          <a:lstStyle/>
          <a:p>
            <a:pPr>
              <a:defRPr/>
            </a:pPr>
            <a:fld id="{8AC8AB04-3AA8-457A-968B-9586E986480C}" type="slidenum">
              <a:rPr lang="en-US" smtClean="0"/>
              <a:pPr>
                <a:defRPr/>
              </a:pPr>
              <a:t>8</a:t>
            </a:fld>
            <a:endParaRPr lang="en-US" dirty="0"/>
          </a:p>
        </p:txBody>
      </p:sp>
      <p:sp>
        <p:nvSpPr>
          <p:cNvPr id="41" name="Right Arrow 51"/>
          <p:cNvSpPr>
            <a:spLocks noChangeArrowheads="1"/>
          </p:cNvSpPr>
          <p:nvPr/>
        </p:nvSpPr>
        <p:spPr bwMode="auto">
          <a:xfrm rot="7955013" flipV="1">
            <a:off x="4314244" y="3544436"/>
            <a:ext cx="1720344"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r>
              <a:rPr lang="en-US" sz="1600" dirty="0" smtClean="0">
                <a:solidFill>
                  <a:schemeClr val="bg1"/>
                </a:solidFill>
              </a:rPr>
              <a:t>3</a:t>
            </a:r>
            <a:endParaRPr lang="en-US" sz="1600" dirty="0">
              <a:solidFill>
                <a:schemeClr val="bg1"/>
              </a:solidFill>
            </a:endParaRPr>
          </a:p>
        </p:txBody>
      </p:sp>
      <p:sp>
        <p:nvSpPr>
          <p:cNvPr id="20" name="TextBox 19"/>
          <p:cNvSpPr txBox="1"/>
          <p:nvPr/>
        </p:nvSpPr>
        <p:spPr>
          <a:xfrm>
            <a:off x="1410121" y="1333891"/>
            <a:ext cx="2274277" cy="430887"/>
          </a:xfrm>
          <a:prstGeom prst="rect">
            <a:avLst/>
          </a:prstGeom>
          <a:noFill/>
        </p:spPr>
        <p:txBody>
          <a:bodyPr wrap="square" rtlCol="0">
            <a:spAutoFit/>
          </a:bodyPr>
          <a:lstStyle/>
          <a:p>
            <a:pPr algn="ctr"/>
            <a:r>
              <a:rPr lang="en-US" sz="1050" dirty="0" smtClean="0"/>
              <a:t>Development</a:t>
            </a:r>
            <a:br>
              <a:rPr lang="en-US" sz="1050" dirty="0" smtClean="0"/>
            </a:br>
            <a:r>
              <a:rPr lang="en-US" sz="1050" dirty="0" smtClean="0"/>
              <a:t>Landscape</a:t>
            </a:r>
            <a:endParaRPr lang="en-US" sz="1050" dirty="0"/>
          </a:p>
        </p:txBody>
      </p:sp>
      <p:sp>
        <p:nvSpPr>
          <p:cNvPr id="21" name="TextBox 20"/>
          <p:cNvSpPr txBox="1"/>
          <p:nvPr/>
        </p:nvSpPr>
        <p:spPr>
          <a:xfrm>
            <a:off x="3329353" y="1333891"/>
            <a:ext cx="2274277" cy="430887"/>
          </a:xfrm>
          <a:prstGeom prst="rect">
            <a:avLst/>
          </a:prstGeom>
          <a:noFill/>
        </p:spPr>
        <p:txBody>
          <a:bodyPr wrap="square" rtlCol="0">
            <a:spAutoFit/>
          </a:bodyPr>
          <a:lstStyle/>
          <a:p>
            <a:pPr algn="ctr"/>
            <a:r>
              <a:rPr lang="en-US" sz="1050" dirty="0" smtClean="0"/>
              <a:t>Test</a:t>
            </a:r>
            <a:br>
              <a:rPr lang="en-US" sz="1050" dirty="0" smtClean="0"/>
            </a:br>
            <a:r>
              <a:rPr lang="en-US" sz="1050" dirty="0" smtClean="0"/>
              <a:t>Landscape</a:t>
            </a:r>
            <a:endParaRPr lang="en-US" sz="1050" dirty="0"/>
          </a:p>
        </p:txBody>
      </p:sp>
      <p:sp>
        <p:nvSpPr>
          <p:cNvPr id="22" name="TextBox 21"/>
          <p:cNvSpPr txBox="1"/>
          <p:nvPr/>
        </p:nvSpPr>
        <p:spPr>
          <a:xfrm>
            <a:off x="5261223" y="1333891"/>
            <a:ext cx="2274277" cy="430887"/>
          </a:xfrm>
          <a:prstGeom prst="rect">
            <a:avLst/>
          </a:prstGeom>
          <a:noFill/>
        </p:spPr>
        <p:txBody>
          <a:bodyPr wrap="square" rtlCol="0">
            <a:spAutoFit/>
          </a:bodyPr>
          <a:lstStyle/>
          <a:p>
            <a:pPr algn="ctr"/>
            <a:r>
              <a:rPr lang="en-US" sz="1050" dirty="0" smtClean="0"/>
              <a:t>Production</a:t>
            </a:r>
            <a:br>
              <a:rPr lang="en-US" sz="1050" dirty="0" smtClean="0"/>
            </a:br>
            <a:r>
              <a:rPr lang="en-US" sz="1050" dirty="0" smtClean="0"/>
              <a:t>Landscape</a:t>
            </a:r>
            <a:endParaRPr lang="en-US" sz="1050" dirty="0"/>
          </a:p>
        </p:txBody>
      </p:sp>
      <p:sp>
        <p:nvSpPr>
          <p:cNvPr id="23" name="Rectangle 22"/>
          <p:cNvSpPr/>
          <p:nvPr/>
        </p:nvSpPr>
        <p:spPr bwMode="gray">
          <a:xfrm>
            <a:off x="0" y="0"/>
            <a:ext cx="4240530" cy="86868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an example of an important slide that may need to be interjected to help the audience.  So hide it and explain it’s presence to the presenter at the top of the deck. </a:t>
            </a:r>
            <a:br>
              <a:rPr lang="en-US" sz="1050" b="1" dirty="0" smtClean="0">
                <a:solidFill>
                  <a:srgbClr val="FFFFFF"/>
                </a:solidFill>
                <a:latin typeface="Arial" pitchFamily="34" charset="0"/>
                <a:ea typeface="ＭＳ Ｐゴシック" pitchFamily="34" charset="-128"/>
              </a:rPr>
            </a:br>
            <a:r>
              <a:rPr lang="en-US" sz="1050" b="1" dirty="0" smtClean="0">
                <a:solidFill>
                  <a:srgbClr val="FFFFFF"/>
                </a:solidFill>
                <a:latin typeface="Arial" pitchFamily="34" charset="0"/>
                <a:ea typeface="ＭＳ Ｐゴシック" pitchFamily="34" charset="-128"/>
              </a:rPr>
              <a:t>In this case it’s the standard deployment model is essential to understanding the flow of process steps.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42"/>
          <p:cNvSpPr>
            <a:spLocks noGrp="1"/>
          </p:cNvSpPr>
          <p:nvPr>
            <p:ph type="title"/>
          </p:nvPr>
        </p:nvSpPr>
        <p:spPr/>
        <p:txBody>
          <a:bodyPr/>
          <a:lstStyle/>
          <a:p>
            <a:r>
              <a:rPr lang="en-US" dirty="0" smtClean="0"/>
              <a:t>Process Steps in </a:t>
            </a:r>
            <a:r>
              <a:rPr lang="en-US" dirty="0" smtClean="0"/>
              <a:t>[Process Name] </a:t>
            </a:r>
            <a:endParaRPr lang="en-US" dirty="0"/>
          </a:p>
        </p:txBody>
      </p:sp>
      <p:sp>
        <p:nvSpPr>
          <p:cNvPr id="272" name="Content Placeholder 271"/>
          <p:cNvSpPr>
            <a:spLocks noGrp="1"/>
          </p:cNvSpPr>
          <p:nvPr>
            <p:ph sz="half" idx="1"/>
          </p:nvPr>
        </p:nvSpPr>
        <p:spPr>
          <a:xfrm>
            <a:off x="341313" y="1794510"/>
            <a:ext cx="3802062" cy="4777740"/>
          </a:xfrm>
        </p:spPr>
        <p:txBody>
          <a:bodyPr/>
          <a:lstStyle/>
          <a:p>
            <a:r>
              <a:rPr lang="en-US" sz="1400" dirty="0" smtClean="0"/>
              <a:t>Step 1 – Prepare Development System</a:t>
            </a:r>
          </a:p>
          <a:p>
            <a:r>
              <a:rPr lang="en-US" sz="1400" dirty="0" smtClean="0"/>
              <a:t>Step 2 – Make and Test Changes</a:t>
            </a:r>
          </a:p>
          <a:p>
            <a:pPr lvl="1"/>
            <a:r>
              <a:rPr lang="en-US" sz="900" dirty="0" smtClean="0"/>
              <a:t>If errors debug. </a:t>
            </a:r>
          </a:p>
          <a:p>
            <a:r>
              <a:rPr lang="en-US" sz="1400" dirty="0" smtClean="0"/>
              <a:t>Step 2 – Make and Test Changes</a:t>
            </a:r>
          </a:p>
          <a:p>
            <a:r>
              <a:rPr lang="en-US" sz="1400" dirty="0" smtClean="0"/>
              <a:t>Step 3 – Prepare Pre-Production System</a:t>
            </a:r>
          </a:p>
          <a:p>
            <a:r>
              <a:rPr lang="en-US" sz="1400" dirty="0" smtClean="0"/>
              <a:t>Step 4 – Apply Changes to Pre-Production</a:t>
            </a:r>
          </a:p>
          <a:p>
            <a:pPr lvl="1"/>
            <a:r>
              <a:rPr lang="en-US" sz="900" dirty="0" smtClean="0"/>
              <a:t>If the changes are not validated return to step 2 and rework changes. </a:t>
            </a:r>
          </a:p>
          <a:p>
            <a:r>
              <a:rPr lang="en-US" sz="1400" dirty="0" smtClean="0"/>
              <a:t>Step 5 – Prepare Production System</a:t>
            </a:r>
          </a:p>
          <a:p>
            <a:r>
              <a:rPr lang="en-US" sz="1400" dirty="0" smtClean="0"/>
              <a:t>Step 6 – Apply Changes to Production</a:t>
            </a:r>
          </a:p>
          <a:p>
            <a:pPr lvl="1"/>
            <a:r>
              <a:rPr lang="en-US" sz="900" dirty="0" smtClean="0"/>
              <a:t>If the changes are not validated return to step 3. </a:t>
            </a:r>
          </a:p>
          <a:p>
            <a:pPr lvl="1"/>
            <a:r>
              <a:rPr lang="en-US" sz="900" dirty="0" smtClean="0"/>
              <a:t>If the step 3 was not at fault, return to step  2.</a:t>
            </a:r>
          </a:p>
          <a:p>
            <a:pPr lvl="1"/>
            <a:r>
              <a:rPr lang="en-US" sz="900" dirty="0" smtClean="0"/>
              <a:t>If the issues cannot be addressed quickly restore the Production System and restart. </a:t>
            </a:r>
          </a:p>
          <a:p>
            <a:r>
              <a:rPr lang="en-US" sz="1400" dirty="0" smtClean="0"/>
              <a:t>Step 7 – Govern Emergency Changes</a:t>
            </a:r>
          </a:p>
          <a:p>
            <a:pPr lvl="1"/>
            <a:r>
              <a:rPr lang="en-US" sz="900" dirty="0" smtClean="0"/>
              <a:t>Submit actual emergency changes as a new change and work through normal process</a:t>
            </a:r>
          </a:p>
          <a:p>
            <a:endParaRPr lang="en-US" sz="1400" dirty="0" smtClean="0"/>
          </a:p>
          <a:p>
            <a:endParaRPr lang="en-US" sz="1400" dirty="0"/>
          </a:p>
        </p:txBody>
      </p:sp>
      <p:sp>
        <p:nvSpPr>
          <p:cNvPr id="5" name="Slide Number Placeholder 4"/>
          <p:cNvSpPr>
            <a:spLocks noGrp="1"/>
          </p:cNvSpPr>
          <p:nvPr>
            <p:ph type="sldNum" sz="quarter" idx="11"/>
          </p:nvPr>
        </p:nvSpPr>
        <p:spPr/>
        <p:txBody>
          <a:bodyPr/>
          <a:lstStyle/>
          <a:p>
            <a:fld id="{2F78D68B-BBDA-4458-A95F-F6AF351E07F9}" type="slidenum">
              <a:rPr lang="en-US" smtClean="0"/>
              <a:pPr/>
              <a:t>9</a:t>
            </a:fld>
            <a:endParaRPr lang="en-US" dirty="0"/>
          </a:p>
        </p:txBody>
      </p:sp>
      <p:sp>
        <p:nvSpPr>
          <p:cNvPr id="66" name="Content Placeholder 6"/>
          <p:cNvSpPr txBox="1">
            <a:spLocks/>
          </p:cNvSpPr>
          <p:nvPr/>
        </p:nvSpPr>
        <p:spPr>
          <a:xfrm>
            <a:off x="367071" y="1480244"/>
            <a:ext cx="3831442" cy="5027612"/>
          </a:xfrm>
          <a:prstGeom prst="rect">
            <a:avLst/>
          </a:prstGeom>
        </p:spPr>
        <p:txBody>
          <a:bodyPr/>
          <a:lstStyle/>
          <a:p>
            <a:pPr marL="342900" marR="0" lvl="0" indent="-342900" algn="l" defTabSz="914400" rtl="0" eaLnBrk="0" fontAlgn="base" latinLnBrk="0" hangingPunct="0">
              <a:lnSpc>
                <a:spcPct val="90000"/>
              </a:lnSpc>
              <a:spcBef>
                <a:spcPct val="40000"/>
              </a:spcBef>
              <a:spcAft>
                <a:spcPct val="25000"/>
              </a:spcAft>
              <a:buClrTx/>
              <a:buSzTx/>
              <a:buFontTx/>
              <a:buNone/>
              <a:tabLst/>
              <a:defRPr/>
            </a:pPr>
            <a:endParaRPr lang="en-US" sz="1200" dirty="0" smtClean="0"/>
          </a:p>
        </p:txBody>
      </p:sp>
      <p:grpSp>
        <p:nvGrpSpPr>
          <p:cNvPr id="292" name="Group 291"/>
          <p:cNvGrpSpPr/>
          <p:nvPr/>
        </p:nvGrpSpPr>
        <p:grpSpPr>
          <a:xfrm>
            <a:off x="3994785" y="1351258"/>
            <a:ext cx="4932595" cy="5272515"/>
            <a:chOff x="3994785" y="1351258"/>
            <a:chExt cx="4932595" cy="5272515"/>
          </a:xfrm>
        </p:grpSpPr>
        <p:sp>
          <p:nvSpPr>
            <p:cNvPr id="217" name="AutoShape 8"/>
            <p:cNvSpPr>
              <a:spLocks noChangeArrowheads="1"/>
            </p:cNvSpPr>
            <p:nvPr/>
          </p:nvSpPr>
          <p:spPr bwMode="auto">
            <a:xfrm>
              <a:off x="7077076" y="5581650"/>
              <a:ext cx="552450" cy="97651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cxnSp>
          <p:nvCxnSpPr>
            <p:cNvPr id="7" name="AutoShape 5"/>
            <p:cNvCxnSpPr>
              <a:cxnSpLocks noChangeShapeType="1"/>
            </p:cNvCxnSpPr>
            <p:nvPr/>
          </p:nvCxnSpPr>
          <p:spPr bwMode="auto">
            <a:xfrm>
              <a:off x="8062192" y="1460790"/>
              <a:ext cx="865188" cy="0"/>
            </a:xfrm>
            <a:prstGeom prst="straightConnector1">
              <a:avLst/>
            </a:prstGeom>
            <a:noFill/>
            <a:ln w="19050">
              <a:noFill/>
              <a:round/>
              <a:headEnd/>
              <a:tailEnd type="triangle" w="med" len="med"/>
            </a:ln>
          </p:spPr>
        </p:cxnSp>
        <p:sp>
          <p:nvSpPr>
            <p:cNvPr id="10" name="AutoShape 8"/>
            <p:cNvSpPr>
              <a:spLocks noChangeArrowheads="1"/>
            </p:cNvSpPr>
            <p:nvPr/>
          </p:nvSpPr>
          <p:spPr bwMode="auto">
            <a:xfrm>
              <a:off x="4912878" y="3516721"/>
              <a:ext cx="2017857" cy="10493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1" name="AutoShape 9"/>
            <p:cNvSpPr>
              <a:spLocks noChangeArrowheads="1"/>
            </p:cNvSpPr>
            <p:nvPr/>
          </p:nvSpPr>
          <p:spPr bwMode="auto">
            <a:xfrm>
              <a:off x="4912877" y="1861345"/>
              <a:ext cx="1895967" cy="104775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2" name="AutoShape 10"/>
            <p:cNvSpPr>
              <a:spLocks noChangeArrowheads="1"/>
            </p:cNvSpPr>
            <p:nvPr/>
          </p:nvSpPr>
          <p:spPr bwMode="auto">
            <a:xfrm>
              <a:off x="4912878" y="1390224"/>
              <a:ext cx="1731963"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3" name="Rectangle 11"/>
            <p:cNvSpPr>
              <a:spLocks noChangeArrowheads="1"/>
            </p:cNvSpPr>
            <p:nvPr/>
          </p:nvSpPr>
          <p:spPr bwMode="auto">
            <a:xfrm>
              <a:off x="5099715" y="1414037"/>
              <a:ext cx="1100260"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Development System</a:t>
              </a:r>
              <a:endParaRPr lang="en-US" sz="1000" dirty="0">
                <a:solidFill>
                  <a:srgbClr val="FFFFFF"/>
                </a:solidFill>
                <a:latin typeface="Arial Narrow" pitchFamily="34" charset="0"/>
              </a:endParaRPr>
            </a:p>
          </p:txBody>
        </p:sp>
        <p:sp>
          <p:nvSpPr>
            <p:cNvPr id="14" name="Rectangle 12"/>
            <p:cNvSpPr>
              <a:spLocks noChangeArrowheads="1"/>
            </p:cNvSpPr>
            <p:nvPr/>
          </p:nvSpPr>
          <p:spPr bwMode="auto">
            <a:xfrm>
              <a:off x="5181533" y="1902987"/>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Make and Unit Test Changes</a:t>
              </a:r>
              <a:endParaRPr lang="en-US" sz="1000" dirty="0">
                <a:solidFill>
                  <a:srgbClr val="FFFFFF"/>
                </a:solidFill>
                <a:latin typeface="Arial Narrow" pitchFamily="34" charset="0"/>
              </a:endParaRPr>
            </a:p>
          </p:txBody>
        </p:sp>
        <p:sp>
          <p:nvSpPr>
            <p:cNvPr id="16" name="AutoShape 14"/>
            <p:cNvSpPr>
              <a:spLocks noChangeArrowheads="1"/>
            </p:cNvSpPr>
            <p:nvPr/>
          </p:nvSpPr>
          <p:spPr bwMode="auto">
            <a:xfrm>
              <a:off x="5147401" y="2380824"/>
              <a:ext cx="1004888"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Unit Test </a:t>
              </a:r>
              <a:endParaRPr lang="en-US" sz="900" dirty="0">
                <a:solidFill>
                  <a:srgbClr val="FFFFFF"/>
                </a:solidFill>
                <a:latin typeface="Arial Narrow" pitchFamily="34" charset="0"/>
              </a:endParaRPr>
            </a:p>
          </p:txBody>
        </p:sp>
        <p:sp>
          <p:nvSpPr>
            <p:cNvPr id="19" name="Rectangle 17"/>
            <p:cNvSpPr>
              <a:spLocks noChangeArrowheads="1"/>
            </p:cNvSpPr>
            <p:nvPr/>
          </p:nvSpPr>
          <p:spPr bwMode="auto">
            <a:xfrm>
              <a:off x="5181533" y="3583862"/>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Pre-Production</a:t>
              </a:r>
              <a:endParaRPr lang="en-US" sz="1000" dirty="0">
                <a:solidFill>
                  <a:srgbClr val="FFFFFF"/>
                </a:solidFill>
                <a:latin typeface="Arial Narrow" pitchFamily="34" charset="0"/>
              </a:endParaRPr>
            </a:p>
          </p:txBody>
        </p:sp>
        <p:cxnSp>
          <p:nvCxnSpPr>
            <p:cNvPr id="23" name="AutoShape 22"/>
            <p:cNvCxnSpPr>
              <a:cxnSpLocks noChangeShapeType="1"/>
              <a:stCxn id="13" idx="2"/>
              <a:endCxn id="14" idx="0"/>
            </p:cNvCxnSpPr>
            <p:nvPr/>
          </p:nvCxnSpPr>
          <p:spPr bwMode="auto">
            <a:xfrm rot="16200000" flipH="1">
              <a:off x="5583170" y="1836311"/>
              <a:ext cx="133350" cy="1"/>
            </a:xfrm>
            <a:prstGeom prst="straightConnector1">
              <a:avLst/>
            </a:prstGeom>
            <a:noFill/>
            <a:ln w="19050">
              <a:solidFill>
                <a:schemeClr val="tx1"/>
              </a:solidFill>
              <a:round/>
              <a:headEnd/>
              <a:tailEnd type="triangle" w="med" len="med"/>
            </a:ln>
          </p:spPr>
        </p:cxnSp>
        <p:cxnSp>
          <p:nvCxnSpPr>
            <p:cNvPr id="24" name="AutoShape 23"/>
            <p:cNvCxnSpPr>
              <a:cxnSpLocks noChangeShapeType="1"/>
              <a:stCxn id="14" idx="2"/>
              <a:endCxn id="16" idx="0"/>
            </p:cNvCxnSpPr>
            <p:nvPr/>
          </p:nvCxnSpPr>
          <p:spPr bwMode="auto">
            <a:xfrm rot="5400000">
              <a:off x="5588728" y="2319705"/>
              <a:ext cx="122237" cy="1"/>
            </a:xfrm>
            <a:prstGeom prst="straightConnector1">
              <a:avLst/>
            </a:prstGeom>
            <a:noFill/>
            <a:ln w="19050">
              <a:solidFill>
                <a:schemeClr val="tx1"/>
              </a:solidFill>
              <a:round/>
              <a:headEnd/>
              <a:tailEnd type="triangle" w="med" len="med"/>
            </a:ln>
          </p:spPr>
        </p:cxnSp>
        <p:cxnSp>
          <p:nvCxnSpPr>
            <p:cNvPr id="25" name="AutoShape 24"/>
            <p:cNvCxnSpPr>
              <a:cxnSpLocks noChangeShapeType="1"/>
              <a:stCxn id="71" idx="2"/>
              <a:endCxn id="19" idx="0"/>
            </p:cNvCxnSpPr>
            <p:nvPr/>
          </p:nvCxnSpPr>
          <p:spPr bwMode="auto">
            <a:xfrm rot="5400000">
              <a:off x="5565660" y="3499675"/>
              <a:ext cx="168373" cy="1588"/>
            </a:xfrm>
            <a:prstGeom prst="straightConnector1">
              <a:avLst/>
            </a:prstGeom>
            <a:noFill/>
            <a:ln w="19050">
              <a:solidFill>
                <a:schemeClr val="tx1"/>
              </a:solidFill>
              <a:round/>
              <a:headEnd/>
              <a:tailEnd type="triangle" w="med" len="med"/>
            </a:ln>
          </p:spPr>
        </p:cxnSp>
        <p:cxnSp>
          <p:nvCxnSpPr>
            <p:cNvPr id="27" name="AutoShape 26"/>
            <p:cNvCxnSpPr>
              <a:cxnSpLocks noChangeShapeType="1"/>
              <a:stCxn id="19" idx="2"/>
              <a:endCxn id="58" idx="0"/>
            </p:cNvCxnSpPr>
            <p:nvPr/>
          </p:nvCxnSpPr>
          <p:spPr bwMode="auto">
            <a:xfrm rot="5400000">
              <a:off x="5588960" y="4000348"/>
              <a:ext cx="121772" cy="1588"/>
            </a:xfrm>
            <a:prstGeom prst="straightConnector1">
              <a:avLst/>
            </a:prstGeom>
            <a:noFill/>
            <a:ln w="19050">
              <a:solidFill>
                <a:schemeClr val="tx1"/>
              </a:solidFill>
              <a:round/>
              <a:headEnd/>
              <a:tailEnd type="triangle" w="med" len="med"/>
            </a:ln>
          </p:spPr>
        </p:cxnSp>
        <p:cxnSp>
          <p:nvCxnSpPr>
            <p:cNvPr id="32" name="AutoShape 31"/>
            <p:cNvCxnSpPr>
              <a:cxnSpLocks noChangeShapeType="1"/>
              <a:stCxn id="16" idx="3"/>
              <a:endCxn id="14" idx="3"/>
            </p:cNvCxnSpPr>
            <p:nvPr/>
          </p:nvCxnSpPr>
          <p:spPr bwMode="auto">
            <a:xfrm flipH="1" flipV="1">
              <a:off x="6118158" y="2080787"/>
              <a:ext cx="34131" cy="528637"/>
            </a:xfrm>
            <a:prstGeom prst="bentConnector3">
              <a:avLst>
                <a:gd name="adj1" fmla="val -669772"/>
              </a:avLst>
            </a:prstGeom>
            <a:noFill/>
            <a:ln w="19050">
              <a:solidFill>
                <a:schemeClr val="tx1"/>
              </a:solidFill>
              <a:miter lim="800000"/>
              <a:headEnd/>
              <a:tailEnd type="triangle" w="med" len="med"/>
            </a:ln>
          </p:spPr>
        </p:cxnSp>
        <p:sp>
          <p:nvSpPr>
            <p:cNvPr id="35" name="Text Box 34"/>
            <p:cNvSpPr txBox="1">
              <a:spLocks noChangeArrowheads="1"/>
            </p:cNvSpPr>
            <p:nvPr/>
          </p:nvSpPr>
          <p:spPr bwMode="auto">
            <a:xfrm>
              <a:off x="5956229" y="2631649"/>
              <a:ext cx="489238" cy="215444"/>
            </a:xfrm>
            <a:prstGeom prst="rect">
              <a:avLst/>
            </a:prstGeom>
            <a:noFill/>
            <a:ln w="19050" algn="ctr">
              <a:noFill/>
              <a:miter lim="800000"/>
              <a:headEnd/>
              <a:tailEnd/>
            </a:ln>
          </p:spPr>
          <p:txBody>
            <a:bodyPr wrap="none">
              <a:spAutoFit/>
            </a:bodyPr>
            <a:lstStyle/>
            <a:p>
              <a:pPr algn="ctr"/>
              <a:r>
                <a:rPr lang="sv-SE" sz="800" dirty="0" smtClean="0"/>
                <a:t>Debug</a:t>
              </a:r>
              <a:endParaRPr lang="en-GB" sz="800" dirty="0"/>
            </a:p>
          </p:txBody>
        </p:sp>
        <p:sp>
          <p:nvSpPr>
            <p:cNvPr id="36" name="Text Box 35"/>
            <p:cNvSpPr txBox="1">
              <a:spLocks noChangeArrowheads="1"/>
            </p:cNvSpPr>
            <p:nvPr/>
          </p:nvSpPr>
          <p:spPr bwMode="auto">
            <a:xfrm>
              <a:off x="6116104" y="4332174"/>
              <a:ext cx="584200" cy="214312"/>
            </a:xfrm>
            <a:prstGeom prst="rect">
              <a:avLst/>
            </a:prstGeom>
            <a:noFill/>
            <a:ln w="19050" algn="ctr">
              <a:noFill/>
              <a:miter lim="800000"/>
              <a:headEnd/>
              <a:tailEnd/>
            </a:ln>
          </p:spPr>
          <p:txBody>
            <a:bodyPr>
              <a:spAutoFit/>
            </a:bodyPr>
            <a:lstStyle/>
            <a:p>
              <a:pPr algn="ctr"/>
              <a:r>
                <a:rPr lang="sv-SE" sz="800" dirty="0" smtClean="0"/>
                <a:t>Re-Work</a:t>
              </a:r>
              <a:endParaRPr lang="en-GB" sz="800" dirty="0"/>
            </a:p>
          </p:txBody>
        </p:sp>
        <p:sp>
          <p:nvSpPr>
            <p:cNvPr id="41" name="AutoShape 40"/>
            <p:cNvSpPr>
              <a:spLocks noChangeArrowheads="1"/>
            </p:cNvSpPr>
            <p:nvPr/>
          </p:nvSpPr>
          <p:spPr bwMode="auto">
            <a:xfrm>
              <a:off x="7625245" y="1383108"/>
              <a:ext cx="1235460" cy="407592"/>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Normal Changes</a:t>
              </a:r>
              <a:br>
                <a:rPr lang="en-US" sz="1000" dirty="0" smtClean="0">
                  <a:latin typeface="Arial Narrow" pitchFamily="34" charset="0"/>
                </a:rPr>
              </a:br>
              <a:r>
                <a:rPr lang="en-US" sz="1000" dirty="0" smtClean="0">
                  <a:latin typeface="Arial Narrow" pitchFamily="34" charset="0"/>
                </a:rPr>
                <a:t>Current Production System </a:t>
              </a:r>
              <a:endParaRPr lang="en-US" sz="1000" dirty="0">
                <a:latin typeface="Arial Narrow" pitchFamily="34" charset="0"/>
              </a:endParaRPr>
            </a:p>
          </p:txBody>
        </p:sp>
        <p:sp>
          <p:nvSpPr>
            <p:cNvPr id="42" name="Text Box 41"/>
            <p:cNvSpPr txBox="1">
              <a:spLocks noChangeArrowheads="1"/>
            </p:cNvSpPr>
            <p:nvPr/>
          </p:nvSpPr>
          <p:spPr bwMode="auto">
            <a:xfrm>
              <a:off x="4882716" y="1371174"/>
              <a:ext cx="288925" cy="244475"/>
            </a:xfrm>
            <a:prstGeom prst="rect">
              <a:avLst/>
            </a:prstGeom>
            <a:noFill/>
            <a:ln w="19050" algn="ctr">
              <a:noFill/>
              <a:miter lim="800000"/>
              <a:headEnd/>
              <a:tailEnd/>
            </a:ln>
          </p:spPr>
          <p:txBody>
            <a:bodyPr wrap="none">
              <a:spAutoFit/>
            </a:bodyPr>
            <a:lstStyle/>
            <a:p>
              <a:pPr algn="ctr"/>
              <a:r>
                <a:rPr lang="sv-SE" sz="1000"/>
                <a:t>1.</a:t>
              </a:r>
              <a:endParaRPr lang="en-GB" sz="1000"/>
            </a:p>
          </p:txBody>
        </p:sp>
        <p:sp>
          <p:nvSpPr>
            <p:cNvPr id="43" name="Text Box 42"/>
            <p:cNvSpPr txBox="1">
              <a:spLocks noChangeArrowheads="1"/>
            </p:cNvSpPr>
            <p:nvPr/>
          </p:nvSpPr>
          <p:spPr bwMode="auto">
            <a:xfrm>
              <a:off x="4873191" y="1831549"/>
              <a:ext cx="288925" cy="244475"/>
            </a:xfrm>
            <a:prstGeom prst="rect">
              <a:avLst/>
            </a:prstGeom>
            <a:noFill/>
            <a:ln w="19050" algn="ctr">
              <a:noFill/>
              <a:miter lim="800000"/>
              <a:headEnd/>
              <a:tailEnd/>
            </a:ln>
          </p:spPr>
          <p:txBody>
            <a:bodyPr wrap="none">
              <a:spAutoFit/>
            </a:bodyPr>
            <a:lstStyle/>
            <a:p>
              <a:pPr algn="ctr"/>
              <a:r>
                <a:rPr lang="sv-SE" sz="1000"/>
                <a:t>2.</a:t>
              </a:r>
              <a:endParaRPr lang="en-GB" sz="1000"/>
            </a:p>
          </p:txBody>
        </p:sp>
        <p:sp>
          <p:nvSpPr>
            <p:cNvPr id="44" name="Text Box 43"/>
            <p:cNvSpPr txBox="1">
              <a:spLocks noChangeArrowheads="1"/>
            </p:cNvSpPr>
            <p:nvPr/>
          </p:nvSpPr>
          <p:spPr bwMode="auto">
            <a:xfrm>
              <a:off x="4862896" y="3500846"/>
              <a:ext cx="290465" cy="246221"/>
            </a:xfrm>
            <a:prstGeom prst="rect">
              <a:avLst/>
            </a:prstGeom>
            <a:noFill/>
            <a:ln w="19050" algn="ctr">
              <a:noFill/>
              <a:miter lim="800000"/>
              <a:headEnd/>
              <a:tailEnd/>
            </a:ln>
          </p:spPr>
          <p:txBody>
            <a:bodyPr wrap="none">
              <a:spAutoFit/>
            </a:bodyPr>
            <a:lstStyle/>
            <a:p>
              <a:pPr algn="ctr"/>
              <a:r>
                <a:rPr lang="sv-SE" sz="1000" dirty="0" smtClean="0"/>
                <a:t>4.</a:t>
              </a:r>
              <a:endParaRPr lang="en-GB" sz="1000" dirty="0"/>
            </a:p>
          </p:txBody>
        </p:sp>
        <p:sp>
          <p:nvSpPr>
            <p:cNvPr id="58" name="AutoShape 57"/>
            <p:cNvSpPr>
              <a:spLocks noChangeArrowheads="1"/>
            </p:cNvSpPr>
            <p:nvPr/>
          </p:nvSpPr>
          <p:spPr bwMode="auto">
            <a:xfrm>
              <a:off x="5147402" y="4061234"/>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70" name="AutoShape 10"/>
            <p:cNvSpPr>
              <a:spLocks noChangeArrowheads="1"/>
            </p:cNvSpPr>
            <p:nvPr/>
          </p:nvSpPr>
          <p:spPr bwMode="auto">
            <a:xfrm>
              <a:off x="4901155" y="3036076"/>
              <a:ext cx="1894498"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71" name="Rectangle 11"/>
            <p:cNvSpPr>
              <a:spLocks noChangeArrowheads="1"/>
            </p:cNvSpPr>
            <p:nvPr/>
          </p:nvSpPr>
          <p:spPr bwMode="auto">
            <a:xfrm>
              <a:off x="5123162" y="305988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Development System</a:t>
              </a:r>
              <a:endParaRPr lang="en-US" sz="1000" dirty="0">
                <a:solidFill>
                  <a:srgbClr val="FFFFFF"/>
                </a:solidFill>
                <a:latin typeface="Arial Narrow" pitchFamily="34" charset="0"/>
              </a:endParaRPr>
            </a:p>
          </p:txBody>
        </p:sp>
        <p:sp>
          <p:nvSpPr>
            <p:cNvPr id="72" name="Text Box 41"/>
            <p:cNvSpPr txBox="1">
              <a:spLocks noChangeArrowheads="1"/>
            </p:cNvSpPr>
            <p:nvPr/>
          </p:nvSpPr>
          <p:spPr bwMode="auto">
            <a:xfrm>
              <a:off x="4870223" y="3017026"/>
              <a:ext cx="290465" cy="246221"/>
            </a:xfrm>
            <a:prstGeom prst="rect">
              <a:avLst/>
            </a:prstGeom>
            <a:noFill/>
            <a:ln w="19050" algn="ctr">
              <a:noFill/>
              <a:miter lim="800000"/>
              <a:headEnd/>
              <a:tailEnd/>
            </a:ln>
          </p:spPr>
          <p:txBody>
            <a:bodyPr wrap="none">
              <a:spAutoFit/>
            </a:bodyPr>
            <a:lstStyle/>
            <a:p>
              <a:pPr algn="ctr"/>
              <a:r>
                <a:rPr lang="sv-SE" sz="1000" dirty="0" smtClean="0"/>
                <a:t>3.</a:t>
              </a:r>
              <a:endParaRPr lang="en-GB" sz="1000" dirty="0"/>
            </a:p>
          </p:txBody>
        </p:sp>
        <p:cxnSp>
          <p:nvCxnSpPr>
            <p:cNvPr id="33" name="AutoShape 32"/>
            <p:cNvCxnSpPr>
              <a:cxnSpLocks noChangeShapeType="1"/>
              <a:stCxn id="58" idx="3"/>
              <a:endCxn id="14" idx="3"/>
            </p:cNvCxnSpPr>
            <p:nvPr/>
          </p:nvCxnSpPr>
          <p:spPr bwMode="auto">
            <a:xfrm flipH="1" flipV="1">
              <a:off x="6118158" y="2080787"/>
              <a:ext cx="34131" cy="2209047"/>
            </a:xfrm>
            <a:prstGeom prst="bentConnector3">
              <a:avLst>
                <a:gd name="adj1" fmla="val -1032566"/>
              </a:avLst>
            </a:prstGeom>
            <a:noFill/>
            <a:ln w="19050">
              <a:solidFill>
                <a:schemeClr val="tx1"/>
              </a:solidFill>
              <a:miter lim="800000"/>
              <a:headEnd/>
              <a:tailEnd type="triangle" w="med" len="med"/>
            </a:ln>
          </p:spPr>
        </p:cxnSp>
        <p:cxnSp>
          <p:nvCxnSpPr>
            <p:cNvPr id="79" name="AutoShape 24"/>
            <p:cNvCxnSpPr>
              <a:cxnSpLocks noChangeShapeType="1"/>
              <a:stCxn id="16" idx="2"/>
              <a:endCxn id="71" idx="0"/>
            </p:cNvCxnSpPr>
            <p:nvPr/>
          </p:nvCxnSpPr>
          <p:spPr bwMode="auto">
            <a:xfrm rot="16200000" flipH="1">
              <a:off x="5538913" y="2948955"/>
              <a:ext cx="221865" cy="1"/>
            </a:xfrm>
            <a:prstGeom prst="straightConnector1">
              <a:avLst/>
            </a:prstGeom>
            <a:noFill/>
            <a:ln w="19050">
              <a:solidFill>
                <a:schemeClr val="tx1"/>
              </a:solidFill>
              <a:round/>
              <a:headEnd/>
              <a:tailEnd type="triangle" w="med" len="med"/>
            </a:ln>
          </p:spPr>
        </p:cxnSp>
        <p:cxnSp>
          <p:nvCxnSpPr>
            <p:cNvPr id="84" name="AutoShape 32"/>
            <p:cNvCxnSpPr>
              <a:cxnSpLocks noChangeShapeType="1"/>
              <a:stCxn id="41" idx="1"/>
              <a:endCxn id="13" idx="3"/>
            </p:cNvCxnSpPr>
            <p:nvPr/>
          </p:nvCxnSpPr>
          <p:spPr bwMode="auto">
            <a:xfrm rot="10800000" flipV="1">
              <a:off x="6199975" y="1586903"/>
              <a:ext cx="1425270" cy="4933"/>
            </a:xfrm>
            <a:prstGeom prst="bentConnector3">
              <a:avLst>
                <a:gd name="adj1" fmla="val 50000"/>
              </a:avLst>
            </a:prstGeom>
            <a:noFill/>
            <a:ln w="19050">
              <a:solidFill>
                <a:schemeClr val="tx1"/>
              </a:solidFill>
              <a:miter lim="800000"/>
              <a:headEnd/>
              <a:tailEnd type="triangle" w="med" len="med"/>
            </a:ln>
          </p:spPr>
        </p:cxnSp>
        <p:sp>
          <p:nvSpPr>
            <p:cNvPr id="96" name="AutoShape 8"/>
            <p:cNvSpPr>
              <a:spLocks noChangeArrowheads="1"/>
            </p:cNvSpPr>
            <p:nvPr/>
          </p:nvSpPr>
          <p:spPr bwMode="auto">
            <a:xfrm>
              <a:off x="4910204" y="5130101"/>
              <a:ext cx="2109721" cy="14185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97" name="Rectangle 17"/>
            <p:cNvSpPr>
              <a:spLocks noChangeArrowheads="1"/>
            </p:cNvSpPr>
            <p:nvPr/>
          </p:nvSpPr>
          <p:spPr bwMode="auto">
            <a:xfrm>
              <a:off x="5181533" y="5366400"/>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Production System</a:t>
              </a:r>
              <a:endParaRPr lang="en-US" sz="1000" dirty="0">
                <a:solidFill>
                  <a:srgbClr val="FFFFFF"/>
                </a:solidFill>
                <a:latin typeface="Arial Narrow" pitchFamily="34" charset="0"/>
              </a:endParaRPr>
            </a:p>
          </p:txBody>
        </p:sp>
        <p:cxnSp>
          <p:nvCxnSpPr>
            <p:cNvPr id="100" name="AutoShape 26"/>
            <p:cNvCxnSpPr>
              <a:cxnSpLocks noChangeShapeType="1"/>
              <a:stCxn id="97" idx="2"/>
              <a:endCxn id="104" idx="0"/>
            </p:cNvCxnSpPr>
            <p:nvPr/>
          </p:nvCxnSpPr>
          <p:spPr bwMode="auto">
            <a:xfrm rot="5400000">
              <a:off x="5573593" y="5798253"/>
              <a:ext cx="152506" cy="1588"/>
            </a:xfrm>
            <a:prstGeom prst="straightConnector1">
              <a:avLst/>
            </a:prstGeom>
            <a:noFill/>
            <a:ln w="19050">
              <a:solidFill>
                <a:schemeClr val="tx1"/>
              </a:solidFill>
              <a:round/>
              <a:headEnd/>
              <a:tailEnd type="triangle" w="med" len="med"/>
            </a:ln>
          </p:spPr>
        </p:cxnSp>
        <p:sp>
          <p:nvSpPr>
            <p:cNvPr id="103" name="Text Box 43"/>
            <p:cNvSpPr txBox="1">
              <a:spLocks noChangeArrowheads="1"/>
            </p:cNvSpPr>
            <p:nvPr/>
          </p:nvSpPr>
          <p:spPr bwMode="auto">
            <a:xfrm>
              <a:off x="4850018" y="5185328"/>
              <a:ext cx="290465" cy="246221"/>
            </a:xfrm>
            <a:prstGeom prst="rect">
              <a:avLst/>
            </a:prstGeom>
            <a:noFill/>
            <a:ln w="19050" algn="ctr">
              <a:noFill/>
              <a:miter lim="800000"/>
              <a:headEnd/>
              <a:tailEnd/>
            </a:ln>
          </p:spPr>
          <p:txBody>
            <a:bodyPr wrap="none">
              <a:spAutoFit/>
            </a:bodyPr>
            <a:lstStyle/>
            <a:p>
              <a:pPr algn="ctr"/>
              <a:r>
                <a:rPr lang="sv-SE" sz="1000" dirty="0" smtClean="0"/>
                <a:t>6.</a:t>
              </a:r>
              <a:endParaRPr lang="en-GB" sz="1000" dirty="0"/>
            </a:p>
          </p:txBody>
        </p:sp>
        <p:sp>
          <p:nvSpPr>
            <p:cNvPr id="104" name="AutoShape 57"/>
            <p:cNvSpPr>
              <a:spLocks noChangeArrowheads="1"/>
            </p:cNvSpPr>
            <p:nvPr/>
          </p:nvSpPr>
          <p:spPr bwMode="auto">
            <a:xfrm>
              <a:off x="5147402" y="5874506"/>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05" name="AutoShape 10"/>
            <p:cNvSpPr>
              <a:spLocks noChangeArrowheads="1"/>
            </p:cNvSpPr>
            <p:nvPr/>
          </p:nvSpPr>
          <p:spPr bwMode="auto">
            <a:xfrm>
              <a:off x="4912429" y="4636577"/>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6" name="Rectangle 11"/>
            <p:cNvSpPr>
              <a:spLocks noChangeArrowheads="1"/>
            </p:cNvSpPr>
            <p:nvPr/>
          </p:nvSpPr>
          <p:spPr bwMode="auto">
            <a:xfrm>
              <a:off x="5123162" y="4667634"/>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Production System</a:t>
              </a:r>
              <a:endParaRPr lang="en-US" sz="1000" dirty="0">
                <a:solidFill>
                  <a:srgbClr val="FFFFFF"/>
                </a:solidFill>
                <a:latin typeface="Arial Narrow" pitchFamily="34" charset="0"/>
              </a:endParaRPr>
            </a:p>
          </p:txBody>
        </p:sp>
        <p:sp>
          <p:nvSpPr>
            <p:cNvPr id="107" name="Text Box 41"/>
            <p:cNvSpPr txBox="1">
              <a:spLocks noChangeArrowheads="1"/>
            </p:cNvSpPr>
            <p:nvPr/>
          </p:nvSpPr>
          <p:spPr bwMode="auto">
            <a:xfrm>
              <a:off x="4870224" y="4662871"/>
              <a:ext cx="290465" cy="246221"/>
            </a:xfrm>
            <a:prstGeom prst="rect">
              <a:avLst/>
            </a:prstGeom>
            <a:noFill/>
            <a:ln w="19050" algn="ctr">
              <a:noFill/>
              <a:miter lim="800000"/>
              <a:headEnd/>
              <a:tailEnd/>
            </a:ln>
          </p:spPr>
          <p:txBody>
            <a:bodyPr wrap="none">
              <a:spAutoFit/>
            </a:bodyPr>
            <a:lstStyle/>
            <a:p>
              <a:pPr algn="ctr"/>
              <a:r>
                <a:rPr lang="sv-SE" sz="1000" dirty="0" smtClean="0"/>
                <a:t>5.</a:t>
              </a:r>
              <a:endParaRPr lang="en-GB" sz="1000" dirty="0"/>
            </a:p>
          </p:txBody>
        </p:sp>
        <p:sp>
          <p:nvSpPr>
            <p:cNvPr id="111" name="Text Box 35"/>
            <p:cNvSpPr txBox="1">
              <a:spLocks noChangeArrowheads="1"/>
            </p:cNvSpPr>
            <p:nvPr/>
          </p:nvSpPr>
          <p:spPr bwMode="auto">
            <a:xfrm>
              <a:off x="6005097" y="6121909"/>
              <a:ext cx="584200" cy="214312"/>
            </a:xfrm>
            <a:prstGeom prst="rect">
              <a:avLst/>
            </a:prstGeom>
            <a:noFill/>
            <a:ln w="19050" algn="ctr">
              <a:noFill/>
              <a:miter lim="800000"/>
              <a:headEnd/>
              <a:tailEnd/>
            </a:ln>
          </p:spPr>
          <p:txBody>
            <a:bodyPr>
              <a:spAutoFit/>
            </a:bodyPr>
            <a:lstStyle/>
            <a:p>
              <a:pPr algn="ctr"/>
              <a:r>
                <a:rPr lang="sv-SE" sz="800" dirty="0" smtClean="0"/>
                <a:t>Restore</a:t>
              </a:r>
              <a:endParaRPr lang="en-GB" sz="800" dirty="0"/>
            </a:p>
          </p:txBody>
        </p:sp>
        <p:cxnSp>
          <p:nvCxnSpPr>
            <p:cNvPr id="112" name="AutoShape 32"/>
            <p:cNvCxnSpPr>
              <a:cxnSpLocks noChangeShapeType="1"/>
              <a:stCxn id="104" idx="3"/>
              <a:endCxn id="131" idx="1"/>
            </p:cNvCxnSpPr>
            <p:nvPr/>
          </p:nvCxnSpPr>
          <p:spPr bwMode="auto">
            <a:xfrm flipV="1">
              <a:off x="6152289" y="5524543"/>
              <a:ext cx="267561" cy="578563"/>
            </a:xfrm>
            <a:prstGeom prst="bentConnector3">
              <a:avLst>
                <a:gd name="adj1" fmla="val 50000"/>
              </a:avLst>
            </a:prstGeom>
            <a:noFill/>
            <a:ln w="19050">
              <a:solidFill>
                <a:schemeClr val="tx1"/>
              </a:solidFill>
              <a:miter lim="800000"/>
              <a:headEnd/>
              <a:tailEnd type="triangle" w="med" len="med"/>
            </a:ln>
          </p:spPr>
        </p:cxnSp>
        <p:sp>
          <p:nvSpPr>
            <p:cNvPr id="116" name="Rectangle 60"/>
            <p:cNvSpPr>
              <a:spLocks noChangeArrowheads="1"/>
            </p:cNvSpPr>
            <p:nvPr/>
          </p:nvSpPr>
          <p:spPr bwMode="auto">
            <a:xfrm>
              <a:off x="6418669" y="4686552"/>
              <a:ext cx="515531" cy="312016"/>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Backup Repository</a:t>
              </a:r>
              <a:endParaRPr lang="en-US" sz="1000" dirty="0">
                <a:solidFill>
                  <a:srgbClr val="FFFFFF"/>
                </a:solidFill>
                <a:latin typeface="Arial Narrow" pitchFamily="34" charset="0"/>
              </a:endParaRPr>
            </a:p>
          </p:txBody>
        </p:sp>
        <p:cxnSp>
          <p:nvCxnSpPr>
            <p:cNvPr id="117" name="AutoShape 64"/>
            <p:cNvCxnSpPr>
              <a:cxnSpLocks noChangeShapeType="1"/>
              <a:stCxn id="106" idx="3"/>
              <a:endCxn id="116" idx="1"/>
            </p:cNvCxnSpPr>
            <p:nvPr/>
          </p:nvCxnSpPr>
          <p:spPr bwMode="auto">
            <a:xfrm flipV="1">
              <a:off x="6176529" y="4842560"/>
              <a:ext cx="242140" cy="2874"/>
            </a:xfrm>
            <a:prstGeom prst="straightConnector1">
              <a:avLst/>
            </a:prstGeom>
            <a:noFill/>
            <a:ln w="19050">
              <a:solidFill>
                <a:schemeClr val="tx1"/>
              </a:solidFill>
              <a:round/>
              <a:headEnd/>
              <a:tailEnd type="triangle" w="med" len="med"/>
            </a:ln>
          </p:spPr>
        </p:cxnSp>
        <p:sp>
          <p:nvSpPr>
            <p:cNvPr id="118" name="Rounded Rectangle 117"/>
            <p:cNvSpPr/>
            <p:nvPr/>
          </p:nvSpPr>
          <p:spPr bwMode="auto">
            <a:xfrm>
              <a:off x="4767263" y="1351258"/>
              <a:ext cx="2184255" cy="1620982"/>
            </a:xfrm>
            <a:prstGeom prst="roundRect">
              <a:avLst>
                <a:gd name="adj" fmla="val 9616"/>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23" name="AutoShape 49"/>
            <p:cNvSpPr>
              <a:spLocks noChangeArrowheads="1"/>
            </p:cNvSpPr>
            <p:nvPr/>
          </p:nvSpPr>
          <p:spPr bwMode="auto">
            <a:xfrm>
              <a:off x="7896225" y="6285636"/>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System</a:t>
              </a:r>
              <a:endParaRPr lang="en-US" sz="1000" dirty="0">
                <a:latin typeface="Arial Narrow" pitchFamily="34" charset="0"/>
              </a:endParaRPr>
            </a:p>
          </p:txBody>
        </p:sp>
        <p:cxnSp>
          <p:nvCxnSpPr>
            <p:cNvPr id="125" name="AutoShape 32"/>
            <p:cNvCxnSpPr>
              <a:cxnSpLocks noChangeShapeType="1"/>
              <a:stCxn id="104" idx="2"/>
              <a:endCxn id="123" idx="1"/>
            </p:cNvCxnSpPr>
            <p:nvPr/>
          </p:nvCxnSpPr>
          <p:spPr bwMode="auto">
            <a:xfrm rot="16200000" flipH="1">
              <a:off x="6711536" y="5270015"/>
              <a:ext cx="122999" cy="2246379"/>
            </a:xfrm>
            <a:prstGeom prst="bentConnector2">
              <a:avLst/>
            </a:prstGeom>
            <a:noFill/>
            <a:ln w="19050">
              <a:solidFill>
                <a:schemeClr val="tx1"/>
              </a:solidFill>
              <a:miter lim="800000"/>
              <a:headEnd/>
              <a:tailEnd type="triangle" w="med" len="med"/>
            </a:ln>
          </p:spPr>
        </p:cxnSp>
        <p:sp>
          <p:nvSpPr>
            <p:cNvPr id="131" name="Rectangle 17"/>
            <p:cNvSpPr>
              <a:spLocks noChangeArrowheads="1"/>
            </p:cNvSpPr>
            <p:nvPr/>
          </p:nvSpPr>
          <p:spPr bwMode="auto">
            <a:xfrm>
              <a:off x="6419850" y="5315036"/>
              <a:ext cx="497015" cy="419013"/>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Restore from Backup</a:t>
              </a:r>
              <a:endParaRPr lang="en-US" sz="1000" dirty="0">
                <a:solidFill>
                  <a:srgbClr val="FFFFFF"/>
                </a:solidFill>
                <a:latin typeface="Arial Narrow" pitchFamily="34" charset="0"/>
              </a:endParaRPr>
            </a:p>
          </p:txBody>
        </p:sp>
        <p:sp>
          <p:nvSpPr>
            <p:cNvPr id="136" name="AutoShape 49"/>
            <p:cNvSpPr>
              <a:spLocks noChangeArrowheads="1"/>
            </p:cNvSpPr>
            <p:nvPr/>
          </p:nvSpPr>
          <p:spPr bwMode="auto">
            <a:xfrm>
              <a:off x="7886700" y="53592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Restored Production System</a:t>
              </a:r>
              <a:endParaRPr lang="en-US" sz="1000" dirty="0">
                <a:latin typeface="Arial Narrow" pitchFamily="34" charset="0"/>
              </a:endParaRPr>
            </a:p>
          </p:txBody>
        </p:sp>
        <p:cxnSp>
          <p:nvCxnSpPr>
            <p:cNvPr id="137" name="AutoShape 64"/>
            <p:cNvCxnSpPr>
              <a:cxnSpLocks noChangeShapeType="1"/>
              <a:stCxn id="131" idx="3"/>
              <a:endCxn id="136" idx="1"/>
            </p:cNvCxnSpPr>
            <p:nvPr/>
          </p:nvCxnSpPr>
          <p:spPr bwMode="auto">
            <a:xfrm>
              <a:off x="6916865" y="5524543"/>
              <a:ext cx="969835" cy="3803"/>
            </a:xfrm>
            <a:prstGeom prst="straightConnector1">
              <a:avLst/>
            </a:prstGeom>
            <a:noFill/>
            <a:ln w="19050">
              <a:solidFill>
                <a:schemeClr val="tx1"/>
              </a:solidFill>
              <a:round/>
              <a:headEnd/>
              <a:tailEnd type="triangle" w="med" len="med"/>
            </a:ln>
          </p:spPr>
        </p:cxnSp>
        <p:sp>
          <p:nvSpPr>
            <p:cNvPr id="141" name="Rounded Rectangle 140"/>
            <p:cNvSpPr/>
            <p:nvPr/>
          </p:nvSpPr>
          <p:spPr bwMode="auto">
            <a:xfrm>
              <a:off x="4784581" y="2971801"/>
              <a:ext cx="2184255" cy="1631374"/>
            </a:xfrm>
            <a:prstGeom prst="roundRect">
              <a:avLst>
                <a:gd name="adj" fmla="val 674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45" name="Rectangle 60"/>
            <p:cNvSpPr>
              <a:spLocks noChangeArrowheads="1"/>
            </p:cNvSpPr>
            <p:nvPr/>
          </p:nvSpPr>
          <p:spPr bwMode="auto">
            <a:xfrm>
              <a:off x="7735640" y="2485614"/>
              <a:ext cx="1008310" cy="940158"/>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u="sng" dirty="0" smtClean="0">
                  <a:solidFill>
                    <a:srgbClr val="FFFFFF"/>
                  </a:solidFill>
                  <a:latin typeface="Arial Narrow" pitchFamily="34" charset="0"/>
                </a:rPr>
                <a:t>Planned Changes</a:t>
              </a:r>
              <a:r>
                <a:rPr lang="en-US" sz="1000" dirty="0" smtClean="0">
                  <a:solidFill>
                    <a:srgbClr val="FFFFFF"/>
                  </a:solidFill>
                  <a:latin typeface="Arial Narrow" pitchFamily="34" charset="0"/>
                </a:rPr>
                <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Install Software/Updates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Configurations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Customizations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Admin Content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Database Entries</a:t>
              </a:r>
            </a:p>
          </p:txBody>
        </p:sp>
        <p:cxnSp>
          <p:nvCxnSpPr>
            <p:cNvPr id="155" name="AutoShape 64"/>
            <p:cNvCxnSpPr>
              <a:cxnSpLocks noChangeShapeType="1"/>
              <a:stCxn id="116" idx="2"/>
              <a:endCxn id="131" idx="0"/>
            </p:cNvCxnSpPr>
            <p:nvPr/>
          </p:nvCxnSpPr>
          <p:spPr bwMode="auto">
            <a:xfrm rot="5400000">
              <a:off x="6514163" y="5152764"/>
              <a:ext cx="316468" cy="8077"/>
            </a:xfrm>
            <a:prstGeom prst="straightConnector1">
              <a:avLst/>
            </a:prstGeom>
            <a:noFill/>
            <a:ln w="19050">
              <a:solidFill>
                <a:schemeClr val="tx1"/>
              </a:solidFill>
              <a:round/>
              <a:headEnd/>
              <a:tailEnd type="triangle" w="med" len="med"/>
            </a:ln>
          </p:spPr>
        </p:cxnSp>
        <p:cxnSp>
          <p:nvCxnSpPr>
            <p:cNvPr id="188" name="Shape 187"/>
            <p:cNvCxnSpPr>
              <a:stCxn id="118" idx="3"/>
              <a:endCxn id="145" idx="0"/>
            </p:cNvCxnSpPr>
            <p:nvPr/>
          </p:nvCxnSpPr>
          <p:spPr bwMode="auto">
            <a:xfrm>
              <a:off x="6951518" y="2161749"/>
              <a:ext cx="1288277" cy="32386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95" name="Text Box 35"/>
            <p:cNvSpPr txBox="1">
              <a:spLocks noChangeArrowheads="1"/>
            </p:cNvSpPr>
            <p:nvPr/>
          </p:nvSpPr>
          <p:spPr bwMode="auto">
            <a:xfrm>
              <a:off x="8222543" y="3687804"/>
              <a:ext cx="584200" cy="461665"/>
            </a:xfrm>
            <a:prstGeom prst="rect">
              <a:avLst/>
            </a:prstGeom>
            <a:noFill/>
            <a:ln w="19050" algn="ctr">
              <a:noFill/>
              <a:miter lim="800000"/>
              <a:headEnd/>
              <a:tailEnd/>
            </a:ln>
          </p:spPr>
          <p:txBody>
            <a:bodyPr>
              <a:spAutoFit/>
            </a:bodyPr>
            <a:lstStyle/>
            <a:p>
              <a:pPr algn="ctr"/>
              <a:r>
                <a:rPr lang="en-GB" sz="800" dirty="0" smtClean="0"/>
                <a:t>Applies</a:t>
              </a:r>
              <a:br>
                <a:rPr lang="en-GB" sz="800" dirty="0" smtClean="0"/>
              </a:br>
              <a:r>
                <a:rPr lang="en-GB" sz="800" dirty="0" smtClean="0"/>
                <a:t>to</a:t>
              </a:r>
              <a:br>
                <a:rPr lang="en-GB" sz="800" dirty="0" smtClean="0"/>
              </a:br>
              <a:r>
                <a:rPr lang="en-GB" sz="800" dirty="0" smtClean="0"/>
                <a:t>Both</a:t>
              </a:r>
              <a:endParaRPr lang="en-GB" sz="800" dirty="0"/>
            </a:p>
          </p:txBody>
        </p:sp>
        <p:sp>
          <p:nvSpPr>
            <p:cNvPr id="196" name="Text Box 35"/>
            <p:cNvSpPr txBox="1">
              <a:spLocks noChangeArrowheads="1"/>
            </p:cNvSpPr>
            <p:nvPr/>
          </p:nvSpPr>
          <p:spPr bwMode="auto">
            <a:xfrm>
              <a:off x="3994785" y="1910386"/>
              <a:ext cx="809840" cy="338554"/>
            </a:xfrm>
            <a:prstGeom prst="rect">
              <a:avLst/>
            </a:prstGeom>
            <a:noFill/>
            <a:ln w="19050" algn="ctr">
              <a:noFill/>
              <a:miter lim="800000"/>
              <a:headEnd/>
              <a:tailEnd/>
            </a:ln>
          </p:spPr>
          <p:txBody>
            <a:bodyPr wrap="square">
              <a:spAutoFit/>
            </a:bodyPr>
            <a:lstStyle/>
            <a:p>
              <a:pPr algn="ctr"/>
              <a:r>
                <a:rPr lang="sv-SE" sz="800" dirty="0" smtClean="0"/>
                <a:t>Development</a:t>
              </a:r>
              <a:br>
                <a:rPr lang="sv-SE" sz="800" dirty="0" smtClean="0"/>
              </a:br>
              <a:r>
                <a:rPr lang="sv-SE" sz="800" dirty="0" smtClean="0"/>
                <a:t>Landscape</a:t>
              </a:r>
              <a:endParaRPr lang="en-GB" sz="800" dirty="0"/>
            </a:p>
          </p:txBody>
        </p:sp>
        <p:sp>
          <p:nvSpPr>
            <p:cNvPr id="197" name="Text Box 35"/>
            <p:cNvSpPr txBox="1">
              <a:spLocks noChangeArrowheads="1"/>
            </p:cNvSpPr>
            <p:nvPr/>
          </p:nvSpPr>
          <p:spPr bwMode="auto">
            <a:xfrm>
              <a:off x="3994785" y="5595890"/>
              <a:ext cx="809840" cy="338554"/>
            </a:xfrm>
            <a:prstGeom prst="rect">
              <a:avLst/>
            </a:prstGeom>
            <a:noFill/>
            <a:ln w="19050" algn="ctr">
              <a:noFill/>
              <a:miter lim="800000"/>
              <a:headEnd/>
              <a:tailEnd/>
            </a:ln>
          </p:spPr>
          <p:txBody>
            <a:bodyPr wrap="square">
              <a:spAutoFit/>
            </a:bodyPr>
            <a:lstStyle/>
            <a:p>
              <a:pPr algn="ctr"/>
              <a:r>
                <a:rPr lang="sv-SE" sz="800" dirty="0" smtClean="0"/>
                <a:t>Production</a:t>
              </a:r>
              <a:br>
                <a:rPr lang="sv-SE" sz="800" dirty="0" smtClean="0"/>
              </a:br>
              <a:r>
                <a:rPr lang="sv-SE" sz="800" dirty="0" smtClean="0"/>
                <a:t>Landscape</a:t>
              </a:r>
              <a:endParaRPr lang="en-GB" sz="800" dirty="0"/>
            </a:p>
          </p:txBody>
        </p:sp>
        <p:sp>
          <p:nvSpPr>
            <p:cNvPr id="198" name="Text Box 35"/>
            <p:cNvSpPr txBox="1">
              <a:spLocks noChangeArrowheads="1"/>
            </p:cNvSpPr>
            <p:nvPr/>
          </p:nvSpPr>
          <p:spPr bwMode="auto">
            <a:xfrm>
              <a:off x="3994785" y="3597116"/>
              <a:ext cx="809840" cy="338554"/>
            </a:xfrm>
            <a:prstGeom prst="rect">
              <a:avLst/>
            </a:prstGeom>
            <a:noFill/>
            <a:ln w="19050" algn="ctr">
              <a:noFill/>
              <a:miter lim="800000"/>
              <a:headEnd/>
              <a:tailEnd/>
            </a:ln>
          </p:spPr>
          <p:txBody>
            <a:bodyPr wrap="square">
              <a:spAutoFit/>
            </a:bodyPr>
            <a:lstStyle/>
            <a:p>
              <a:pPr algn="ctr"/>
              <a:r>
                <a:rPr lang="sv-SE" sz="800" dirty="0" smtClean="0"/>
                <a:t>Test Landscape</a:t>
              </a:r>
              <a:endParaRPr lang="en-GB" sz="800" dirty="0"/>
            </a:p>
          </p:txBody>
        </p:sp>
        <p:sp>
          <p:nvSpPr>
            <p:cNvPr id="142" name="Rounded Rectangle 141"/>
            <p:cNvSpPr/>
            <p:nvPr/>
          </p:nvSpPr>
          <p:spPr bwMode="auto">
            <a:xfrm>
              <a:off x="4765183" y="4629150"/>
              <a:ext cx="2965653" cy="1977712"/>
            </a:xfrm>
            <a:prstGeom prst="roundRect">
              <a:avLst>
                <a:gd name="adj" fmla="val 607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200" name="Rectangle 17"/>
            <p:cNvSpPr>
              <a:spLocks noChangeArrowheads="1"/>
            </p:cNvSpPr>
            <p:nvPr/>
          </p:nvSpPr>
          <p:spPr bwMode="auto">
            <a:xfrm>
              <a:off x="7142135" y="5800725"/>
              <a:ext cx="430240" cy="447674"/>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err="1" smtClean="0">
                  <a:solidFill>
                    <a:srgbClr val="FFFFFF"/>
                  </a:solidFill>
                  <a:latin typeface="Arial Narrow" pitchFamily="34" charset="0"/>
                </a:rPr>
                <a:t>Emrg</a:t>
              </a:r>
              <a:r>
                <a:rPr lang="en-US" sz="1000" dirty="0" smtClean="0">
                  <a:solidFill>
                    <a:srgbClr val="FFFFFF"/>
                  </a:solidFill>
                  <a:latin typeface="Arial Narrow" pitchFamily="34" charset="0"/>
                </a:rPr>
                <a: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Chg</a:t>
              </a:r>
              <a:endParaRPr lang="en-US" sz="1000" dirty="0">
                <a:solidFill>
                  <a:srgbClr val="FFFFFF"/>
                </a:solidFill>
                <a:latin typeface="Arial Narrow" pitchFamily="34" charset="0"/>
              </a:endParaRPr>
            </a:p>
          </p:txBody>
        </p:sp>
        <p:cxnSp>
          <p:nvCxnSpPr>
            <p:cNvPr id="223" name="AutoShape 32"/>
            <p:cNvCxnSpPr>
              <a:cxnSpLocks noChangeShapeType="1"/>
              <a:stCxn id="200" idx="2"/>
              <a:endCxn id="123" idx="1"/>
            </p:cNvCxnSpPr>
            <p:nvPr/>
          </p:nvCxnSpPr>
          <p:spPr bwMode="auto">
            <a:xfrm rot="16200000" flipH="1">
              <a:off x="7523587" y="6082067"/>
              <a:ext cx="206306" cy="538970"/>
            </a:xfrm>
            <a:prstGeom prst="bentConnector2">
              <a:avLst/>
            </a:prstGeom>
            <a:noFill/>
            <a:ln w="19050">
              <a:solidFill>
                <a:schemeClr val="tx1"/>
              </a:solidFill>
              <a:miter lim="800000"/>
              <a:headEnd/>
              <a:tailEnd type="triangle" w="med" len="med"/>
            </a:ln>
          </p:spPr>
        </p:cxnSp>
        <p:sp>
          <p:nvSpPr>
            <p:cNvPr id="228" name="Text Box 43"/>
            <p:cNvSpPr txBox="1">
              <a:spLocks noChangeArrowheads="1"/>
            </p:cNvSpPr>
            <p:nvPr/>
          </p:nvSpPr>
          <p:spPr bwMode="auto">
            <a:xfrm>
              <a:off x="7088393" y="5575853"/>
              <a:ext cx="290465" cy="246221"/>
            </a:xfrm>
            <a:prstGeom prst="rect">
              <a:avLst/>
            </a:prstGeom>
            <a:noFill/>
            <a:ln w="19050" algn="ctr">
              <a:noFill/>
              <a:miter lim="800000"/>
              <a:headEnd/>
              <a:tailEnd/>
            </a:ln>
          </p:spPr>
          <p:txBody>
            <a:bodyPr wrap="none">
              <a:spAutoFit/>
            </a:bodyPr>
            <a:lstStyle/>
            <a:p>
              <a:pPr algn="ctr"/>
              <a:r>
                <a:rPr lang="sv-SE" sz="1000" dirty="0" smtClean="0"/>
                <a:t>7.</a:t>
              </a:r>
              <a:endParaRPr lang="en-GB" sz="1000" dirty="0"/>
            </a:p>
          </p:txBody>
        </p:sp>
        <p:cxnSp>
          <p:nvCxnSpPr>
            <p:cNvPr id="99" name="AutoShape 24"/>
            <p:cNvCxnSpPr>
              <a:cxnSpLocks noChangeShapeType="1"/>
              <a:stCxn id="106" idx="2"/>
              <a:endCxn id="97" idx="0"/>
            </p:cNvCxnSpPr>
            <p:nvPr/>
          </p:nvCxnSpPr>
          <p:spPr bwMode="auto">
            <a:xfrm rot="5400000">
              <a:off x="5478263" y="5194817"/>
              <a:ext cx="343166" cy="1588"/>
            </a:xfrm>
            <a:prstGeom prst="straightConnector1">
              <a:avLst/>
            </a:prstGeom>
            <a:noFill/>
            <a:ln w="19050">
              <a:solidFill>
                <a:schemeClr val="tx1"/>
              </a:solidFill>
              <a:round/>
              <a:headEnd/>
              <a:tailEnd type="triangle" w="med" len="med"/>
            </a:ln>
          </p:spPr>
        </p:cxnSp>
        <p:cxnSp>
          <p:nvCxnSpPr>
            <p:cNvPr id="108" name="AutoShape 24"/>
            <p:cNvCxnSpPr>
              <a:cxnSpLocks noChangeShapeType="1"/>
              <a:stCxn id="58" idx="2"/>
              <a:endCxn id="106" idx="0"/>
            </p:cNvCxnSpPr>
            <p:nvPr/>
          </p:nvCxnSpPr>
          <p:spPr bwMode="auto">
            <a:xfrm rot="5400000">
              <a:off x="5575246" y="4593034"/>
              <a:ext cx="149200" cy="1588"/>
            </a:xfrm>
            <a:prstGeom prst="straightConnector1">
              <a:avLst/>
            </a:prstGeom>
            <a:noFill/>
            <a:ln w="19050">
              <a:solidFill>
                <a:schemeClr val="tx1"/>
              </a:solidFill>
              <a:round/>
              <a:headEnd/>
              <a:tailEnd type="triangle" w="med" len="med"/>
            </a:ln>
          </p:spPr>
        </p:cxnSp>
        <p:sp>
          <p:nvSpPr>
            <p:cNvPr id="281" name="AutoShape 49"/>
            <p:cNvSpPr>
              <a:spLocks noChangeArrowheads="1"/>
            </p:cNvSpPr>
            <p:nvPr/>
          </p:nvSpPr>
          <p:spPr bwMode="auto">
            <a:xfrm>
              <a:off x="7877175" y="58545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Emergency Changes</a:t>
              </a:r>
              <a:endParaRPr lang="en-US" sz="1000" dirty="0">
                <a:latin typeface="Arial Narrow" pitchFamily="34" charset="0"/>
              </a:endParaRPr>
            </a:p>
          </p:txBody>
        </p:sp>
        <p:cxnSp>
          <p:nvCxnSpPr>
            <p:cNvPr id="282" name="AutoShape 64"/>
            <p:cNvCxnSpPr>
              <a:cxnSpLocks noChangeShapeType="1"/>
              <a:stCxn id="200" idx="3"/>
              <a:endCxn id="281" idx="1"/>
            </p:cNvCxnSpPr>
            <p:nvPr/>
          </p:nvCxnSpPr>
          <p:spPr bwMode="auto">
            <a:xfrm flipV="1">
              <a:off x="7572375" y="6023646"/>
              <a:ext cx="304800" cy="916"/>
            </a:xfrm>
            <a:prstGeom prst="straightConnector1">
              <a:avLst/>
            </a:prstGeom>
            <a:noFill/>
            <a:ln w="19050">
              <a:solidFill>
                <a:schemeClr val="tx1"/>
              </a:solidFill>
              <a:round/>
              <a:headEnd/>
              <a:tailEnd type="triangle" w="med" len="med"/>
            </a:ln>
          </p:spPr>
        </p:cxnSp>
        <p:cxnSp>
          <p:nvCxnSpPr>
            <p:cNvPr id="192" name="Shape 191"/>
            <p:cNvCxnSpPr>
              <a:stCxn id="145" idx="2"/>
              <a:endCxn id="97" idx="0"/>
            </p:cNvCxnSpPr>
            <p:nvPr/>
          </p:nvCxnSpPr>
          <p:spPr bwMode="auto">
            <a:xfrm rot="5400000">
              <a:off x="5974507" y="3101112"/>
              <a:ext cx="1940628" cy="2589949"/>
            </a:xfrm>
            <a:prstGeom prst="bentConnector3">
              <a:avLst>
                <a:gd name="adj1" fmla="val 89266"/>
              </a:avLst>
            </a:prstGeom>
            <a:solidFill>
              <a:schemeClr val="accent1"/>
            </a:solidFill>
            <a:ln w="9525" cap="flat" cmpd="sng" algn="ctr">
              <a:solidFill>
                <a:schemeClr val="tx1"/>
              </a:solidFill>
              <a:prstDash val="solid"/>
              <a:round/>
              <a:headEnd type="none" w="med" len="med"/>
              <a:tailEnd type="arrow"/>
            </a:ln>
            <a:effectLst/>
          </p:spPr>
        </p:cxnSp>
        <p:cxnSp>
          <p:nvCxnSpPr>
            <p:cNvPr id="289" name="Shape 191"/>
            <p:cNvCxnSpPr>
              <a:stCxn id="145" idx="2"/>
              <a:endCxn id="19" idx="3"/>
            </p:cNvCxnSpPr>
            <p:nvPr/>
          </p:nvCxnSpPr>
          <p:spPr bwMode="auto">
            <a:xfrm rot="5400000">
              <a:off x="7011032" y="2532899"/>
              <a:ext cx="335890" cy="2121637"/>
            </a:xfrm>
            <a:prstGeom prst="bentConnector2">
              <a:avLst/>
            </a:prstGeom>
            <a:solidFill>
              <a:schemeClr val="accent1"/>
            </a:solidFill>
            <a:ln w="9525" cap="flat" cmpd="sng" algn="ctr">
              <a:solidFill>
                <a:schemeClr val="tx1"/>
              </a:solidFill>
              <a:prstDash val="solid"/>
              <a:round/>
              <a:headEnd type="none" w="med" len="med"/>
              <a:tailEnd type="arrow"/>
            </a:ln>
            <a:effectLst/>
          </p:spPr>
        </p:cxnSp>
      </p:grpSp>
      <p:sp>
        <p:nvSpPr>
          <p:cNvPr id="73" name="Rectangle 72"/>
          <p:cNvSpPr/>
          <p:nvPr/>
        </p:nvSpPr>
        <p:spPr>
          <a:xfrm>
            <a:off x="240030" y="1276143"/>
            <a:ext cx="4137660" cy="338554"/>
          </a:xfrm>
          <a:prstGeom prst="rect">
            <a:avLst/>
          </a:prstGeom>
        </p:spPr>
        <p:txBody>
          <a:bodyPr wrap="square">
            <a:spAutoFit/>
          </a:bodyPr>
          <a:lstStyle/>
          <a:p>
            <a:r>
              <a:rPr lang="en-US" sz="1600" dirty="0" smtClean="0">
                <a:solidFill>
                  <a:schemeClr val="tx1">
                    <a:lumMod val="50000"/>
                    <a:lumOff val="50000"/>
                  </a:schemeClr>
                </a:solidFill>
              </a:rPr>
              <a:t>Small-Medium Customer Deployments </a:t>
            </a:r>
            <a:endParaRPr lang="en-US" sz="1600" dirty="0">
              <a:solidFill>
                <a:schemeClr val="tx1">
                  <a:lumMod val="50000"/>
                  <a:lumOff val="50000"/>
                </a:schemeClr>
              </a:solidFill>
            </a:endParaRPr>
          </a:p>
        </p:txBody>
      </p:sp>
      <p:sp>
        <p:nvSpPr>
          <p:cNvPr id="74" name="Rectangle 73"/>
          <p:cNvSpPr/>
          <p:nvPr/>
        </p:nvSpPr>
        <p:spPr bwMode="gray">
          <a:xfrm>
            <a:off x="0" y="0"/>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t>
            </a:r>
            <a:r>
              <a:rPr lang="en-US" sz="1050" b="1" dirty="0" smtClean="0">
                <a:solidFill>
                  <a:srgbClr val="FFFFFF"/>
                </a:solidFill>
                <a:latin typeface="Arial" pitchFamily="34" charset="0"/>
                <a:ea typeface="ＭＳ Ｐゴシック" pitchFamily="34" charset="-128"/>
              </a:rPr>
              <a:t>a graphic version of the process steps and important activities in the process definition document.  The notation is borrowed from the business process presentations. </a:t>
            </a:r>
            <a:endParaRPr lang="en-US" sz="1050" b="1" dirty="0" smtClean="0">
              <a:solidFill>
                <a:srgbClr val="FFFFFF"/>
              </a:solidFill>
              <a:latin typeface="Arial" pitchFamily="34" charset="0"/>
              <a:ea typeface="ＭＳ Ｐゴシック" pitchFamily="34" charset="-128"/>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PTC_template_2006 14">
      <a:dk1>
        <a:srgbClr val="000000"/>
      </a:dk1>
      <a:lt1>
        <a:srgbClr val="FFFFFF"/>
      </a:lt1>
      <a:dk2>
        <a:srgbClr val="000000"/>
      </a:dk2>
      <a:lt2>
        <a:srgbClr val="8BA1AF"/>
      </a:lt2>
      <a:accent1>
        <a:srgbClr val="40637A"/>
      </a:accent1>
      <a:accent2>
        <a:srgbClr val="CBE62D"/>
      </a:accent2>
      <a:accent3>
        <a:srgbClr val="FFFFFF"/>
      </a:accent3>
      <a:accent4>
        <a:srgbClr val="000000"/>
      </a:accent4>
      <a:accent5>
        <a:srgbClr val="AFB7BE"/>
      </a:accent5>
      <a:accent6>
        <a:srgbClr val="B8D028"/>
      </a:accent6>
      <a:hlink>
        <a:srgbClr val="FF6600"/>
      </a:hlink>
      <a:folHlink>
        <a:srgbClr val="2F83B8"/>
      </a:folHlink>
    </a:clrScheme>
    <a:fontScheme name="PTC_template_2006">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PTC_template_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TC_template_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TC_template_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TC_template_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TC_template_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TC_template_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TC_template_20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TC_template_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TC_template_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TC_template_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TC_template_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TC_template_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TC_template_2006 13">
        <a:dk1>
          <a:srgbClr val="000000"/>
        </a:dk1>
        <a:lt1>
          <a:srgbClr val="FFFFFF"/>
        </a:lt1>
        <a:dk2>
          <a:srgbClr val="000000"/>
        </a:dk2>
        <a:lt2>
          <a:srgbClr val="808080"/>
        </a:lt2>
        <a:accent1>
          <a:srgbClr val="40637A"/>
        </a:accent1>
        <a:accent2>
          <a:srgbClr val="CBE62D"/>
        </a:accent2>
        <a:accent3>
          <a:srgbClr val="FFFFFF"/>
        </a:accent3>
        <a:accent4>
          <a:srgbClr val="000000"/>
        </a:accent4>
        <a:accent5>
          <a:srgbClr val="AFB7BE"/>
        </a:accent5>
        <a:accent6>
          <a:srgbClr val="B8D028"/>
        </a:accent6>
        <a:hlink>
          <a:srgbClr val="8BA1AF"/>
        </a:hlink>
        <a:folHlink>
          <a:srgbClr val="2F83B8"/>
        </a:folHlink>
      </a:clrScheme>
      <a:clrMap bg1="lt1" tx1="dk1" bg2="lt2" tx2="dk2" accent1="accent1" accent2="accent2" accent3="accent3" accent4="accent4" accent5="accent5" accent6="accent6" hlink="hlink" folHlink="folHlink"/>
    </a:extraClrScheme>
    <a:extraClrScheme>
      <a:clrScheme name="PTC_template_2006 14">
        <a:dk1>
          <a:srgbClr val="000000"/>
        </a:dk1>
        <a:lt1>
          <a:srgbClr val="FFFFFF"/>
        </a:lt1>
        <a:dk2>
          <a:srgbClr val="000000"/>
        </a:dk2>
        <a:lt2>
          <a:srgbClr val="8BA1AF"/>
        </a:lt2>
        <a:accent1>
          <a:srgbClr val="40637A"/>
        </a:accent1>
        <a:accent2>
          <a:srgbClr val="CBE62D"/>
        </a:accent2>
        <a:accent3>
          <a:srgbClr val="FFFFFF"/>
        </a:accent3>
        <a:accent4>
          <a:srgbClr val="000000"/>
        </a:accent4>
        <a:accent5>
          <a:srgbClr val="AFB7BE"/>
        </a:accent5>
        <a:accent6>
          <a:srgbClr val="B8D028"/>
        </a:accent6>
        <a:hlink>
          <a:srgbClr val="FF6600"/>
        </a:hlink>
        <a:folHlink>
          <a:srgbClr val="2F83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62286</TotalTime>
  <Words>12923</Words>
  <Application>Microsoft Office PowerPoint</Application>
  <PresentationFormat>On-screen Show (4:3)</PresentationFormat>
  <Paragraphs>1732</Paragraphs>
  <Slides>19</Slides>
  <Notes>13</Notes>
  <HiddenSlides>6</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vt:lpstr>
      <vt:lpstr>Notes about this overview deck</vt:lpstr>
      <vt:lpstr>[Process Name] Administrative Process Overview</vt:lpstr>
      <vt:lpstr>Challenges in [Process Name] </vt:lpstr>
      <vt:lpstr>PTC Administrative Process Framework</vt:lpstr>
      <vt:lpstr>Agenda</vt:lpstr>
      <vt:lpstr>Inputs and Outputs in [Process Name]</vt:lpstr>
      <vt:lpstr>Key Administrative Concepts in Systems Configuration Management</vt:lpstr>
      <vt:lpstr>Standard Deployment Model for Small-Medium Deployments </vt:lpstr>
      <vt:lpstr>Process Steps in [Process Name] </vt:lpstr>
      <vt:lpstr>Standard Deployment Model for Large-Very Large Deployments</vt:lpstr>
      <vt:lpstr>Process Steps in [Process Name] (page 1)</vt:lpstr>
      <vt:lpstr>Process Steps in [Process Name] (page 2)</vt:lpstr>
      <vt:lpstr>Best Practices</vt:lpstr>
      <vt:lpstr>Roles and Responsibilities in Systems Configuration Management</vt:lpstr>
      <vt:lpstr>Maturity Model for Systems Configuration Management</vt:lpstr>
      <vt:lpstr>How can PTC Help Improve Your Process?</vt:lpstr>
      <vt:lpstr>Publications and Training for [Process Name]</vt:lpstr>
      <vt:lpstr>Product Roadmap Supporting [Process Name]</vt:lpstr>
      <vt:lpstr>Consulting Offerings Supporting Systems Configuration Management</vt:lpstr>
    </vt:vector>
  </TitlesOfParts>
  <Manager/>
  <Company>PTC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Administrative Processes Framework – A Proposal</dc:title>
  <dc:subject>2006</dc:subject>
  <dc:creator>Bill  Neuman</dc:creator>
  <cp:keywords/>
  <dc:description/>
  <cp:lastModifiedBy>Jon Bachman</cp:lastModifiedBy>
  <cp:revision>1426</cp:revision>
  <cp:lastPrinted>2006-02-07T21:42:25Z</cp:lastPrinted>
  <dcterms:created xsi:type="dcterms:W3CDTF">2008-07-31T20:47:42Z</dcterms:created>
  <dcterms:modified xsi:type="dcterms:W3CDTF">2010-05-10T02:26:41Z</dcterms:modified>
  <cp:category/>
</cp:coreProperties>
</file>