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88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5" descr="Corporate_cover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7" name="Picture 6" descr="PTC Brand for Cover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448396" y="304833"/>
              <a:ext cx="8247207" cy="76193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504" y="1976887"/>
            <a:ext cx="6296230" cy="430887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1144" y="5925312"/>
            <a:ext cx="3741308" cy="492443"/>
          </a:xfr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© 2006 PTC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356_CorpPPT_Thank 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313" y="1544638"/>
            <a:ext cx="41465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544638"/>
            <a:ext cx="41465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PTC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1313" y="6735763"/>
            <a:ext cx="444500" cy="1063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7CECB-D5D9-4FB7-8CCC-4CC8E223C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sectionbrea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40814" y="4257052"/>
            <a:ext cx="8255129" cy="3383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41324" y="3064727"/>
            <a:ext cx="8255129" cy="4572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© 2006 PTC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871257" y="1167799"/>
            <a:ext cx="1017949" cy="5216712"/>
            <a:chOff x="7871257" y="1167799"/>
            <a:chExt cx="1017949" cy="5216712"/>
          </a:xfrm>
        </p:grpSpPr>
        <p:pic>
          <p:nvPicPr>
            <p:cNvPr id="10" name="Picture 9" descr="Shoes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871257" y="534218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1" name="Picture 10" descr="Airbus A380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871257" y="1167799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2" name="Picture 11" descr="Car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871258" y="395072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3" name="Picture 12" descr="Computer and cell phone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871257" y="2559260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7095744" cy="338806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© 2006 PTC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7098988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© 2006 PTC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© 2006 PTC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© 2006 PTC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© 2006 PTC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© 2006 PTC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© 2006 PTC</a:t>
            </a:r>
            <a:endParaRPr lang="en-US"/>
          </a:p>
        </p:txBody>
      </p:sp>
    </p:spTree>
  </p:cSld>
  <p:clrMapOvr>
    <a:masterClrMapping/>
  </p:clrMapOvr>
  <p:transition>
    <p:wipe dir="r"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insid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7" y="0"/>
            <a:ext cx="9143245" cy="8289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681419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pPr>
              <a:defRPr/>
            </a:pPr>
            <a:r>
              <a:rPr lang="en-US" smtClean="0"/>
              <a:t>© 2006 PTC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&lt;CR Number&gt; - &lt;CR Title&gt;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41313" y="1544638"/>
            <a:ext cx="4840287" cy="5027612"/>
          </a:xfrm>
        </p:spPr>
        <p:txBody>
          <a:bodyPr/>
          <a:lstStyle/>
          <a:p>
            <a:pPr marL="0" indent="0" eaLnBrk="1" hangingPunct="1"/>
            <a:r>
              <a:rPr lang="en-US" sz="1400" smtClean="0"/>
              <a:t>&lt;Proposal&gt;</a:t>
            </a:r>
          </a:p>
          <a:p>
            <a:pPr marL="0" indent="0" eaLnBrk="1" hangingPunct="1"/>
            <a:r>
              <a:rPr lang="en-US" sz="1400" smtClean="0"/>
              <a:t>Justification</a:t>
            </a:r>
          </a:p>
          <a:p>
            <a:pPr lvl="1" eaLnBrk="1" hangingPunct="1"/>
            <a:r>
              <a:rPr lang="en-US" sz="1400" smtClean="0"/>
              <a:t>&lt;explain&gt;</a:t>
            </a:r>
          </a:p>
          <a:p>
            <a:pPr marL="0" indent="0" eaLnBrk="1" hangingPunct="1"/>
            <a:r>
              <a:rPr lang="en-US" sz="1400" smtClean="0"/>
              <a:t>Affected Product Areas</a:t>
            </a:r>
          </a:p>
          <a:p>
            <a:pPr lvl="1" eaLnBrk="1" hangingPunct="1"/>
            <a:r>
              <a:rPr lang="en-US" sz="1400" smtClean="0"/>
              <a:t>&lt;products&gt;</a:t>
            </a:r>
          </a:p>
          <a:p>
            <a:pPr marL="0" indent="0" eaLnBrk="1" hangingPunct="1"/>
            <a:r>
              <a:rPr lang="en-US" sz="1400" smtClean="0"/>
              <a:t>Affected Releases</a:t>
            </a:r>
          </a:p>
          <a:p>
            <a:pPr lvl="1" eaLnBrk="1" hangingPunct="1"/>
            <a:r>
              <a:rPr lang="en-US" sz="1400" smtClean="0"/>
              <a:t>&lt;Releases&gt;</a:t>
            </a:r>
          </a:p>
          <a:p>
            <a:pPr marL="0" indent="0" eaLnBrk="1" hangingPunct="1"/>
            <a:r>
              <a:rPr lang="en-US" sz="1400" smtClean="0"/>
              <a:t>Impact &amp; Risks</a:t>
            </a:r>
          </a:p>
          <a:p>
            <a:pPr lvl="1" eaLnBrk="1" hangingPunct="1"/>
            <a:r>
              <a:rPr lang="en-US" sz="1400" smtClean="0">
                <a:solidFill>
                  <a:srgbClr val="C00000"/>
                </a:solidFill>
              </a:rPr>
              <a:t>&lt;Iist impact to current release. Example:. Will CR delay release of XX?&gt;</a:t>
            </a:r>
          </a:p>
          <a:p>
            <a:pPr lvl="1" eaLnBrk="1" hangingPunct="1"/>
            <a:r>
              <a:rPr lang="en-US" sz="1400" smtClean="0">
                <a:solidFill>
                  <a:srgbClr val="C00000"/>
                </a:solidFill>
              </a:rPr>
              <a:t>&lt;list impact to Dev/QA/others. Example:</a:t>
            </a:r>
          </a:p>
          <a:p>
            <a:pPr lvl="2" eaLnBrk="1" hangingPunct="1"/>
            <a:r>
              <a:rPr lang="en-US" sz="1200" smtClean="0">
                <a:solidFill>
                  <a:srgbClr val="C00000"/>
                </a:solidFill>
              </a:rPr>
              <a:t> CR will impact QA regression testing on MOR XX. What is the mitigation plan ?</a:t>
            </a:r>
          </a:p>
          <a:p>
            <a:pPr lvl="2" eaLnBrk="1" hangingPunct="1"/>
            <a:r>
              <a:rPr lang="en-US" sz="1200" smtClean="0">
                <a:solidFill>
                  <a:srgbClr val="C00000"/>
                </a:solidFill>
              </a:rPr>
              <a:t>CR will affect X-20 work, List epic names, ID and feature groups. What is the mitigation plan?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410200" y="838200"/>
            <a:ext cx="3376613" cy="5027613"/>
          </a:xfrm>
        </p:spPr>
        <p:txBody>
          <a:bodyPr/>
          <a:lstStyle/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r>
              <a:rPr lang="en-US" sz="1800" dirty="0" smtClean="0"/>
              <a:t>Total Planned Effort – xx days</a:t>
            </a:r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700" dirty="0" smtClean="0"/>
          </a:p>
        </p:txBody>
      </p:sp>
      <p:sp>
        <p:nvSpPr>
          <p:cNvPr id="30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© 2006 PTC</a:t>
            </a:r>
          </a:p>
        </p:txBody>
      </p:sp>
      <p:graphicFrame>
        <p:nvGraphicFramePr>
          <p:cNvPr id="7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44443"/>
              </p:ext>
            </p:extLst>
          </p:nvPr>
        </p:nvGraphicFramePr>
        <p:xfrm>
          <a:off x="5410200" y="1676400"/>
          <a:ext cx="3428999" cy="4974336"/>
        </p:xfrm>
        <a:graphic>
          <a:graphicData uri="http://schemas.openxmlformats.org/drawingml/2006/table">
            <a:tbl>
              <a:tblPr/>
              <a:tblGrid>
                <a:gridCol w="1066799"/>
                <a:gridCol w="1470214"/>
                <a:gridCol w="891986"/>
              </a:tblGrid>
              <a:tr h="43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Team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+mn-cs"/>
                        </a:rPr>
                        <a:t>Lead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Effort (person days)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PD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Dev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0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QA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Pubs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Localization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Localization QA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Integration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PTC_template_2010">
      <a:dk1>
        <a:srgbClr val="4D4D4F"/>
      </a:dk1>
      <a:lt1>
        <a:srgbClr val="FFFFFF"/>
      </a:lt1>
      <a:dk2>
        <a:srgbClr val="F78E1E"/>
      </a:dk2>
      <a:lt2>
        <a:srgbClr val="FFC637"/>
      </a:lt2>
      <a:accent1>
        <a:srgbClr val="0067B4"/>
      </a:accent1>
      <a:accent2>
        <a:srgbClr val="75BEE9"/>
      </a:accent2>
      <a:accent3>
        <a:srgbClr val="6FAEAB"/>
      </a:accent3>
      <a:accent4>
        <a:srgbClr val="8DC85A"/>
      </a:accent4>
      <a:accent5>
        <a:srgbClr val="D5E04D"/>
      </a:accent5>
      <a:accent6>
        <a:srgbClr val="BFBFBF"/>
      </a:accent6>
      <a:hlink>
        <a:srgbClr val="BE1E2D"/>
      </a:hlink>
      <a:folHlink>
        <a:srgbClr val="E08C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</TotalTime>
  <Words>149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&lt;CR Number&gt; - &lt;CR Title&gt; </vt:lpstr>
    </vt:vector>
  </TitlesOfParts>
  <Company>PTC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Template Slide</dc:title>
  <dc:creator>Gregory Hughes</dc:creator>
  <cp:lastModifiedBy>O'Shea, Barb</cp:lastModifiedBy>
  <cp:revision>28</cp:revision>
  <dcterms:created xsi:type="dcterms:W3CDTF">2006-05-23T13:16:25Z</dcterms:created>
  <dcterms:modified xsi:type="dcterms:W3CDTF">2013-02-28T20:48:37Z</dcterms:modified>
</cp:coreProperties>
</file>