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75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E1E"/>
    <a:srgbClr val="FFC637"/>
    <a:srgbClr val="FFCE55"/>
    <a:srgbClr val="EBB700"/>
    <a:srgbClr val="E98300"/>
    <a:srgbClr val="6FAEAB"/>
    <a:srgbClr val="8FE2AF"/>
    <a:srgbClr val="8EE4D0"/>
    <a:srgbClr val="CABE90"/>
    <a:srgbClr val="4C4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330" autoAdjust="0"/>
    <p:restoredTop sz="97840" autoAdjust="0"/>
  </p:normalViewPr>
  <p:slideViewPr>
    <p:cSldViewPr snapToGrid="0">
      <p:cViewPr>
        <p:scale>
          <a:sx n="120" d="100"/>
          <a:sy n="120" d="100"/>
        </p:scale>
        <p:origin x="-834" y="-48"/>
      </p:cViewPr>
      <p:guideLst>
        <p:guide orient="horz" pos="2160"/>
        <p:guide orient="horz" pos="4282"/>
        <p:guide orient="horz" pos="4148"/>
        <p:guide orient="horz" pos="68"/>
        <p:guide orient="horz" pos="4041"/>
        <p:guide orient="horz" pos="658"/>
        <p:guide pos="400"/>
        <p:guide pos="561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3606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474" cy="479399"/>
          </a:xfrm>
          <a:prstGeom prst="rect">
            <a:avLst/>
          </a:prstGeom>
        </p:spPr>
        <p:txBody>
          <a:bodyPr vert="horz" lIns="95674" tIns="47837" rIns="95674" bIns="4783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4055" y="0"/>
            <a:ext cx="3169474" cy="479399"/>
          </a:xfrm>
          <a:prstGeom prst="rect">
            <a:avLst/>
          </a:prstGeom>
        </p:spPr>
        <p:txBody>
          <a:bodyPr vert="horz" lIns="95674" tIns="47837" rIns="95674" bIns="47837" rtlCol="0"/>
          <a:lstStyle>
            <a:lvl1pPr algn="r">
              <a:defRPr sz="1300"/>
            </a:lvl1pPr>
          </a:lstStyle>
          <a:p>
            <a:fld id="{06C181CF-A042-4832-BDD5-38EDC3E6E011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49"/>
            <a:ext cx="3169474" cy="479399"/>
          </a:xfrm>
          <a:prstGeom prst="rect">
            <a:avLst/>
          </a:prstGeom>
        </p:spPr>
        <p:txBody>
          <a:bodyPr vert="horz" lIns="95674" tIns="47837" rIns="95674" bIns="4783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4055" y="9120149"/>
            <a:ext cx="3169474" cy="479399"/>
          </a:xfrm>
          <a:prstGeom prst="rect">
            <a:avLst/>
          </a:prstGeom>
        </p:spPr>
        <p:txBody>
          <a:bodyPr vert="horz" lIns="95674" tIns="47837" rIns="95674" bIns="47837" rtlCol="0" anchor="b"/>
          <a:lstStyle>
            <a:lvl1pPr algn="r">
              <a:defRPr sz="1300"/>
            </a:lvl1pPr>
          </a:lstStyle>
          <a:p>
            <a:fld id="{0E045E17-82EF-4621-8E74-4DB5DB1C85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80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699" cy="480060"/>
          </a:xfrm>
          <a:prstGeom prst="rect">
            <a:avLst/>
          </a:prstGeom>
        </p:spPr>
        <p:txBody>
          <a:bodyPr vert="horz" lIns="95071" tIns="47536" rIns="95071" bIns="4753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843" y="0"/>
            <a:ext cx="3169699" cy="480060"/>
          </a:xfrm>
          <a:prstGeom prst="rect">
            <a:avLst/>
          </a:prstGeom>
        </p:spPr>
        <p:txBody>
          <a:bodyPr vert="horz" lIns="95071" tIns="47536" rIns="95071" bIns="47536" rtlCol="0"/>
          <a:lstStyle>
            <a:lvl1pPr algn="r">
              <a:defRPr sz="1300"/>
            </a:lvl1pPr>
          </a:lstStyle>
          <a:p>
            <a:fld id="{5B3CCA9C-E570-492E-B787-71E9E4B3DD38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1" tIns="47536" rIns="95071" bIns="4753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53" y="4560570"/>
            <a:ext cx="5851497" cy="4320540"/>
          </a:xfrm>
          <a:prstGeom prst="rect">
            <a:avLst/>
          </a:prstGeom>
        </p:spPr>
        <p:txBody>
          <a:bodyPr vert="horz" lIns="95071" tIns="47536" rIns="95071" bIns="4753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97"/>
            <a:ext cx="3169699" cy="480060"/>
          </a:xfrm>
          <a:prstGeom prst="rect">
            <a:avLst/>
          </a:prstGeom>
        </p:spPr>
        <p:txBody>
          <a:bodyPr vert="horz" lIns="95071" tIns="47536" rIns="95071" bIns="4753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843" y="9119497"/>
            <a:ext cx="3169699" cy="480060"/>
          </a:xfrm>
          <a:prstGeom prst="rect">
            <a:avLst/>
          </a:prstGeom>
        </p:spPr>
        <p:txBody>
          <a:bodyPr vert="horz" lIns="95071" tIns="47536" rIns="95071" bIns="47536" rtlCol="0" anchor="b"/>
          <a:lstStyle>
            <a:lvl1pPr algn="r">
              <a:defRPr sz="1300"/>
            </a:lvl1pPr>
          </a:lstStyle>
          <a:p>
            <a:fld id="{0764BD10-A002-4C14-8765-7063E5386E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95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" name="Picture 5" descr="Corporate_cover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7" name="Picture 6" descr="PTC Brand for Cover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448396" y="304833"/>
              <a:ext cx="8247207" cy="76193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3504" y="1976887"/>
            <a:ext cx="6296230" cy="430887"/>
          </a:xfrm>
        </p:spPr>
        <p:txBody>
          <a:bodyPr wrap="square" anchor="t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1144" y="5925312"/>
            <a:ext cx="3741308" cy="492443"/>
          </a:xfr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Presenter’s Name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third/Two-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0900" y="1380744"/>
            <a:ext cx="5526088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219250" y="1380744"/>
            <a:ext cx="2771600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6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356_CorpPPT_Thank YOu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5356_CorpPPT_sectionbrea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 bwMode="auto">
          <a:xfrm flipV="1">
            <a:off x="0" y="6675863"/>
            <a:ext cx="9144000" cy="18213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4" name="Rectangle 6"/>
          <p:cNvSpPr txBox="1">
            <a:spLocks noChangeArrowheads="1"/>
          </p:cNvSpPr>
          <p:nvPr userDrawn="1"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12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440814" y="4257052"/>
            <a:ext cx="8255129" cy="3383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41324" y="3064727"/>
            <a:ext cx="8255129" cy="457200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7871257" y="1167799"/>
            <a:ext cx="1017949" cy="5216712"/>
            <a:chOff x="7871257" y="1167799"/>
            <a:chExt cx="1017949" cy="5216712"/>
          </a:xfrm>
        </p:grpSpPr>
        <p:pic>
          <p:nvPicPr>
            <p:cNvPr id="10" name="Picture 9" descr="Shoes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871257" y="5342181"/>
              <a:ext cx="1017948" cy="1042330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accent6"/>
              </a:solidFill>
            </a:ln>
            <a:effectLst/>
          </p:spPr>
        </p:pic>
        <p:pic>
          <p:nvPicPr>
            <p:cNvPr id="11" name="Picture 10" descr="Airbus A380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871257" y="1167799"/>
              <a:ext cx="1017948" cy="1042330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accent6"/>
              </a:solidFill>
            </a:ln>
            <a:effectLst/>
          </p:spPr>
        </p:pic>
        <p:pic>
          <p:nvPicPr>
            <p:cNvPr id="12" name="Picture 11" descr="Car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871258" y="3950721"/>
              <a:ext cx="1017948" cy="1042330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accent6"/>
              </a:solidFill>
            </a:ln>
            <a:effectLst/>
          </p:spPr>
        </p:pic>
        <p:pic>
          <p:nvPicPr>
            <p:cNvPr id="13" name="Picture 12" descr="Computer and cell phone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871257" y="2559260"/>
              <a:ext cx="1017948" cy="1042330"/>
            </a:xfrm>
            <a:prstGeom prst="roundRect">
              <a:avLst>
                <a:gd name="adj" fmla="val 0"/>
              </a:avLst>
            </a:prstGeom>
            <a:solidFill>
              <a:srgbClr val="FFFFFF">
                <a:shade val="85000"/>
              </a:srgbClr>
            </a:solidFill>
            <a:ln w="12700">
              <a:solidFill>
                <a:schemeClr val="accent6"/>
              </a:solidFill>
            </a:ln>
            <a:effectLst/>
          </p:spPr>
        </p:pic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6100" y="192088"/>
            <a:ext cx="7612056" cy="457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6100" y="896112"/>
            <a:ext cx="7095744" cy="338806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16100" y="1380744"/>
            <a:ext cx="7098988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7" y="991182"/>
            <a:ext cx="4820214" cy="5418762"/>
          </a:xfrm>
        </p:spPr>
        <p:txBody>
          <a:bodyPr>
            <a:noAutofit/>
          </a:bodyPr>
          <a:lstStyle>
            <a:lvl1pPr marL="0" indent="0">
              <a:spcBef>
                <a:spcPts val="1800"/>
              </a:spcBef>
              <a:buClr>
                <a:schemeClr val="accent1"/>
              </a:buClr>
              <a:buNone/>
              <a:defRPr sz="1600" b="1">
                <a:solidFill>
                  <a:schemeClr val="tx1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1400" i="1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400" i="1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922" y="1380744"/>
            <a:ext cx="4176132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0856" y="1380744"/>
            <a:ext cx="4176132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922" y="1380744"/>
            <a:ext cx="2748477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/>
          </p:nvPr>
        </p:nvSpPr>
        <p:spPr>
          <a:xfrm>
            <a:off x="3181000" y="1380744"/>
            <a:ext cx="2752344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6"/>
          </p:nvPr>
        </p:nvSpPr>
        <p:spPr>
          <a:xfrm>
            <a:off x="6148120" y="1380744"/>
            <a:ext cx="2752344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Subtitle 2"/>
          <p:cNvSpPr>
            <a:spLocks noGrp="1" noChangeAspect="1"/>
          </p:cNvSpPr>
          <p:nvPr>
            <p:ph type="subTitle" idx="17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19456" y="1380744"/>
            <a:ext cx="4071938" cy="237744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6"/>
          </p:nvPr>
        </p:nvSpPr>
        <p:spPr>
          <a:xfrm>
            <a:off x="4845050" y="1380744"/>
            <a:ext cx="4071938" cy="237744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9"/>
          </p:nvPr>
        </p:nvSpPr>
        <p:spPr>
          <a:xfrm>
            <a:off x="219456" y="4041648"/>
            <a:ext cx="4071938" cy="237744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0"/>
          </p:nvPr>
        </p:nvSpPr>
        <p:spPr>
          <a:xfrm>
            <a:off x="4845050" y="4041648"/>
            <a:ext cx="4071938" cy="237744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Over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19456" y="1380744"/>
            <a:ext cx="8697532" cy="237744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9"/>
          </p:nvPr>
        </p:nvSpPr>
        <p:spPr>
          <a:xfrm>
            <a:off x="219456" y="4041648"/>
            <a:ext cx="8697532" cy="237744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5356_CorpPPT_inside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377" y="0"/>
            <a:ext cx="9143245" cy="82898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auto">
          <a:xfrm flipV="1">
            <a:off x="0" y="6675863"/>
            <a:ext cx="9144000" cy="18213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9000">
                <a:schemeClr val="bg1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100" y="192088"/>
            <a:ext cx="7612056" cy="4572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" y="1380744"/>
            <a:ext cx="8613648" cy="5029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6681419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7" r:id="rId3"/>
    <p:sldLayoutId id="2147483654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56" r:id="rId10"/>
    <p:sldLayoutId id="2147483655" r:id="rId11"/>
    <p:sldLayoutId id="2147483668" r:id="rId1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spcBef>
          <a:spcPts val="1800"/>
        </a:spcBef>
        <a:buClr>
          <a:schemeClr val="accent1"/>
        </a:buClr>
        <a:buFont typeface="Arial" pitchFamily="34" charset="0"/>
        <a:buChar char="&gt;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4213" indent="-228600" algn="l" defTabSz="914400" rtl="0" eaLnBrk="1" latinLnBrk="0" hangingPunct="1">
        <a:spcBef>
          <a:spcPts val="0"/>
        </a:spcBef>
        <a:spcAft>
          <a:spcPts val="200"/>
        </a:spcAft>
        <a:buFont typeface="Arial" pitchFamily="34" charset="0"/>
        <a:buChar char="–"/>
        <a:defRPr sz="1800" kern="1200">
          <a:solidFill>
            <a:srgbClr val="4C4D4F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1085850" rtl="0" eaLnBrk="1" latinLnBrk="0" hangingPunct="1">
        <a:spcBef>
          <a:spcPts val="0"/>
        </a:spcBef>
        <a:spcAft>
          <a:spcPts val="200"/>
        </a:spcAft>
        <a:buFont typeface="Arial" pitchFamily="34" charset="0"/>
        <a:buChar char="•"/>
        <a:defRPr sz="1600" kern="1200">
          <a:solidFill>
            <a:srgbClr val="4C4D4F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4C4D4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4C4D4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&lt;Identify Content to be added or removed from a </a:t>
            </a:r>
            <a:r>
              <a:rPr lang="en-US" dirty="0" err="1" smtClean="0"/>
              <a:t>Baselined</a:t>
            </a:r>
            <a:r>
              <a:rPr lang="en-US" dirty="0" smtClean="0"/>
              <a:t> Release&gt;</a:t>
            </a:r>
          </a:p>
          <a:p>
            <a:r>
              <a:rPr lang="en-US" dirty="0" smtClean="0"/>
              <a:t>Justification</a:t>
            </a:r>
          </a:p>
          <a:p>
            <a:pPr lvl="1"/>
            <a:r>
              <a:rPr lang="en-US" dirty="0" smtClean="0"/>
              <a:t>&lt;explain&gt;</a:t>
            </a:r>
          </a:p>
          <a:p>
            <a:r>
              <a:rPr lang="en-US" dirty="0" smtClean="0"/>
              <a:t>Affected Product Areas</a:t>
            </a:r>
          </a:p>
          <a:p>
            <a:pPr lvl="1"/>
            <a:r>
              <a:rPr lang="en-US" dirty="0" smtClean="0"/>
              <a:t>&lt;products&gt;</a:t>
            </a:r>
          </a:p>
          <a:p>
            <a:r>
              <a:rPr lang="en-US" dirty="0" smtClean="0"/>
              <a:t>Affected Releases</a:t>
            </a:r>
          </a:p>
          <a:p>
            <a:pPr lvl="1"/>
            <a:r>
              <a:rPr lang="en-US" dirty="0" smtClean="0"/>
              <a:t>&lt;Releases&gt;</a:t>
            </a:r>
          </a:p>
          <a:p>
            <a:r>
              <a:rPr lang="en-US" dirty="0" smtClean="0"/>
              <a:t>Impact &amp; Risks</a:t>
            </a:r>
          </a:p>
          <a:p>
            <a:pPr lvl="1"/>
            <a:r>
              <a:rPr lang="en-US" dirty="0" smtClean="0"/>
              <a:t>&lt;impact to current release. Example: Will CR delay release of XX?&gt;</a:t>
            </a:r>
          </a:p>
          <a:p>
            <a:pPr lvl="1"/>
            <a:r>
              <a:rPr lang="en-US" dirty="0" smtClean="0"/>
              <a:t>&lt;impact to Dev/QA/others. Example:</a:t>
            </a:r>
          </a:p>
          <a:p>
            <a:pPr lvl="2"/>
            <a:r>
              <a:rPr lang="en-US" dirty="0" smtClean="0"/>
              <a:t> CR will impact QA regression testing on MOR XX. What is the mitigation plan ?</a:t>
            </a:r>
          </a:p>
          <a:p>
            <a:pPr lvl="2"/>
            <a:r>
              <a:rPr lang="en-US" dirty="0" smtClean="0"/>
              <a:t>CR will affect X-22 work, List epic names, ID and feature groups. What is the mitigation plan?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Change Notification - &lt;Title &amp; VersionOne ID&gt;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47167" y="931525"/>
            <a:ext cx="3431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Total Planned Effort – </a:t>
            </a:r>
            <a:r>
              <a:rPr lang="en-US" b="1" dirty="0" smtClean="0"/>
              <a:t>XX</a:t>
            </a:r>
            <a:r>
              <a:rPr lang="en-US" dirty="0" smtClean="0"/>
              <a:t> days</a:t>
            </a:r>
            <a:endParaRPr lang="en-US" sz="1700" dirty="0"/>
          </a:p>
        </p:txBody>
      </p:sp>
      <p:graphicFrame>
        <p:nvGraphicFramePr>
          <p:cNvPr id="7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86282"/>
              </p:ext>
            </p:extLst>
          </p:nvPr>
        </p:nvGraphicFramePr>
        <p:xfrm>
          <a:off x="5347166" y="1537855"/>
          <a:ext cx="3428999" cy="4623816"/>
        </p:xfrm>
        <a:graphic>
          <a:graphicData uri="http://schemas.openxmlformats.org/drawingml/2006/table">
            <a:tbl>
              <a:tblPr/>
              <a:tblGrid>
                <a:gridCol w="1066799"/>
                <a:gridCol w="1470214"/>
                <a:gridCol w="891986"/>
              </a:tblGrid>
              <a:tr h="623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Team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+mn-cs"/>
                        </a:rPr>
                        <a:t>Lead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Effort (person days)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PD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&lt;name&gt;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Dev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&lt;name&gt;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&lt;name&gt;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&lt;name&gt;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&lt;name&gt;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01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QA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&lt;name&gt;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&lt;name&gt;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Localization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&lt;name&gt;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Localization QA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&lt;name&gt;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Integration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&lt;name&gt;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Pubs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&lt;name&gt;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16089" y="6009575"/>
            <a:ext cx="3431078" cy="646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cmpd="thickThin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112713" defTabSz="457200"/>
            <a:r>
              <a:rPr lang="en-US" sz="1400" i="1" dirty="0" smtClean="0">
                <a:solidFill>
                  <a:srgbClr val="FF0000"/>
                </a:solidFill>
              </a:rPr>
              <a:t>NOTE: </a:t>
            </a:r>
            <a:r>
              <a:rPr lang="en-US" sz="1400" i="1" dirty="0">
                <a:solidFill>
                  <a:srgbClr val="FF0000"/>
                </a:solidFill>
              </a:rPr>
              <a:t>If change spans business units or </a:t>
            </a:r>
            <a:r>
              <a:rPr lang="en-US" sz="1400" i="1" dirty="0" smtClean="0">
                <a:solidFill>
                  <a:srgbClr val="FF0000"/>
                </a:solidFill>
              </a:rPr>
              <a:t>IST’s</a:t>
            </a:r>
            <a:r>
              <a:rPr lang="en-US" sz="1400" i="1" dirty="0">
                <a:solidFill>
                  <a:srgbClr val="FF0000"/>
                </a:solidFill>
              </a:rPr>
              <a:t>, a Change Request </a:t>
            </a:r>
            <a:r>
              <a:rPr lang="en-US" sz="1400" i="1" dirty="0" smtClean="0">
                <a:solidFill>
                  <a:srgbClr val="FF0000"/>
                </a:solidFill>
              </a:rPr>
              <a:t>should </a:t>
            </a:r>
            <a:r>
              <a:rPr lang="en-US" sz="1400" i="1" dirty="0">
                <a:solidFill>
                  <a:srgbClr val="FF0000"/>
                </a:solidFill>
              </a:rPr>
              <a:t>be filled </a:t>
            </a:r>
            <a:r>
              <a:rPr lang="en-US" sz="1400" i="1" dirty="0" smtClean="0">
                <a:solidFill>
                  <a:srgbClr val="FF0000"/>
                </a:solidFill>
              </a:rPr>
              <a:t>out</a:t>
            </a:r>
            <a:r>
              <a:rPr lang="en-US" sz="1400" dirty="0"/>
              <a:t>.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TC_template_2010">
      <a:dk1>
        <a:srgbClr val="4D4D4F"/>
      </a:dk1>
      <a:lt1>
        <a:srgbClr val="FFFFFF"/>
      </a:lt1>
      <a:dk2>
        <a:srgbClr val="F78E1E"/>
      </a:dk2>
      <a:lt2>
        <a:srgbClr val="FFC637"/>
      </a:lt2>
      <a:accent1>
        <a:srgbClr val="0067B4"/>
      </a:accent1>
      <a:accent2>
        <a:srgbClr val="75BEE9"/>
      </a:accent2>
      <a:accent3>
        <a:srgbClr val="6FAEAB"/>
      </a:accent3>
      <a:accent4>
        <a:srgbClr val="8DC85A"/>
      </a:accent4>
      <a:accent5>
        <a:srgbClr val="D5E04D"/>
      </a:accent5>
      <a:accent6>
        <a:srgbClr val="BFBFBF"/>
      </a:accent6>
      <a:hlink>
        <a:srgbClr val="BE1E2D"/>
      </a:hlink>
      <a:folHlink>
        <a:srgbClr val="E08C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Change Notification - &lt;Title &amp; VersionOne ID&gt;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2010-10-01T19:28:24Z</dcterms:created>
  <dcterms:modified xsi:type="dcterms:W3CDTF">2013-02-28T20:01:07Z</dcterms:modified>
</cp:coreProperties>
</file>