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"/>
  </p:notesMasterIdLst>
  <p:handoutMasterIdLst>
    <p:handoutMasterId r:id="rId7"/>
  </p:handoutMasterIdLst>
  <p:sldIdLst>
    <p:sldId id="267" r:id="rId2"/>
    <p:sldId id="268" r:id="rId3"/>
    <p:sldId id="262" r:id="rId4"/>
    <p:sldId id="264" r:id="rId5"/>
  </p:sldIdLst>
  <p:sldSz cx="10058400" cy="15544800"/>
  <p:notesSz cx="7019925" cy="9305925"/>
  <p:defaultTextStyle>
    <a:defPPr>
      <a:defRPr lang="en-US"/>
    </a:defPPr>
    <a:lvl1pPr marL="0" algn="l" defTabSz="146267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31336" algn="l" defTabSz="146267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462675" algn="l" defTabSz="146267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194011" algn="l" defTabSz="146267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2925348" algn="l" defTabSz="146267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656687" algn="l" defTabSz="146267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388023" algn="l" defTabSz="146267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119359" algn="l" defTabSz="146267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5850697" algn="l" defTabSz="146267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70" autoAdjust="0"/>
    <p:restoredTop sz="94660"/>
  </p:normalViewPr>
  <p:slideViewPr>
    <p:cSldViewPr snapToGrid="0">
      <p:cViewPr>
        <p:scale>
          <a:sx n="75" d="100"/>
          <a:sy n="75" d="100"/>
        </p:scale>
        <p:origin x="-1608" y="1638"/>
      </p:cViewPr>
      <p:guideLst>
        <p:guide orient="horz" pos="4896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101E0-748D-4DCA-AE35-2EDB93F92A4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2A134-C0B2-4AC3-8905-890A1E8EE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488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0585A-6F69-4F05-AE13-A779193058AA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1250" y="698500"/>
            <a:ext cx="225742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9600"/>
            <a:ext cx="5616575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1DCF3-BAB0-45F5-9438-C3341F000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1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4628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425" algn="l" defTabSz="14628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2850" algn="l" defTabSz="14628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274" algn="l" defTabSz="14628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5699" algn="l" defTabSz="14628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124" algn="l" defTabSz="14628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8549" algn="l" defTabSz="14628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19974" algn="l" defTabSz="14628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1398" algn="l" defTabSz="146285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0" y="698500"/>
            <a:ext cx="225742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0058400" cy="155448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83" y="368640"/>
              <a:ext cx="3089688" cy="32538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2394" y="4825177"/>
            <a:ext cx="4409416" cy="2215991"/>
          </a:xfrm>
        </p:spPr>
        <p:txBody>
          <a:bodyPr wrap="square" anchor="ctr" anchorCtr="0">
            <a:spAutoFit/>
          </a:bodyPr>
          <a:lstStyle>
            <a:lvl1pPr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3976" y="11065036"/>
            <a:ext cx="4093769" cy="80021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33977" y="11901308"/>
            <a:ext cx="4103827" cy="74232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728981" indent="0">
              <a:buNone/>
              <a:defRPr>
                <a:solidFill>
                  <a:schemeClr val="bg1"/>
                </a:solidFill>
              </a:defRPr>
            </a:lvl2pPr>
            <a:lvl3pPr marL="1463040" indent="0">
              <a:buNone/>
              <a:defRPr>
                <a:solidFill>
                  <a:schemeClr val="bg1"/>
                </a:solidFill>
              </a:defRPr>
            </a:lvl3pPr>
            <a:lvl4pPr marL="2194560" indent="0">
              <a:buNone/>
              <a:defRPr>
                <a:solidFill>
                  <a:schemeClr val="bg1"/>
                </a:solidFill>
              </a:defRPr>
            </a:lvl4pPr>
            <a:lvl5pPr marL="29260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32511" y="13803782"/>
            <a:ext cx="3198571" cy="704698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728981" indent="0">
              <a:buFontTx/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2pPr>
            <a:lvl3pPr marL="1463040" indent="0">
              <a:buFontTx/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3pPr>
            <a:lvl4pPr marL="2194560" indent="0">
              <a:buFontTx/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4pPr>
            <a:lvl5pPr marL="2926080" indent="0">
              <a:buFontTx/>
              <a:buNone/>
              <a:defRPr sz="24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990" y="3129686"/>
            <a:ext cx="6078697" cy="11399520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41175" y="3129686"/>
            <a:ext cx="3048760" cy="11399520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37149" y="2031187"/>
            <a:ext cx="9565538" cy="766877"/>
          </a:xfrm>
        </p:spPr>
        <p:txBody>
          <a:bodyPr/>
          <a:lstStyle>
            <a:lvl1pPr marL="0" indent="0" algn="l">
              <a:buNone/>
              <a:defRPr sz="3500">
                <a:solidFill>
                  <a:schemeClr val="tx1"/>
                </a:solidFill>
                <a:latin typeface="Arial Narrow" pitchFamily="34" charset="0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834" y="15213178"/>
            <a:ext cx="4948733" cy="24871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100" b="1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3"/>
            <a:ext cx="10058400" cy="15544802"/>
            <a:chOff x="0" y="-2"/>
            <a:chExt cx="9144000" cy="6858001"/>
          </a:xfrm>
        </p:grpSpPr>
        <p:sp>
          <p:nvSpPr>
            <p:cNvPr id="8" name="Rectangle 7"/>
            <p:cNvSpPr/>
            <p:nvPr/>
          </p:nvSpPr>
          <p:spPr>
            <a:xfrm flipV="1">
              <a:off x="0" y="-2"/>
              <a:ext cx="9144000" cy="6858001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16200000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4630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937" y="2914649"/>
              <a:ext cx="7130126" cy="102870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-2712" y="12879978"/>
            <a:ext cx="10061112" cy="2664823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txBody>
          <a:bodyPr lIns="146304" tIns="73152" rIns="146304" bIns="73152" rtlCol="0" anchor="ctr"/>
          <a:lstStyle/>
          <a:p>
            <a:pPr marL="0" marR="0" lvl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9327569" y="15212618"/>
            <a:ext cx="48895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4630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14630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549268" y="8422317"/>
            <a:ext cx="9080642" cy="766877"/>
          </a:xfrm>
        </p:spPr>
        <p:txBody>
          <a:bodyPr/>
          <a:lstStyle>
            <a:lvl1pPr marL="0" indent="0" algn="r">
              <a:buNone/>
              <a:defRPr sz="3500">
                <a:solidFill>
                  <a:schemeClr val="tx1"/>
                </a:solidFill>
                <a:latin typeface="Arial Narrow" pitchFamily="34" charset="0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57875" y="7162268"/>
            <a:ext cx="9080642" cy="1036320"/>
          </a:xfrm>
        </p:spPr>
        <p:txBody>
          <a:bodyPr/>
          <a:lstStyle>
            <a:lvl1pPr algn="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834" y="15213178"/>
            <a:ext cx="4948733" cy="24871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8047" y="0"/>
            <a:ext cx="10066447" cy="3082834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lIns="146304" tIns="73152" rIns="146304" bIns="73152" rtlCol="0" anchor="ctr"/>
          <a:lstStyle/>
          <a:p>
            <a:pPr marL="0" marR="0" lvl="0" indent="0" algn="ctr" defTabSz="1463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224" y="619237"/>
            <a:ext cx="792790" cy="552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69"/>
          <a:stretch/>
        </p:blipFill>
        <p:spPr>
          <a:xfrm flipH="1">
            <a:off x="3708994" y="9736184"/>
            <a:ext cx="6349405" cy="5808617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327569" y="15212618"/>
            <a:ext cx="48895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4630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14630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7710" y="343223"/>
            <a:ext cx="8373262" cy="103632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7710" y="2031187"/>
            <a:ext cx="9565538" cy="766877"/>
          </a:xfrm>
        </p:spPr>
        <p:txBody>
          <a:bodyPr/>
          <a:lstStyle>
            <a:lvl1pPr marL="0" indent="0" algn="l">
              <a:buNone/>
              <a:defRPr sz="3500">
                <a:solidFill>
                  <a:schemeClr val="tx1"/>
                </a:solidFill>
                <a:latin typeface="Arial Narrow" pitchFamily="34" charset="0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834" y="15213178"/>
            <a:ext cx="4948733" cy="24871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100" b="1"/>
            </a:lvl1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7710" y="3129686"/>
            <a:ext cx="9565538" cy="11399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7149" y="2031187"/>
            <a:ext cx="9565538" cy="766877"/>
          </a:xfrm>
        </p:spPr>
        <p:txBody>
          <a:bodyPr/>
          <a:lstStyle>
            <a:lvl1pPr marL="0" indent="0" algn="l">
              <a:buNone/>
              <a:defRPr sz="3500">
                <a:solidFill>
                  <a:schemeClr val="tx1"/>
                </a:solidFill>
                <a:latin typeface="Arial Narrow" pitchFamily="34" charset="0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834" y="15213178"/>
            <a:ext cx="4948733" cy="24871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100" b="1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2" y="3129686"/>
            <a:ext cx="9569711" cy="11399520"/>
          </a:xfrm>
        </p:spPr>
        <p:txBody>
          <a:bodyPr>
            <a:noAutofit/>
          </a:bodyPr>
          <a:lstStyle>
            <a:lvl1pPr marL="368301" indent="-368301">
              <a:spcBef>
                <a:spcPts val="2880"/>
              </a:spcBef>
              <a:buClr>
                <a:schemeClr val="bg2"/>
              </a:buClr>
              <a:defRPr sz="3200">
                <a:solidFill>
                  <a:schemeClr val="bg2"/>
                </a:solidFill>
              </a:defRPr>
            </a:lvl1pPr>
            <a:lvl2pPr marL="1094741" indent="-365760">
              <a:spcBef>
                <a:spcPts val="0"/>
              </a:spcBef>
              <a:spcAft>
                <a:spcPts val="320"/>
              </a:spcAft>
              <a:defRPr sz="2900">
                <a:solidFill>
                  <a:srgbClr val="4C4D4F"/>
                </a:solidFill>
                <a:latin typeface="Arial Narrow" pitchFamily="34" charset="0"/>
              </a:defRPr>
            </a:lvl2pPr>
            <a:lvl3pPr marL="1828800" indent="-365760">
              <a:spcBef>
                <a:spcPts val="0"/>
              </a:spcBef>
              <a:spcAft>
                <a:spcPts val="320"/>
              </a:spcAft>
              <a:defRPr sz="2600">
                <a:solidFill>
                  <a:srgbClr val="4C4D4F"/>
                </a:solidFill>
                <a:latin typeface="Arial Narrow" pitchFamily="34" charset="0"/>
              </a:defRPr>
            </a:lvl3pPr>
            <a:lvl4pPr marL="2286000" indent="-365760">
              <a:defRPr sz="2200">
                <a:solidFill>
                  <a:srgbClr val="4C4D4F"/>
                </a:solidFill>
              </a:defRPr>
            </a:lvl4pPr>
            <a:lvl5pPr marL="2923541" indent="-365760">
              <a:defRPr sz="22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7149" y="2031187"/>
            <a:ext cx="9565538" cy="766877"/>
          </a:xfrm>
        </p:spPr>
        <p:txBody>
          <a:bodyPr/>
          <a:lstStyle>
            <a:lvl1pPr marL="0" indent="0" algn="l">
              <a:buNone/>
              <a:defRPr sz="3500">
                <a:solidFill>
                  <a:schemeClr val="tx1"/>
                </a:solidFill>
                <a:latin typeface="Arial Narrow" pitchFamily="34" charset="0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834" y="15213178"/>
            <a:ext cx="4948733" cy="24871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100" b="1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114" y="3129686"/>
            <a:ext cx="4593745" cy="11399520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42" y="3129686"/>
            <a:ext cx="4593745" cy="11399520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7149" y="2031187"/>
            <a:ext cx="9565538" cy="766877"/>
          </a:xfrm>
        </p:spPr>
        <p:txBody>
          <a:bodyPr/>
          <a:lstStyle>
            <a:lvl1pPr marL="0" indent="0" algn="l">
              <a:buNone/>
              <a:defRPr sz="3500">
                <a:solidFill>
                  <a:schemeClr val="tx1"/>
                </a:solidFill>
                <a:latin typeface="Arial Narrow" pitchFamily="34" charset="0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834" y="15213178"/>
            <a:ext cx="4948733" cy="24871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100" b="1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115" y="3129686"/>
            <a:ext cx="3023325" cy="11399520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499100" y="3129686"/>
            <a:ext cx="3027578" cy="11399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762932" y="3129686"/>
            <a:ext cx="3027578" cy="11399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37149" y="2031187"/>
            <a:ext cx="9565538" cy="766877"/>
          </a:xfrm>
        </p:spPr>
        <p:txBody>
          <a:bodyPr/>
          <a:lstStyle>
            <a:lvl1pPr marL="0" indent="0" algn="l">
              <a:buNone/>
              <a:defRPr sz="3500">
                <a:solidFill>
                  <a:schemeClr val="tx1"/>
                </a:solidFill>
                <a:latin typeface="Arial Narrow" pitchFamily="34" charset="0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834" y="15213178"/>
            <a:ext cx="4948733" cy="24871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100" b="1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41402" y="3129686"/>
            <a:ext cx="4479132" cy="5388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5329555" y="3129686"/>
            <a:ext cx="4479132" cy="5388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41402" y="9161069"/>
            <a:ext cx="4479132" cy="5388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5329555" y="9161069"/>
            <a:ext cx="4479132" cy="5388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7149" y="2031187"/>
            <a:ext cx="9565538" cy="766877"/>
          </a:xfrm>
        </p:spPr>
        <p:txBody>
          <a:bodyPr/>
          <a:lstStyle>
            <a:lvl1pPr marL="0" indent="0" algn="l">
              <a:buNone/>
              <a:defRPr sz="3500">
                <a:solidFill>
                  <a:schemeClr val="tx1"/>
                </a:solidFill>
                <a:latin typeface="Arial Narrow" pitchFamily="34" charset="0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834" y="15213178"/>
            <a:ext cx="4948733" cy="24871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100" b="1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41402" y="3129686"/>
            <a:ext cx="9567285" cy="5388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41402" y="9161069"/>
            <a:ext cx="9567285" cy="53888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37149" y="2031187"/>
            <a:ext cx="9565538" cy="766877"/>
          </a:xfrm>
        </p:spPr>
        <p:txBody>
          <a:bodyPr/>
          <a:lstStyle>
            <a:lvl1pPr marL="0" indent="0" algn="l">
              <a:buNone/>
              <a:defRPr sz="3500">
                <a:solidFill>
                  <a:schemeClr val="tx1"/>
                </a:solidFill>
                <a:latin typeface="Arial Narrow" pitchFamily="34" charset="0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834" y="15213178"/>
            <a:ext cx="4948733" cy="24871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100" b="1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0058400" cy="1782470"/>
            <a:chOff x="0" y="0"/>
            <a:chExt cx="9144000" cy="786384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786384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14630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476" y="273193"/>
              <a:ext cx="720718" cy="24372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710" y="342466"/>
            <a:ext cx="8373262" cy="10363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402" y="3129686"/>
            <a:ext cx="9475013" cy="11399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9327569" y="15212618"/>
            <a:ext cx="48895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46304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146304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834" y="15213178"/>
            <a:ext cx="4948733" cy="24871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100" b="1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463040" rtl="0" eaLnBrk="1" latinLnBrk="0" hangingPunct="1">
        <a:spcBef>
          <a:spcPct val="0"/>
        </a:spcBef>
        <a:buNone/>
        <a:defRPr sz="38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8301" indent="-368301" algn="l" defTabSz="1463040" rtl="0" eaLnBrk="1" latinLnBrk="0" hangingPunct="1">
        <a:spcBef>
          <a:spcPts val="2880"/>
        </a:spcBef>
        <a:buClr>
          <a:schemeClr val="bg2"/>
        </a:buClr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1094741" indent="-365760" algn="l" defTabSz="1463040" rtl="0" eaLnBrk="1" latinLnBrk="0" hangingPunct="1">
        <a:spcBef>
          <a:spcPts val="0"/>
        </a:spcBef>
        <a:spcAft>
          <a:spcPts val="320"/>
        </a:spcAft>
        <a:buFont typeface="Arial" pitchFamily="34" charset="0"/>
        <a:buChar char="–"/>
        <a:defRPr sz="29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828800" indent="-365760" algn="l" defTabSz="1737360" rtl="0" eaLnBrk="1" latinLnBrk="0" hangingPunct="1">
        <a:spcBef>
          <a:spcPts val="0"/>
        </a:spcBef>
        <a:spcAft>
          <a:spcPts val="320"/>
        </a:spcAft>
        <a:buFont typeface="Arial" pitchFamily="34" charset="0"/>
        <a:buChar char="•"/>
        <a:defRPr sz="2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rgbClr val="4C4D4F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rgbClr val="4C4D4F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ds.ptc.com/Windchill/app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2394" y="4148068"/>
            <a:ext cx="5772506" cy="3570208"/>
          </a:xfrm>
        </p:spPr>
        <p:txBody>
          <a:bodyPr/>
          <a:lstStyle/>
          <a:p>
            <a:r>
              <a:rPr lang="en-US" dirty="0"/>
              <a:t>Global </a:t>
            </a:r>
            <a:r>
              <a:rPr lang="en-US" dirty="0" smtClean="0"/>
              <a:t>Platform Solution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Client </a:t>
            </a:r>
            <a:r>
              <a:rPr lang="en-US" sz="4400" dirty="0"/>
              <a:t>Value Roadmap Template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3976" y="11465145"/>
            <a:ext cx="4093769" cy="400110"/>
          </a:xfrm>
        </p:spPr>
        <p:txBody>
          <a:bodyPr/>
          <a:lstStyle/>
          <a:p>
            <a:r>
              <a:rPr lang="en-US" dirty="0" smtClean="0"/>
              <a:t>V. Pezel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Dec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9755714">
            <a:off x="377370" y="8940800"/>
            <a:ext cx="54283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9948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document serves as a template for development of specific Client Value Roadmap</a:t>
            </a:r>
          </a:p>
          <a:p>
            <a:r>
              <a:rPr lang="en-US" dirty="0" smtClean="0"/>
              <a:t>This template is based on the current solution definition</a:t>
            </a:r>
          </a:p>
          <a:p>
            <a:r>
              <a:rPr lang="en-US" dirty="0" smtClean="0"/>
              <a:t>This template content is intended mainly for </a:t>
            </a:r>
            <a:r>
              <a:rPr lang="en-US" u="sng" dirty="0" smtClean="0"/>
              <a:t>internal</a:t>
            </a:r>
            <a:r>
              <a:rPr lang="en-US" dirty="0" smtClean="0"/>
              <a:t> use</a:t>
            </a:r>
          </a:p>
          <a:p>
            <a:r>
              <a:rPr lang="en-US" dirty="0" smtClean="0"/>
              <a:t>Prior to sharing with clients, remove the “Not Supported” content (included only for internal communication)</a:t>
            </a:r>
          </a:p>
          <a:p>
            <a:r>
              <a:rPr lang="en-US" dirty="0" smtClean="0"/>
              <a:t>Use this content as a seed for developing particular Client Value Roadmap (remove, reorder, combine … to arrive at the desired content)</a:t>
            </a:r>
          </a:p>
          <a:p>
            <a:r>
              <a:rPr lang="en-US" dirty="0"/>
              <a:t>Guidance on how to configure a particular Client Value Roadmap is contained in the Solution Adoption Roadmap Guidance </a:t>
            </a:r>
            <a:r>
              <a:rPr lang="en-US" dirty="0" smtClean="0"/>
              <a:t>document.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Global Platforms Solution </a:t>
            </a:r>
            <a:r>
              <a:rPr lang="en-US" dirty="0">
                <a:hlinkClick r:id="rId2"/>
              </a:rPr>
              <a:t>Adoption </a:t>
            </a:r>
            <a:r>
              <a:rPr lang="en-US" dirty="0" smtClean="0">
                <a:hlinkClick r:id="rId2"/>
              </a:rPr>
              <a:t>Roadmap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dirty="0" smtClean="0"/>
              <a:t>Platform Solution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sz="3600" dirty="0"/>
              <a:t>Client Value Roadmap </a:t>
            </a:r>
            <a:r>
              <a:rPr lang="en-US" sz="3600" dirty="0" smtClean="0"/>
              <a:t>Template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373931" y="1731199"/>
            <a:ext cx="3020779" cy="574687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52964" tIns="26486" rIns="52964" bIns="26486" rtlCol="0" anchor="ctr"/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latin typeface="+mj-lt"/>
              </a:rPr>
              <a:t>L2 - </a:t>
            </a:r>
            <a:r>
              <a:rPr lang="fr-FR" sz="1600" b="1" dirty="0">
                <a:solidFill>
                  <a:schemeClr val="bg1"/>
                </a:solidFill>
                <a:latin typeface="+mj-lt"/>
              </a:rPr>
              <a:t>Product Configuration Management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408679" y="1731199"/>
            <a:ext cx="3338830" cy="574687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2964" tIns="26486" rIns="52964" bIns="26486" rtlCol="0" anchor="ctr"/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latin typeface="+mj-lt"/>
              </a:rPr>
              <a:t>L3 – Global Platform Design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6761482" y="1731199"/>
            <a:ext cx="3301874" cy="574687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5400000" scaled="1"/>
            <a:tileRect/>
          </a:gra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52964" tIns="26486" rIns="52964" bIns="26486" rtlCol="0" anchor="ctr"/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latin typeface="+mj-lt"/>
              </a:rPr>
              <a:t>L4 – Global Enterprise Platforms</a:t>
            </a:r>
          </a:p>
        </p:txBody>
      </p:sp>
      <p:cxnSp>
        <p:nvCxnSpPr>
          <p:cNvPr id="95" name="Straight Connector 122"/>
          <p:cNvCxnSpPr/>
          <p:nvPr/>
        </p:nvCxnSpPr>
        <p:spPr>
          <a:xfrm rot="16200000" flipH="1">
            <a:off x="5210922" y="-704922"/>
            <a:ext cx="0" cy="9694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28"/>
          <p:cNvCxnSpPr>
            <a:cxnSpLocks noChangeShapeType="1"/>
          </p:cNvCxnSpPr>
          <p:nvPr/>
        </p:nvCxnSpPr>
        <p:spPr bwMode="auto">
          <a:xfrm flipH="1">
            <a:off x="6733487" y="1720502"/>
            <a:ext cx="14022" cy="13626913"/>
          </a:xfrm>
          <a:prstGeom prst="line">
            <a:avLst/>
          </a:prstGeom>
          <a:noFill/>
          <a:ln w="9525" cap="sq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4" name="Straight Connector 28"/>
          <p:cNvCxnSpPr>
            <a:cxnSpLocks noChangeShapeType="1"/>
          </p:cNvCxnSpPr>
          <p:nvPr/>
        </p:nvCxnSpPr>
        <p:spPr bwMode="auto">
          <a:xfrm>
            <a:off x="3406527" y="1720502"/>
            <a:ext cx="0" cy="13626913"/>
          </a:xfrm>
          <a:prstGeom prst="line">
            <a:avLst/>
          </a:prstGeom>
          <a:noFill/>
          <a:ln w="9525" cap="sq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97" name="TextBox 29"/>
          <p:cNvSpPr txBox="1">
            <a:spLocks noChangeArrowheads="1"/>
          </p:cNvSpPr>
          <p:nvPr/>
        </p:nvSpPr>
        <p:spPr bwMode="auto">
          <a:xfrm>
            <a:off x="367360" y="7397784"/>
            <a:ext cx="3103312" cy="727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202" tIns="49600" rIns="99202" bIns="49600">
            <a:spAutoFit/>
          </a:bodyPr>
          <a:lstStyle/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tabLst>
                <a:tab pos="99571" algn="l"/>
              </a:tabLst>
            </a:pPr>
            <a:r>
              <a:rPr lang="en-US" sz="1300" b="1" dirty="0">
                <a:solidFill>
                  <a:schemeClr val="tx2"/>
                </a:solidFill>
              </a:rPr>
              <a:t>Change Management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Standardized, automated change management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OOTB closed loop change mgt. process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Wide change categories support (deviations/waivers, CR, CN…)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Integrated, x-discipline change management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Change </a:t>
            </a: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process across complete product definition (mechanical, electrical, software, documentation</a:t>
            </a: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)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Integrated, product issue management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Flexible </a:t>
            </a: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online issue/change request process. </a:t>
            </a:r>
            <a:endParaRPr lang="en-US" sz="1100" dirty="0" smtClean="0">
              <a:solidFill>
                <a:schemeClr val="accent1"/>
              </a:solidFill>
              <a:latin typeface="Candara" pitchFamily="34" charset="0"/>
            </a:endParaRP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Indicate </a:t>
            </a: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and substantiate the need to rectify a problem or improve a design/process. Ensure problems are understood and prioritized effectively.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tabLst>
                <a:tab pos="99571" algn="l"/>
              </a:tabLst>
            </a:pPr>
            <a:r>
              <a:rPr lang="en-US" sz="1300" b="1" dirty="0">
                <a:solidFill>
                  <a:schemeClr val="tx2"/>
                </a:solidFill>
              </a:rPr>
              <a:t>Configuration Management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Product configuration lifecycle management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Support revision or </a:t>
            </a: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maturity configurability, </a:t>
            </a: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substitute parts, serialized parts, effectivity (time or lot-based), and organization-specific BOMs (as-maintained, as-planned). 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Basic BOM creation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BOM creation, editing, reporting, comparison;  BOM sharing and export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Integrated, cross-discipline BOM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Single</a:t>
            </a: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, multi-disciplinary product structure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Heterogeneous </a:t>
            </a: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data visualization and collaboration across enterprise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Product configuration sharing to enterprise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Publish </a:t>
            </a: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Parts, BOMs, Documents, ECNs, Substitutes, Alternates, Line Numbers and Reference Designators to ERP system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Share </a:t>
            </a: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Business Logic, User and Admin GUI’s, Process </a:t>
            </a: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Workflows</a:t>
            </a:r>
            <a:endParaRPr lang="en-US" sz="1100" dirty="0">
              <a:solidFill>
                <a:schemeClr val="accent1"/>
              </a:solidFill>
              <a:latin typeface="Candara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748" y="8"/>
            <a:ext cx="10053651" cy="4095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lIns="62001" tIns="31000" rIns="62001" bIns="31000" anchor="ctr"/>
          <a:lstStyle>
            <a:defPPr>
              <a:defRPr lang="en-US"/>
            </a:defPPr>
            <a:lvl1pPr defTabSz="914400">
              <a:defRPr sz="1800"/>
            </a:lvl1pPr>
            <a:lvl2pPr marL="457200" defTabSz="914400">
              <a:defRPr sz="1800"/>
            </a:lvl2pPr>
            <a:lvl3pPr marL="0" lvl="2" algn="ctr" defTabSz="620377" fontAlgn="base">
              <a:spcBef>
                <a:spcPct val="0"/>
              </a:spcBef>
              <a:spcAft>
                <a:spcPct val="0"/>
              </a:spcAft>
              <a:tabLst>
                <a:tab pos="5817360" algn="r"/>
              </a:tabLst>
              <a:defRPr sz="1800" b="1">
                <a:solidFill>
                  <a:schemeClr val="bg1"/>
                </a:solidFill>
              </a:defRPr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2"/>
            <a:r>
              <a:rPr lang="en-US" dirty="0"/>
              <a:t>Global Platform – Client Value Roadmap Template</a:t>
            </a:r>
          </a:p>
        </p:txBody>
      </p:sp>
      <p:sp>
        <p:nvSpPr>
          <p:cNvPr id="127" name="Rectangle 71"/>
          <p:cNvSpPr>
            <a:spLocks noChangeArrowheads="1"/>
          </p:cNvSpPr>
          <p:nvPr/>
        </p:nvSpPr>
        <p:spPr bwMode="auto">
          <a:xfrm rot="16200000" flipH="1">
            <a:off x="-3890864" y="11289745"/>
            <a:ext cx="8152086" cy="3608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62001" tIns="31000" rIns="62001" bIns="31000" anchor="ctr"/>
          <a:lstStyle/>
          <a:p>
            <a:pPr algn="ctr" defTabSz="619706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</a:rPr>
              <a:t>Solution/Best Practices/Capabilities</a:t>
            </a:r>
          </a:p>
        </p:txBody>
      </p:sp>
      <p:sp>
        <p:nvSpPr>
          <p:cNvPr id="129" name="Rectangle 73"/>
          <p:cNvSpPr>
            <a:spLocks noChangeArrowheads="1"/>
          </p:cNvSpPr>
          <p:nvPr/>
        </p:nvSpPr>
        <p:spPr bwMode="auto">
          <a:xfrm flipH="1">
            <a:off x="-3" y="409575"/>
            <a:ext cx="366713" cy="13094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lIns="62001" tIns="31000" rIns="62001" bIns="31000" anchor="ctr"/>
          <a:lstStyle/>
          <a:p>
            <a:pPr algn="ctr" defTabSz="619706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</a:rPr>
              <a:t>Value Drivers</a:t>
            </a:r>
          </a:p>
        </p:txBody>
      </p:sp>
      <p:sp>
        <p:nvSpPr>
          <p:cNvPr id="130" name="Rectangle 74"/>
          <p:cNvSpPr>
            <a:spLocks noChangeArrowheads="1"/>
          </p:cNvSpPr>
          <p:nvPr/>
        </p:nvSpPr>
        <p:spPr bwMode="auto">
          <a:xfrm rot="16200000" flipH="1">
            <a:off x="-1031340" y="2750366"/>
            <a:ext cx="2423527" cy="3608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62001" tIns="31000" rIns="62001" bIns="31000" anchor="ctr"/>
          <a:lstStyle/>
          <a:p>
            <a:pPr algn="ctr" defTabSz="619706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</a:rPr>
              <a:t>Processes</a:t>
            </a:r>
          </a:p>
        </p:txBody>
      </p:sp>
      <p:sp>
        <p:nvSpPr>
          <p:cNvPr id="171" name="Text Box 80"/>
          <p:cNvSpPr txBox="1">
            <a:spLocks noChangeArrowheads="1"/>
          </p:cNvSpPr>
          <p:nvPr/>
        </p:nvSpPr>
        <p:spPr bwMode="auto">
          <a:xfrm>
            <a:off x="377191" y="2390775"/>
            <a:ext cx="6370321" cy="281018"/>
          </a:xfrm>
          <a:prstGeom prst="rect">
            <a:avLst/>
          </a:prstGeom>
          <a:solidFill>
            <a:srgbClr val="D3E0F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 lIns="62001" tIns="0" rIns="62001" bIns="0" anchor="ctr">
            <a:noAutofit/>
          </a:bodyPr>
          <a:lstStyle>
            <a:defPPr>
              <a:defRPr lang="en-US"/>
            </a:defPPr>
            <a:lvl1pPr algn="ctr" defTabSz="619706" fontAlgn="base">
              <a:spcBef>
                <a:spcPct val="0"/>
              </a:spcBef>
              <a:spcAft>
                <a:spcPct val="0"/>
              </a:spcAft>
              <a:defRPr sz="1600" b="1" i="1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dirty="0"/>
              <a:t>Change &amp; Configuration Management</a:t>
            </a:r>
          </a:p>
        </p:txBody>
      </p:sp>
      <p:sp>
        <p:nvSpPr>
          <p:cNvPr id="190" name="TextBox 29"/>
          <p:cNvSpPr txBox="1">
            <a:spLocks noChangeArrowheads="1"/>
          </p:cNvSpPr>
          <p:nvPr/>
        </p:nvSpPr>
        <p:spPr bwMode="auto">
          <a:xfrm>
            <a:off x="3372130" y="7389941"/>
            <a:ext cx="3468420" cy="811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202" tIns="49600" rIns="99202" bIns="49600">
            <a:spAutoFit/>
          </a:bodyPr>
          <a:lstStyle/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tabLst>
                <a:tab pos="99571" algn="l"/>
              </a:tabLst>
            </a:pPr>
            <a:r>
              <a:rPr lang="en-US" sz="1300" b="1" dirty="0">
                <a:solidFill>
                  <a:schemeClr val="tx2"/>
                </a:solidFill>
              </a:rPr>
              <a:t>Enterprise Change Management 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Partner change management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Secure infrastructure to share product, process and change information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Involve partners and supply chain in change process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Deviation/waiver management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Capture temporary change for a product or process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tabLst>
                <a:tab pos="99571" algn="l"/>
              </a:tabLst>
            </a:pPr>
            <a:r>
              <a:rPr lang="en-US" sz="1300" b="1" dirty="0">
                <a:solidFill>
                  <a:schemeClr val="tx2"/>
                </a:solidFill>
              </a:rPr>
              <a:t>Platform Structures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Modular architecture definition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Requirements </a:t>
            </a: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traceability and allocation to functional and physical designs</a:t>
            </a:r>
            <a:endParaRPr lang="en-US" sz="1100" dirty="0">
              <a:solidFill>
                <a:schemeClr val="accent1"/>
              </a:solidFill>
              <a:latin typeface="Candara" pitchFamily="34" charset="0"/>
            </a:endParaRP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Industry practices for development of functional design &amp; decomposition, module clustering and interface identification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Interface definition and management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Identify, document and publish key module interfaces to establish design boundaries, enable concurrent product development and manage changes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Generic product platform design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Capture optional product definition in an overloaded product structure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Define, validate and manage configuration logic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tabLst>
                <a:tab pos="99571" algn="l"/>
              </a:tabLst>
            </a:pPr>
            <a:r>
              <a:rPr lang="en-US" sz="1300" b="1" dirty="0">
                <a:solidFill>
                  <a:schemeClr val="tx2"/>
                </a:solidFill>
              </a:rPr>
              <a:t>Platform Models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Top-down design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Use hi-level product architecture to drive development of MCAD design deliverables while managing concurrent and iterative development  process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Platform CAD structure management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Define configurable designs in sync with business configuration definition of the product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Interconnect CAD and product structure modules to facilitate creation of deliverables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tabLst>
                <a:tab pos="99571" algn="l"/>
              </a:tabLst>
            </a:pPr>
            <a:r>
              <a:rPr lang="en-US" sz="1300" b="1" dirty="0">
                <a:solidFill>
                  <a:schemeClr val="tx2"/>
                </a:solidFill>
              </a:rPr>
              <a:t>Platform Visualization &amp; Analysis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Platform visualization</a:t>
            </a:r>
          </a:p>
          <a:p>
            <a:pPr marL="342900" lvl="2" indent="-1714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Utilize </a:t>
            </a: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3D </a:t>
            </a: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virtual representations </a:t>
            </a: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for </a:t>
            </a: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internal design, validation, manufacturing planning, </a:t>
            </a: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service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Platform analysis and validation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Cost</a:t>
            </a: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, compliance BOM analysis with Interactive systematic interference analysis of configurations </a:t>
            </a:r>
          </a:p>
        </p:txBody>
      </p:sp>
      <p:sp>
        <p:nvSpPr>
          <p:cNvPr id="131" name="Text Box 80"/>
          <p:cNvSpPr txBox="1">
            <a:spLocks noChangeArrowheads="1"/>
          </p:cNvSpPr>
          <p:nvPr/>
        </p:nvSpPr>
        <p:spPr bwMode="auto">
          <a:xfrm>
            <a:off x="3390055" y="3026692"/>
            <a:ext cx="6577540" cy="264079"/>
          </a:xfrm>
          <a:prstGeom prst="rect">
            <a:avLst/>
          </a:prstGeom>
          <a:solidFill>
            <a:srgbClr val="D3E0F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 lIns="62001" tIns="0" rIns="62001" bIns="0" anchor="ctr">
            <a:noAutofit/>
          </a:bodyPr>
          <a:lstStyle>
            <a:defPPr>
              <a:defRPr lang="en-US"/>
            </a:defPPr>
            <a:lvl1pPr algn="ctr" defTabSz="619706" fontAlgn="base">
              <a:spcBef>
                <a:spcPct val="0"/>
              </a:spcBef>
              <a:spcAft>
                <a:spcPct val="0"/>
              </a:spcAft>
              <a:defRPr sz="1600" b="1" i="1"/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dirty="0"/>
              <a:t>Variant Design &amp; Generation</a:t>
            </a:r>
          </a:p>
        </p:txBody>
      </p:sp>
      <p:sp>
        <p:nvSpPr>
          <p:cNvPr id="139" name="TextBox 29"/>
          <p:cNvSpPr txBox="1">
            <a:spLocks noChangeArrowheads="1"/>
          </p:cNvSpPr>
          <p:nvPr/>
        </p:nvSpPr>
        <p:spPr bwMode="auto">
          <a:xfrm>
            <a:off x="6733540" y="7403066"/>
            <a:ext cx="3401060" cy="33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202" tIns="49600" rIns="99202" bIns="49600">
            <a:spAutoFit/>
          </a:bodyPr>
          <a:lstStyle/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tabLst>
                <a:tab pos="99571" algn="l"/>
              </a:tabLst>
            </a:pPr>
            <a:r>
              <a:rPr lang="en-US" sz="1300" b="1" dirty="0">
                <a:solidFill>
                  <a:schemeClr val="tx2"/>
                </a:solidFill>
              </a:rPr>
              <a:t>Platform Operations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Product configuration logic sharing to enterprise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Structured and streamlined process for bringing products offering into order fulfillment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Effectively </a:t>
            </a: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and transparently share business and design configuration logic with other enterprise systems (CRM, ERP…)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tabLst>
                <a:tab pos="99571" algn="l"/>
              </a:tabLst>
            </a:pPr>
            <a:r>
              <a:rPr lang="en-US" sz="1300" b="1" dirty="0">
                <a:solidFill>
                  <a:schemeClr val="tx2"/>
                </a:solidFill>
              </a:rPr>
              <a:t>Platform Planning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Requirements analysis and early BOM planning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Incorporate future &amp; current market demands into early variant structure development &amp; complexity management</a:t>
            </a:r>
          </a:p>
          <a:p>
            <a:pPr marL="99571" lvl="1" indent="-99571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tabLst>
                <a:tab pos="99571" algn="l"/>
              </a:tabLst>
            </a:pPr>
            <a:r>
              <a:rPr lang="en-US" sz="1200" b="1" dirty="0">
                <a:solidFill>
                  <a:schemeClr val="bg2"/>
                </a:solidFill>
              </a:rPr>
              <a:t>Platform </a:t>
            </a:r>
            <a:r>
              <a:rPr lang="en-US" sz="1200" b="1" dirty="0" err="1">
                <a:solidFill>
                  <a:schemeClr val="bg2"/>
                </a:solidFill>
              </a:rPr>
              <a:t>roadmapping</a:t>
            </a:r>
            <a:r>
              <a:rPr lang="en-US" sz="1200" b="1" dirty="0">
                <a:solidFill>
                  <a:schemeClr val="bg2"/>
                </a:solidFill>
              </a:rPr>
              <a:t> and analytics</a:t>
            </a:r>
          </a:p>
          <a:p>
            <a:pPr marL="365713" lvl="2" indent="-175237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99571" algn="l"/>
              </a:tabLst>
            </a:pPr>
            <a:r>
              <a:rPr lang="en-US" sz="1100" dirty="0">
                <a:solidFill>
                  <a:schemeClr val="accent1"/>
                </a:solidFill>
                <a:latin typeface="Candara" pitchFamily="34" charset="0"/>
              </a:rPr>
              <a:t>Develop, maintain and manage product and module roadmaps to optimize platform product </a:t>
            </a: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</a:rPr>
              <a:t>offering</a:t>
            </a:r>
            <a:endParaRPr lang="en-US" sz="1100" dirty="0">
              <a:solidFill>
                <a:schemeClr val="accent1"/>
              </a:solidFill>
              <a:latin typeface="Candara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418504" y="2680666"/>
            <a:ext cx="2934296" cy="188238"/>
          </a:xfrm>
          <a:prstGeom prst="roundRect">
            <a:avLst>
              <a:gd name="adj" fmla="val 3886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chemeClr val="bg2"/>
                </a:solidFill>
              </a:rPr>
              <a:t>Change Management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419554" y="2941735"/>
            <a:ext cx="2933246" cy="188238"/>
          </a:xfrm>
          <a:prstGeom prst="roundRect">
            <a:avLst>
              <a:gd name="adj" fmla="val 3886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chemeClr val="bg2"/>
                </a:solidFill>
              </a:rPr>
              <a:t>Configuration Management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3395111" y="2684784"/>
            <a:ext cx="3329117" cy="188238"/>
          </a:xfrm>
          <a:prstGeom prst="roundRect">
            <a:avLst>
              <a:gd name="adj" fmla="val 3886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chemeClr val="bg2"/>
                </a:solidFill>
              </a:rPr>
              <a:t>Enterprise Change Management</a:t>
            </a:r>
          </a:p>
        </p:txBody>
      </p:sp>
      <p:sp>
        <p:nvSpPr>
          <p:cNvPr id="155" name="Rounded Rectangle 154"/>
          <p:cNvSpPr/>
          <p:nvPr/>
        </p:nvSpPr>
        <p:spPr>
          <a:xfrm>
            <a:off x="3427344" y="3307796"/>
            <a:ext cx="3304503" cy="188238"/>
          </a:xfrm>
          <a:prstGeom prst="roundRect">
            <a:avLst>
              <a:gd name="adj" fmla="val 3886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chemeClr val="bg2"/>
                </a:solidFill>
              </a:rPr>
              <a:t>Platform Structures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6798724" y="3307796"/>
            <a:ext cx="3153629" cy="188238"/>
          </a:xfrm>
          <a:prstGeom prst="roundRect">
            <a:avLst>
              <a:gd name="adj" fmla="val 3886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chemeClr val="bg2"/>
                </a:solidFill>
              </a:rPr>
              <a:t>Platform Operations</a:t>
            </a:r>
          </a:p>
        </p:txBody>
      </p:sp>
      <p:sp>
        <p:nvSpPr>
          <p:cNvPr id="157" name="Rounded Rectangular Callout 156"/>
          <p:cNvSpPr/>
          <p:nvPr/>
        </p:nvSpPr>
        <p:spPr>
          <a:xfrm>
            <a:off x="10535841" y="3068057"/>
            <a:ext cx="1984772" cy="734009"/>
          </a:xfrm>
          <a:prstGeom prst="wedgeRoundRectCallout">
            <a:avLst>
              <a:gd name="adj1" fmla="val -70521"/>
              <a:gd name="adj2" fmla="val -1687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85" tIns="73142" rIns="146285" bIns="73142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“Implementation Units” to Process mapping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0243394" y="2159981"/>
            <a:ext cx="2569666" cy="61293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“Implementation units” = organizational  collection of Best Practices that deliver value to clients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431359" y="3841330"/>
            <a:ext cx="3308108" cy="188238"/>
          </a:xfrm>
          <a:prstGeom prst="roundRect">
            <a:avLst>
              <a:gd name="adj" fmla="val 3886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chemeClr val="bg2"/>
                </a:solidFill>
              </a:rPr>
              <a:t>Platform Visualization &amp; Analysis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783485" y="3560734"/>
            <a:ext cx="3184109" cy="188238"/>
          </a:xfrm>
          <a:prstGeom prst="roundRect">
            <a:avLst>
              <a:gd name="adj" fmla="val 3886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chemeClr val="bg2"/>
                </a:solidFill>
              </a:rPr>
              <a:t>Platform Planning</a:t>
            </a:r>
          </a:p>
        </p:txBody>
      </p:sp>
      <p:sp>
        <p:nvSpPr>
          <p:cNvPr id="50" name="TextBox 29"/>
          <p:cNvSpPr txBox="1">
            <a:spLocks noChangeArrowheads="1"/>
          </p:cNvSpPr>
          <p:nvPr/>
        </p:nvSpPr>
        <p:spPr bwMode="auto">
          <a:xfrm>
            <a:off x="367362" y="4094489"/>
            <a:ext cx="3103310" cy="332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202" tIns="49600" rIns="99202" bIns="49600">
            <a:spAutoFit/>
          </a:bodyPr>
          <a:lstStyle/>
          <a:p>
            <a:pPr marL="0" lvl="1">
              <a:spcAft>
                <a:spcPts val="320"/>
              </a:spcAft>
              <a:defRPr/>
            </a:pPr>
            <a:r>
              <a:rPr lang="en-US" sz="1200" b="1" dirty="0" smtClean="0">
                <a:latin typeface="Arial Narrow" pitchFamily="34" charset="0"/>
              </a:rPr>
              <a:t>Strategic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Narrow" pitchFamily="34" charset="0"/>
              </a:rPr>
              <a:t>(from Value Card PBOs + ‘How we do it’)</a:t>
            </a:r>
          </a:p>
          <a:p>
            <a:pPr marL="171450" lvl="1" indent="-171450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 Narrow" pitchFamily="34" charset="0"/>
              </a:rPr>
              <a:t>Reduce product development cost by understanding impact of change across product configurations</a:t>
            </a:r>
          </a:p>
          <a:p>
            <a:pPr marL="0" lvl="1">
              <a:spcAft>
                <a:spcPts val="320"/>
              </a:spcAft>
              <a:defRPr/>
            </a:pPr>
            <a:r>
              <a:rPr lang="en-US" sz="1200" b="1" dirty="0" smtClean="0">
                <a:latin typeface="Arial Narrow" pitchFamily="34" charset="0"/>
              </a:rPr>
              <a:t>Direct Process</a:t>
            </a:r>
          </a:p>
          <a:p>
            <a:pPr marL="171450" lvl="1" indent="-171450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 Narrow" pitchFamily="34" charset="0"/>
              </a:rPr>
              <a:t>Improve  development efficiency with managed configurations </a:t>
            </a:r>
            <a:r>
              <a:rPr lang="en-US" sz="1200" dirty="0">
                <a:latin typeface="Arial Narrow" pitchFamily="34" charset="0"/>
              </a:rPr>
              <a:t>and </a:t>
            </a:r>
            <a:r>
              <a:rPr lang="en-US" sz="1200" dirty="0" smtClean="0">
                <a:latin typeface="Arial Narrow" pitchFamily="34" charset="0"/>
              </a:rPr>
              <a:t>relationships, business aware change management, automated orchestration and process execution </a:t>
            </a:r>
          </a:p>
          <a:p>
            <a:pPr marL="0" lvl="1">
              <a:spcAft>
                <a:spcPts val="320"/>
              </a:spcAft>
              <a:defRPr/>
            </a:pPr>
            <a:r>
              <a:rPr lang="en-US" sz="1200" b="1" dirty="0" smtClean="0">
                <a:latin typeface="Arial Narrow" pitchFamily="34" charset="0"/>
              </a:rPr>
              <a:t>Indirect Process</a:t>
            </a:r>
          </a:p>
          <a:p>
            <a:pPr marL="171450" lvl="1" indent="-171450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 Narrow" pitchFamily="34" charset="0"/>
              </a:rPr>
              <a:t>Decrease </a:t>
            </a:r>
            <a:r>
              <a:rPr lang="en-US" sz="1200" dirty="0">
                <a:latin typeface="Arial Narrow" pitchFamily="34" charset="0"/>
              </a:rPr>
              <a:t>the number of late-stage (production ramp-up) engineering </a:t>
            </a:r>
            <a:r>
              <a:rPr lang="en-US" sz="1200" dirty="0" smtClean="0">
                <a:latin typeface="Arial Narrow" pitchFamily="34" charset="0"/>
              </a:rPr>
              <a:t>changes with early change visibility and feedback</a:t>
            </a:r>
            <a:endParaRPr lang="en-US" sz="1200" dirty="0">
              <a:latin typeface="Arial Narrow" pitchFamily="34" charset="0"/>
            </a:endParaRPr>
          </a:p>
          <a:p>
            <a:pPr marL="0" lvl="1">
              <a:spcAft>
                <a:spcPts val="320"/>
              </a:spcAft>
              <a:defRPr/>
            </a:pPr>
            <a:r>
              <a:rPr lang="en-US" sz="1200" b="1" dirty="0" smtClean="0">
                <a:latin typeface="Arial Narrow" pitchFamily="34" charset="0"/>
              </a:rPr>
              <a:t>IT Infrastructure</a:t>
            </a:r>
          </a:p>
          <a:p>
            <a:pPr marL="171450" lvl="1" indent="-171450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 Narrow" pitchFamily="34" charset="0"/>
              </a:rPr>
              <a:t>Use fewer </a:t>
            </a:r>
            <a:r>
              <a:rPr lang="en-US" sz="1200" dirty="0">
                <a:latin typeface="Arial Narrow" pitchFamily="34" charset="0"/>
              </a:rPr>
              <a:t>tools and lower costs associated with support, </a:t>
            </a:r>
            <a:r>
              <a:rPr lang="en-US" sz="1200" dirty="0" smtClean="0">
                <a:latin typeface="Arial Narrow" pitchFamily="34" charset="0"/>
              </a:rPr>
              <a:t>maintenance &amp; </a:t>
            </a:r>
            <a:r>
              <a:rPr lang="en-US" sz="1200" dirty="0">
                <a:latin typeface="Arial Narrow" pitchFamily="34" charset="0"/>
              </a:rPr>
              <a:t>training</a:t>
            </a:r>
          </a:p>
        </p:txBody>
      </p:sp>
      <p:sp>
        <p:nvSpPr>
          <p:cNvPr id="53" name="Rectangle 74"/>
          <p:cNvSpPr>
            <a:spLocks noChangeArrowheads="1"/>
          </p:cNvSpPr>
          <p:nvPr/>
        </p:nvSpPr>
        <p:spPr bwMode="auto">
          <a:xfrm rot="16200000" flipH="1">
            <a:off x="-1440584" y="5587898"/>
            <a:ext cx="3251537" cy="3608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62001" tIns="31000" rIns="62001" bIns="31000" anchor="ctr"/>
          <a:lstStyle/>
          <a:p>
            <a:pPr algn="ctr" defTabSz="619706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</a:rPr>
              <a:t>Total Value Model</a:t>
            </a:r>
          </a:p>
        </p:txBody>
      </p:sp>
      <p:cxnSp>
        <p:nvCxnSpPr>
          <p:cNvPr id="54" name="Straight Connector 122"/>
          <p:cNvCxnSpPr/>
          <p:nvPr/>
        </p:nvCxnSpPr>
        <p:spPr>
          <a:xfrm rot="16200000" flipH="1">
            <a:off x="5210923" y="2546650"/>
            <a:ext cx="0" cy="9694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22"/>
          <p:cNvCxnSpPr/>
          <p:nvPr/>
        </p:nvCxnSpPr>
        <p:spPr>
          <a:xfrm rot="16200000" flipH="1">
            <a:off x="5210921" y="10686007"/>
            <a:ext cx="0" cy="9694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" y="1719029"/>
            <a:ext cx="10058413" cy="1473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9554" y="708048"/>
            <a:ext cx="9448345" cy="1828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7150" tIns="28575" rIns="57150" bIns="28575" rtlCol="0" anchor="ctr"/>
          <a:lstStyle/>
          <a:p>
            <a:pPr algn="ctr" defTabSz="914400"/>
            <a:r>
              <a:rPr lang="en-US" sz="1400" dirty="0">
                <a:latin typeface="Arial Narrow" pitchFamily="34" charset="0"/>
              </a:rPr>
              <a:t>Reduce product development cost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19723" y="1220617"/>
            <a:ext cx="6448175" cy="1828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7150" tIns="28575" rIns="57150" bIns="28575" rtlCol="0" anchor="ctr"/>
          <a:lstStyle/>
          <a:p>
            <a:pPr algn="ctr" defTabSz="914400"/>
            <a:r>
              <a:rPr lang="en-US" sz="1400" dirty="0">
                <a:latin typeface="Arial Narrow" pitchFamily="34" charset="0"/>
              </a:rPr>
              <a:t>Accelerate product innovation/ market winning products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19555" y="1461480"/>
            <a:ext cx="9448344" cy="1828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7150" tIns="28575" rIns="57150" bIns="28575" rtlCol="0" anchor="ctr"/>
          <a:lstStyle/>
          <a:p>
            <a:pPr algn="ctr" defTabSz="914400"/>
            <a:r>
              <a:rPr lang="en-US" sz="1400" dirty="0">
                <a:latin typeface="Arial Narrow" pitchFamily="34" charset="0"/>
              </a:rPr>
              <a:t>Improve global product development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16119" y="443458"/>
            <a:ext cx="6451780" cy="18288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7150" tIns="28575" rIns="57150" bIns="28575" rtlCol="0" anchor="ctr"/>
          <a:lstStyle/>
          <a:p>
            <a:pPr algn="ctr" defTabSz="914400"/>
            <a:r>
              <a:rPr lang="en-US" sz="1400" dirty="0">
                <a:latin typeface="Arial Narrow" pitchFamily="34" charset="0"/>
              </a:rPr>
              <a:t>Reduce time-to-market</a:t>
            </a:r>
          </a:p>
        </p:txBody>
      </p:sp>
      <p:sp>
        <p:nvSpPr>
          <p:cNvPr id="71" name="Rounded Rectangular Callout 70"/>
          <p:cNvSpPr/>
          <p:nvPr/>
        </p:nvSpPr>
        <p:spPr>
          <a:xfrm>
            <a:off x="-1612910" y="830639"/>
            <a:ext cx="1247786" cy="813721"/>
          </a:xfrm>
          <a:prstGeom prst="wedgeRoundRectCallout">
            <a:avLst>
              <a:gd name="adj1" fmla="val 88195"/>
              <a:gd name="adj2" fmla="val -2433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Value Drivers from Value Cards (can apply to some Solution levels)</a:t>
            </a:r>
          </a:p>
        </p:txBody>
      </p:sp>
      <p:sp>
        <p:nvSpPr>
          <p:cNvPr id="72" name="TextBox 29"/>
          <p:cNvSpPr txBox="1">
            <a:spLocks noChangeArrowheads="1"/>
          </p:cNvSpPr>
          <p:nvPr/>
        </p:nvSpPr>
        <p:spPr bwMode="auto">
          <a:xfrm>
            <a:off x="3419724" y="4156366"/>
            <a:ext cx="3304503" cy="277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202" tIns="49600" rIns="99202" bIns="49600">
            <a:spAutoFit/>
          </a:bodyPr>
          <a:lstStyle/>
          <a:p>
            <a:pPr marL="0" lvl="1">
              <a:spcAft>
                <a:spcPts val="320"/>
              </a:spcAft>
              <a:defRPr/>
            </a:pPr>
            <a:r>
              <a:rPr lang="en-US" sz="1200" b="1" dirty="0" smtClean="0">
                <a:latin typeface="Arial Narrow" pitchFamily="34" charset="0"/>
              </a:rPr>
              <a:t>Strategic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Narrow" pitchFamily="34" charset="0"/>
              </a:rPr>
              <a:t>(from Value Card PBOs + ‘How we do it’)</a:t>
            </a:r>
          </a:p>
          <a:p>
            <a:pPr marL="182857" lvl="1" indent="-182857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 Narrow" pitchFamily="34" charset="0"/>
              </a:rPr>
              <a:t>Expand </a:t>
            </a:r>
            <a:r>
              <a:rPr lang="en-US" sz="1200" dirty="0">
                <a:latin typeface="Arial Narrow" pitchFamily="34" charset="0"/>
              </a:rPr>
              <a:t>market share </a:t>
            </a:r>
            <a:r>
              <a:rPr lang="en-US" sz="1200" dirty="0" smtClean="0">
                <a:latin typeface="Arial Narrow" pitchFamily="34" charset="0"/>
              </a:rPr>
              <a:t>by employing </a:t>
            </a:r>
            <a:r>
              <a:rPr lang="en-US" sz="1200" dirty="0">
                <a:latin typeface="Arial Narrow" pitchFamily="34" charset="0"/>
              </a:rPr>
              <a:t>a platform </a:t>
            </a:r>
            <a:r>
              <a:rPr lang="en-US" sz="1200" dirty="0" smtClean="0">
                <a:latin typeface="Arial Narrow" pitchFamily="34" charset="0"/>
              </a:rPr>
              <a:t>approach to deliver </a:t>
            </a:r>
            <a:r>
              <a:rPr lang="en-US" sz="1200" dirty="0">
                <a:latin typeface="Arial Narrow" pitchFamily="34" charset="0"/>
              </a:rPr>
              <a:t>more customer-specific </a:t>
            </a:r>
            <a:r>
              <a:rPr lang="en-US" sz="1200" dirty="0" smtClean="0">
                <a:latin typeface="Arial Narrow" pitchFamily="34" charset="0"/>
              </a:rPr>
              <a:t>variants </a:t>
            </a:r>
          </a:p>
          <a:p>
            <a:pPr marL="0" lvl="1">
              <a:spcAft>
                <a:spcPts val="320"/>
              </a:spcAft>
              <a:defRPr/>
            </a:pPr>
            <a:r>
              <a:rPr lang="en-US" sz="1200" b="1" dirty="0" smtClean="0">
                <a:latin typeface="Arial Narrow" pitchFamily="34" charset="0"/>
              </a:rPr>
              <a:t>Direct Process</a:t>
            </a:r>
          </a:p>
          <a:p>
            <a:pPr marL="171450" lvl="1" indent="-171450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 Narrow" pitchFamily="34" charset="0"/>
              </a:rPr>
              <a:t>Optimize development of complex</a:t>
            </a:r>
            <a:r>
              <a:rPr lang="en-US" sz="1200" dirty="0">
                <a:latin typeface="Arial Narrow" pitchFamily="34" charset="0"/>
              </a:rPr>
              <a:t>, </a:t>
            </a:r>
            <a:r>
              <a:rPr lang="en-US" sz="1200" dirty="0" smtClean="0">
                <a:latin typeface="Arial Narrow" pitchFamily="34" charset="0"/>
              </a:rPr>
              <a:t>platform-driven product configurations, business logic and designs</a:t>
            </a:r>
          </a:p>
          <a:p>
            <a:pPr marL="0" lvl="1">
              <a:spcAft>
                <a:spcPts val="320"/>
              </a:spcAft>
              <a:defRPr/>
            </a:pPr>
            <a:r>
              <a:rPr lang="en-US" sz="1200" b="1" dirty="0" smtClean="0">
                <a:latin typeface="Arial Narrow" pitchFamily="34" charset="0"/>
              </a:rPr>
              <a:t>Indirect Process</a:t>
            </a:r>
          </a:p>
          <a:p>
            <a:pPr marL="171450" lvl="1" indent="-171450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 Narrow" pitchFamily="34" charset="0"/>
              </a:rPr>
              <a:t>Reduce </a:t>
            </a:r>
            <a:r>
              <a:rPr lang="en-US" sz="1200" dirty="0">
                <a:latin typeface="Arial Narrow" pitchFamily="34" charset="0"/>
              </a:rPr>
              <a:t>manufacturing rework by improving digital validation of platforms and specific market </a:t>
            </a:r>
            <a:r>
              <a:rPr lang="en-US" sz="1200" dirty="0" smtClean="0">
                <a:latin typeface="Arial Narrow" pitchFamily="34" charset="0"/>
              </a:rPr>
              <a:t>variants</a:t>
            </a:r>
            <a:endParaRPr lang="en-US" sz="1200" b="1" dirty="0" smtClean="0">
              <a:latin typeface="Arial Narrow" pitchFamily="34" charset="0"/>
            </a:endParaRPr>
          </a:p>
          <a:p>
            <a:pPr marL="0" lvl="1">
              <a:spcAft>
                <a:spcPts val="320"/>
              </a:spcAft>
              <a:defRPr/>
            </a:pPr>
            <a:r>
              <a:rPr lang="en-US" sz="1200" b="1" dirty="0" smtClean="0">
                <a:latin typeface="Arial Narrow" pitchFamily="34" charset="0"/>
              </a:rPr>
              <a:t>IT Infrastructure</a:t>
            </a:r>
          </a:p>
          <a:p>
            <a:pPr marL="171450" lvl="1" indent="-171450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 Narrow" pitchFamily="34" charset="0"/>
              </a:rPr>
              <a:t>Accelerate </a:t>
            </a:r>
            <a:r>
              <a:rPr lang="en-US" sz="1200" dirty="0">
                <a:latin typeface="Arial Narrow" pitchFamily="34" charset="0"/>
              </a:rPr>
              <a:t>time-to-value by using OOTB and COTS tools, reducing customization and streamlining use of advanced technology</a:t>
            </a:r>
          </a:p>
        </p:txBody>
      </p:sp>
      <p:sp>
        <p:nvSpPr>
          <p:cNvPr id="73" name="TextBox 29"/>
          <p:cNvSpPr txBox="1">
            <a:spLocks noChangeArrowheads="1"/>
          </p:cNvSpPr>
          <p:nvPr/>
        </p:nvSpPr>
        <p:spPr bwMode="auto">
          <a:xfrm>
            <a:off x="6840550" y="4156366"/>
            <a:ext cx="3127045" cy="313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202" tIns="49600" rIns="99202" bIns="49600">
            <a:spAutoFit/>
          </a:bodyPr>
          <a:lstStyle/>
          <a:p>
            <a:pPr marL="0" lvl="1">
              <a:spcAft>
                <a:spcPts val="320"/>
              </a:spcAft>
              <a:defRPr/>
            </a:pPr>
            <a:r>
              <a:rPr lang="en-US" sz="1200" b="1" dirty="0" smtClean="0">
                <a:latin typeface="Arial Narrow" pitchFamily="34" charset="0"/>
              </a:rPr>
              <a:t>Strategic</a:t>
            </a:r>
            <a:r>
              <a:rPr lang="en-US" sz="1200" dirty="0" smtClean="0">
                <a:latin typeface="Arial Narrow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Narrow" pitchFamily="34" charset="0"/>
              </a:rPr>
              <a:t>(from Value Card PBOs + ‘How we do it’)</a:t>
            </a:r>
          </a:p>
          <a:p>
            <a:pPr marL="182857" lvl="1" indent="-182857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 Narrow" pitchFamily="34" charset="0"/>
              </a:rPr>
              <a:t>Reduce production time with platform component standardization and optimized design-production communication</a:t>
            </a:r>
            <a:endParaRPr lang="en-US" sz="1200" dirty="0">
              <a:latin typeface="Arial Narrow" pitchFamily="34" charset="0"/>
            </a:endParaRPr>
          </a:p>
          <a:p>
            <a:pPr marL="0" lvl="1">
              <a:spcAft>
                <a:spcPts val="320"/>
              </a:spcAft>
              <a:defRPr/>
            </a:pPr>
            <a:r>
              <a:rPr lang="en-US" sz="1200" b="1" dirty="0" smtClean="0">
                <a:latin typeface="Arial Narrow" pitchFamily="34" charset="0"/>
              </a:rPr>
              <a:t>Direct Process</a:t>
            </a:r>
          </a:p>
          <a:p>
            <a:pPr marL="171450" lvl="1" indent="-171450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 Narrow" pitchFamily="34" charset="0"/>
              </a:rPr>
              <a:t>Optimize the composition and roadmaps of </a:t>
            </a:r>
            <a:r>
              <a:rPr lang="en-US" sz="1200" dirty="0">
                <a:latin typeface="Arial Narrow" pitchFamily="34" charset="0"/>
              </a:rPr>
              <a:t>flexible platforms </a:t>
            </a:r>
            <a:r>
              <a:rPr lang="en-US" sz="1200" dirty="0" smtClean="0">
                <a:latin typeface="Arial Narrow" pitchFamily="34" charset="0"/>
              </a:rPr>
              <a:t>to be </a:t>
            </a:r>
            <a:r>
              <a:rPr lang="en-US" sz="1200" dirty="0">
                <a:latin typeface="Arial Narrow" pitchFamily="34" charset="0"/>
              </a:rPr>
              <a:t>more easily tailored for future demand</a:t>
            </a:r>
          </a:p>
          <a:p>
            <a:pPr marL="0" lvl="1">
              <a:spcAft>
                <a:spcPts val="320"/>
              </a:spcAft>
              <a:defRPr/>
            </a:pPr>
            <a:r>
              <a:rPr lang="en-US" sz="1200" b="1" dirty="0" smtClean="0">
                <a:latin typeface="Arial Narrow" pitchFamily="34" charset="0"/>
              </a:rPr>
              <a:t>Indirect Process</a:t>
            </a:r>
          </a:p>
          <a:p>
            <a:pPr marL="171450" lvl="1" indent="-171450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 Narrow" pitchFamily="34" charset="0"/>
              </a:rPr>
              <a:t>Streamline and structure the process for communicating platform business decisions and changes between design and fulfillment</a:t>
            </a:r>
          </a:p>
          <a:p>
            <a:pPr marL="0" lvl="1">
              <a:spcAft>
                <a:spcPts val="320"/>
              </a:spcAft>
              <a:defRPr/>
            </a:pPr>
            <a:r>
              <a:rPr lang="en-US" sz="1200" b="1" dirty="0" smtClean="0">
                <a:latin typeface="Arial Narrow" pitchFamily="34" charset="0"/>
              </a:rPr>
              <a:t>IT Infrastructure</a:t>
            </a:r>
          </a:p>
          <a:p>
            <a:pPr marL="171450" lvl="1" indent="-171450">
              <a:spcAft>
                <a:spcPts val="320"/>
              </a:spcAft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 Narrow" pitchFamily="34" charset="0"/>
              </a:rPr>
              <a:t>Consolidate and integrate </a:t>
            </a:r>
            <a:r>
              <a:rPr lang="en-US" sz="1200" dirty="0">
                <a:latin typeface="Arial Narrow" pitchFamily="34" charset="0"/>
              </a:rPr>
              <a:t>product development infrastructure comprised of fewer </a:t>
            </a:r>
            <a:r>
              <a:rPr lang="en-US" sz="1200" dirty="0" smtClean="0">
                <a:latin typeface="Arial Narrow" pitchFamily="34" charset="0"/>
              </a:rPr>
              <a:t>tools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>
            <a:off x="-1701799" y="4986023"/>
            <a:ext cx="1139824" cy="1074816"/>
          </a:xfrm>
          <a:prstGeom prst="wedgeRoundRectCallout">
            <a:avLst>
              <a:gd name="adj1" fmla="val 108251"/>
              <a:gd name="adj2" fmla="val -40284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Total Value Model (TVM) + PBOs + ‘How we do it’ from Value Cards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19555" y="972861"/>
            <a:ext cx="9448343" cy="17648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57150" tIns="28575" rIns="57150" bIns="28575" rtlCol="0" anchor="ctr"/>
          <a:lstStyle/>
          <a:p>
            <a:pPr algn="ctr" defTabSz="914400"/>
            <a:r>
              <a:rPr lang="en-US" sz="1400" dirty="0">
                <a:latin typeface="Arial Narrow" pitchFamily="34" charset="0"/>
              </a:rPr>
              <a:t>Reduce product cost</a:t>
            </a:r>
          </a:p>
        </p:txBody>
      </p:sp>
      <p:sp>
        <p:nvSpPr>
          <p:cNvPr id="76" name="Rounded Rectangular Callout 75"/>
          <p:cNvSpPr/>
          <p:nvPr/>
        </p:nvSpPr>
        <p:spPr>
          <a:xfrm>
            <a:off x="-1701799" y="6671949"/>
            <a:ext cx="1336674" cy="909952"/>
          </a:xfrm>
          <a:prstGeom prst="wedgeRoundRectCallout">
            <a:avLst>
              <a:gd name="adj1" fmla="val 88195"/>
              <a:gd name="adj2" fmla="val -2433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TVM will be done per IU and then rolled up for the Solution level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-1612911" y="3103410"/>
            <a:ext cx="1247786" cy="474963"/>
          </a:xfrm>
          <a:prstGeom prst="wedgeRoundRectCallout">
            <a:avLst>
              <a:gd name="adj1" fmla="val 137050"/>
              <a:gd name="adj2" fmla="val -5641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Implementation Unit (IU)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425432" y="3569614"/>
            <a:ext cx="3308108" cy="188238"/>
          </a:xfrm>
          <a:prstGeom prst="roundRect">
            <a:avLst>
              <a:gd name="adj" fmla="val 3886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chemeClr val="bg2"/>
                </a:solidFill>
              </a:rPr>
              <a:t>Platform Models</a:t>
            </a:r>
          </a:p>
        </p:txBody>
      </p:sp>
      <p:sp>
        <p:nvSpPr>
          <p:cNvPr id="44" name="Oval 43"/>
          <p:cNvSpPr/>
          <p:nvPr/>
        </p:nvSpPr>
        <p:spPr>
          <a:xfrm>
            <a:off x="383431" y="7673176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83431" y="8533958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3931" y="10779465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73931" y="9416880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79647" y="11992460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83431" y="12524535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73931" y="13205836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3395111" y="7673176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372130" y="8516921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3372130" y="10267767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3382889" y="11978888"/>
            <a:ext cx="152400" cy="152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395359" y="13889178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3393627" y="14592581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372130" y="924873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382889" y="11115309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3392782" y="12837396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764350" y="767317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747509" y="908392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752699" y="997292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7112347" y="11344081"/>
            <a:ext cx="2773506" cy="1602661"/>
            <a:chOff x="7361094" y="3348120"/>
            <a:chExt cx="2773506" cy="1602661"/>
          </a:xfrm>
        </p:grpSpPr>
        <p:sp>
          <p:nvSpPr>
            <p:cNvPr id="90" name="Rectangle 89"/>
            <p:cNvSpPr/>
            <p:nvPr/>
          </p:nvSpPr>
          <p:spPr>
            <a:xfrm>
              <a:off x="7361094" y="3348120"/>
              <a:ext cx="2773506" cy="16026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Remove sensitive content before sharing with customers (e.g. “Not Supported”)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405863" y="3390711"/>
              <a:ext cx="37029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KEY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8601248" y="3711609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7699150" y="3711609"/>
              <a:ext cx="152400" cy="1524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9555095" y="371160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27769" y="3886707"/>
              <a:ext cx="695162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/>
                <a:t>Well Supported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327724" y="3889782"/>
              <a:ext cx="697852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/>
                <a:t>Partially Supported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281571" y="3889782"/>
              <a:ext cx="706013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b="1" dirty="0" smtClean="0"/>
                <a:t>Not Supported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1"/>
          <p:cNvSpPr>
            <a:spLocks noChangeArrowheads="1"/>
          </p:cNvSpPr>
          <p:nvPr/>
        </p:nvSpPr>
        <p:spPr bwMode="auto">
          <a:xfrm rot="16200000" flipH="1">
            <a:off x="-1646628" y="2060093"/>
            <a:ext cx="3654111" cy="3608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62001" tIns="31000" rIns="62001" bIns="31000" anchor="ctr"/>
          <a:lstStyle/>
          <a:p>
            <a:pPr algn="ctr" defTabSz="619706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</a:rPr>
              <a:t>Organizational readiness</a:t>
            </a:r>
          </a:p>
        </p:txBody>
      </p:sp>
      <p:cxnSp>
        <p:nvCxnSpPr>
          <p:cNvPr id="29" name="Straight Connector 122"/>
          <p:cNvCxnSpPr/>
          <p:nvPr/>
        </p:nvCxnSpPr>
        <p:spPr>
          <a:xfrm rot="16200000" flipH="1">
            <a:off x="5210922" y="-784012"/>
            <a:ext cx="0" cy="9694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2"/>
          <p:cNvCxnSpPr/>
          <p:nvPr/>
        </p:nvCxnSpPr>
        <p:spPr>
          <a:xfrm rot="16200000" flipH="1">
            <a:off x="5200445" y="9362278"/>
            <a:ext cx="0" cy="9694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8"/>
          <p:cNvCxnSpPr>
            <a:cxnSpLocks noChangeShapeType="1"/>
          </p:cNvCxnSpPr>
          <p:nvPr/>
        </p:nvCxnSpPr>
        <p:spPr bwMode="auto">
          <a:xfrm flipH="1">
            <a:off x="6733487" y="436710"/>
            <a:ext cx="2724" cy="13793422"/>
          </a:xfrm>
          <a:prstGeom prst="line">
            <a:avLst/>
          </a:prstGeom>
          <a:noFill/>
          <a:ln w="9525" cap="sq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35" name="Straight Connector 28"/>
          <p:cNvCxnSpPr>
            <a:cxnSpLocks noChangeShapeType="1"/>
          </p:cNvCxnSpPr>
          <p:nvPr/>
        </p:nvCxnSpPr>
        <p:spPr bwMode="auto">
          <a:xfrm>
            <a:off x="3394087" y="436710"/>
            <a:ext cx="12440" cy="13793422"/>
          </a:xfrm>
          <a:prstGeom prst="line">
            <a:avLst/>
          </a:prstGeom>
          <a:noFill/>
          <a:ln w="9525" cap="sq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22" name="TextBox 126"/>
          <p:cNvSpPr txBox="1">
            <a:spLocks noChangeArrowheads="1"/>
          </p:cNvSpPr>
          <p:nvPr/>
        </p:nvSpPr>
        <p:spPr bwMode="auto">
          <a:xfrm>
            <a:off x="3872801" y="820551"/>
            <a:ext cx="2317544" cy="217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14" tIns="45657" rIns="91314" bIns="45657"/>
          <a:lstStyle/>
          <a:p>
            <a:pPr marL="150004" indent="-150004" algn="ctr">
              <a:tabLst>
                <a:tab pos="150004" algn="l"/>
              </a:tabLst>
            </a:pPr>
            <a:r>
              <a:rPr lang="en-US" sz="1400" u="sng" dirty="0" smtClean="0">
                <a:latin typeface="Arial Narrow" pitchFamily="34" charset="0"/>
              </a:rPr>
              <a:t>Internal</a:t>
            </a: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Product Management</a:t>
            </a: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Product Architects</a:t>
            </a: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Configuration Manager</a:t>
            </a: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Designer</a:t>
            </a:r>
          </a:p>
          <a:p>
            <a:pPr marL="150004" indent="-150004" algn="ctr">
              <a:tabLst>
                <a:tab pos="150004" algn="l"/>
              </a:tabLst>
            </a:pPr>
            <a:endParaRPr lang="en-US" sz="1400" dirty="0" smtClean="0">
              <a:latin typeface="Arial Narrow" pitchFamily="34" charset="0"/>
            </a:endParaRP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Introduction by function</a:t>
            </a:r>
            <a:endParaRPr lang="en-US" sz="1400" u="sng" dirty="0" smtClean="0">
              <a:latin typeface="Arial Narrow" pitchFamily="34" charset="0"/>
            </a:endParaRPr>
          </a:p>
          <a:p>
            <a:pPr marL="150004" indent="-150004" algn="ctr">
              <a:tabLst>
                <a:tab pos="150004" algn="l"/>
              </a:tabLst>
            </a:pPr>
            <a:endParaRPr lang="en-US" sz="1400" u="sng" dirty="0">
              <a:latin typeface="Arial Narrow" pitchFamily="34" charset="0"/>
            </a:endParaRPr>
          </a:p>
          <a:p>
            <a:pPr marL="150004" indent="-150004" algn="ctr">
              <a:tabLst>
                <a:tab pos="150004" algn="l"/>
              </a:tabLst>
            </a:pPr>
            <a:r>
              <a:rPr lang="en-US" sz="1400" u="sng" dirty="0" smtClean="0">
                <a:latin typeface="Arial Narrow" pitchFamily="34" charset="0"/>
              </a:rPr>
              <a:t>External</a:t>
            </a: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Strategic Partners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23" name="TextBox 126"/>
          <p:cNvSpPr txBox="1">
            <a:spLocks noChangeArrowheads="1"/>
          </p:cNvSpPr>
          <p:nvPr/>
        </p:nvSpPr>
        <p:spPr bwMode="auto">
          <a:xfrm>
            <a:off x="7274307" y="820556"/>
            <a:ext cx="2317544" cy="217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14" tIns="45657" rIns="91314" bIns="45657"/>
          <a:lstStyle/>
          <a:p>
            <a:pPr marL="150004" indent="-150004" algn="ctr">
              <a:tabLst>
                <a:tab pos="150004" algn="l"/>
              </a:tabLst>
            </a:pPr>
            <a:r>
              <a:rPr lang="en-US" sz="1400" u="sng" dirty="0" smtClean="0">
                <a:latin typeface="Arial Narrow" pitchFamily="34" charset="0"/>
              </a:rPr>
              <a:t>Internal</a:t>
            </a:r>
            <a:endParaRPr lang="en-US" sz="1400" dirty="0" smtClean="0">
              <a:latin typeface="Arial Narrow" pitchFamily="34" charset="0"/>
            </a:endParaRP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Marketing</a:t>
            </a:r>
            <a:endParaRPr lang="en-US" sz="1400" dirty="0">
              <a:latin typeface="Arial Narrow" pitchFamily="34" charset="0"/>
            </a:endParaRP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Product Manager</a:t>
            </a: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Designer</a:t>
            </a: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Portfolio planner</a:t>
            </a:r>
            <a:endParaRPr lang="en-US" sz="1400" dirty="0">
              <a:latin typeface="Arial Narrow" pitchFamily="34" charset="0"/>
            </a:endParaRPr>
          </a:p>
          <a:p>
            <a:pPr marL="150004" indent="-150004" algn="ctr">
              <a:tabLst>
                <a:tab pos="150004" algn="l"/>
              </a:tabLst>
            </a:pPr>
            <a:endParaRPr lang="en-US" sz="1400" u="sng" dirty="0" smtClean="0">
              <a:latin typeface="Arial Narrow" pitchFamily="34" charset="0"/>
            </a:endParaRPr>
          </a:p>
          <a:p>
            <a:pPr marL="150004" indent="-150004" algn="ctr">
              <a:tabLst>
                <a:tab pos="150004" algn="l"/>
              </a:tabLst>
            </a:pPr>
            <a:r>
              <a:rPr lang="en-US" sz="1400" u="sng" dirty="0" smtClean="0">
                <a:latin typeface="Arial Narrow" pitchFamily="34" charset="0"/>
              </a:rPr>
              <a:t>External</a:t>
            </a: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Customers</a:t>
            </a: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>
                <a:latin typeface="Arial Narrow" pitchFamily="34" charset="0"/>
              </a:rPr>
              <a:t>Strategic Partners</a:t>
            </a:r>
          </a:p>
          <a:p>
            <a:pPr marL="150004" indent="-150004" algn="ctr">
              <a:tabLst>
                <a:tab pos="150004" algn="l"/>
              </a:tabLst>
            </a:pPr>
            <a:endParaRPr lang="en-US" sz="1400" dirty="0">
              <a:latin typeface="Arial Narrow" pitchFamily="34" charset="0"/>
            </a:endParaRPr>
          </a:p>
          <a:p>
            <a:pPr marL="150004" indent="-150004" algn="ctr">
              <a:tabLst>
                <a:tab pos="150004" algn="l"/>
              </a:tabLst>
            </a:pPr>
            <a:endParaRPr lang="en-US" sz="1400" dirty="0">
              <a:latin typeface="Arial Narrow" pitchFamily="34" charset="0"/>
            </a:endParaRPr>
          </a:p>
        </p:txBody>
      </p:sp>
      <p:sp>
        <p:nvSpPr>
          <p:cNvPr id="24" name="TextBox 126"/>
          <p:cNvSpPr txBox="1">
            <a:spLocks noChangeArrowheads="1"/>
          </p:cNvSpPr>
          <p:nvPr/>
        </p:nvSpPr>
        <p:spPr bwMode="auto">
          <a:xfrm>
            <a:off x="639497" y="820556"/>
            <a:ext cx="2317544" cy="217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14" tIns="45657" rIns="91314" bIns="45657"/>
          <a:lstStyle/>
          <a:p>
            <a:pPr marL="150004" indent="-150004" algn="ctr">
              <a:tabLst>
                <a:tab pos="150004" algn="l"/>
              </a:tabLst>
            </a:pPr>
            <a:r>
              <a:rPr lang="en-US" sz="1400" u="sng" dirty="0" smtClean="0">
                <a:latin typeface="Arial Narrow" pitchFamily="34" charset="0"/>
              </a:rPr>
              <a:t>Internal</a:t>
            </a: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Mechanical Design Department</a:t>
            </a: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Electronic Design Department</a:t>
            </a: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Manager</a:t>
            </a:r>
            <a:endParaRPr lang="en-US" sz="1400" dirty="0">
              <a:latin typeface="Arial Narrow" pitchFamily="34" charset="0"/>
            </a:endParaRP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Manufacturing </a:t>
            </a:r>
            <a:r>
              <a:rPr lang="en-US" sz="1400" dirty="0">
                <a:latin typeface="Arial Narrow" pitchFamily="34" charset="0"/>
              </a:rPr>
              <a:t>Engineers</a:t>
            </a:r>
          </a:p>
          <a:p>
            <a:pPr marL="150004" indent="-150004" algn="ctr">
              <a:tabLst>
                <a:tab pos="150004" algn="l"/>
              </a:tabLst>
            </a:pPr>
            <a:endParaRPr lang="en-US" sz="1400" dirty="0" smtClean="0">
              <a:latin typeface="Arial Narrow" pitchFamily="34" charset="0"/>
            </a:endParaRP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Multiple locations sequentially by region or BU</a:t>
            </a:r>
            <a:endParaRPr lang="en-US" sz="1400" dirty="0">
              <a:latin typeface="Arial Narrow" pitchFamily="34" charset="0"/>
            </a:endParaRPr>
          </a:p>
          <a:p>
            <a:pPr marL="150004" indent="-150004" algn="ctr">
              <a:tabLst>
                <a:tab pos="150004" algn="l"/>
              </a:tabLst>
            </a:pPr>
            <a:endParaRPr lang="en-US" sz="1400" u="sng" dirty="0" smtClean="0">
              <a:latin typeface="Arial Narrow" pitchFamily="34" charset="0"/>
            </a:endParaRPr>
          </a:p>
          <a:p>
            <a:pPr marL="150004" indent="-150004" algn="ctr">
              <a:tabLst>
                <a:tab pos="150004" algn="l"/>
              </a:tabLst>
            </a:pPr>
            <a:r>
              <a:rPr lang="en-US" sz="1400" u="sng" dirty="0" smtClean="0">
                <a:latin typeface="Arial Narrow" pitchFamily="34" charset="0"/>
              </a:rPr>
              <a:t>External</a:t>
            </a:r>
          </a:p>
          <a:p>
            <a:pPr marL="150004" indent="-150004" algn="ctr">
              <a:tabLst>
                <a:tab pos="150004" algn="l"/>
              </a:tabLst>
            </a:pPr>
            <a:r>
              <a:rPr lang="en-US" sz="1400" dirty="0" smtClean="0">
                <a:latin typeface="Arial Narrow" pitchFamily="34" charset="0"/>
              </a:rPr>
              <a:t>Partners/Suppliers</a:t>
            </a:r>
            <a:endParaRPr lang="en-US" sz="1400" dirty="0">
              <a:latin typeface="Arial Narrow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20518748">
            <a:off x="2597838" y="3095626"/>
            <a:ext cx="231706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48" y="8"/>
            <a:ext cx="10053651" cy="40956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lIns="62001" tIns="31000" rIns="62001" bIns="31000" anchor="ctr"/>
          <a:lstStyle>
            <a:defPPr>
              <a:defRPr lang="en-US"/>
            </a:defPPr>
            <a:lvl1pPr defTabSz="914400">
              <a:defRPr sz="1800"/>
            </a:lvl1pPr>
            <a:lvl2pPr marL="457200" defTabSz="914400">
              <a:defRPr sz="1800"/>
            </a:lvl2pPr>
            <a:lvl3pPr marL="0" lvl="2" algn="ctr" defTabSz="620377" fontAlgn="base">
              <a:spcBef>
                <a:spcPct val="0"/>
              </a:spcBef>
              <a:spcAft>
                <a:spcPct val="0"/>
              </a:spcAft>
              <a:tabLst>
                <a:tab pos="5817360" algn="r"/>
              </a:tabLst>
              <a:defRPr sz="1800" b="1">
                <a:solidFill>
                  <a:schemeClr val="bg1"/>
                </a:solidFill>
              </a:defRPr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2"/>
            <a:r>
              <a:rPr lang="en-US" dirty="0"/>
              <a:t>Global Platform – Client Value Roadmap Template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 template 2012 pptx">
  <a:themeElements>
    <a:clrScheme name="Lippencott">
      <a:dk1>
        <a:srgbClr val="53565A"/>
      </a:dk1>
      <a:lt1>
        <a:srgbClr val="FFFFFF"/>
      </a:lt1>
      <a:dk2>
        <a:srgbClr val="E57200"/>
      </a:dk2>
      <a:lt2>
        <a:srgbClr val="236192"/>
      </a:lt2>
      <a:accent1>
        <a:srgbClr val="009CDE"/>
      </a:accent1>
      <a:accent2>
        <a:srgbClr val="84BD00"/>
      </a:accent2>
      <a:accent3>
        <a:srgbClr val="00857D"/>
      </a:accent3>
      <a:accent4>
        <a:srgbClr val="EFA615"/>
      </a:accent4>
      <a:accent5>
        <a:srgbClr val="912F46"/>
      </a:accent5>
      <a:accent6>
        <a:srgbClr val="C8C9C7"/>
      </a:accent6>
      <a:hlink>
        <a:srgbClr val="8A204B"/>
      </a:hlink>
      <a:folHlink>
        <a:srgbClr val="8331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orporate template 2012 pptx" id="{583B800D-3282-4439-803C-86836F212402}" vid="{BDA6DA43-B66F-47C6-8C59-0EDC2D4220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22641</TotalTime>
  <Words>1020</Words>
  <Application>Microsoft Office PowerPoint</Application>
  <PresentationFormat>Custom</PresentationFormat>
  <Paragraphs>158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Corporate template 2012 pptx</vt:lpstr>
      <vt:lpstr>Global Platform Solution   Client Value Roadmap Template</vt:lpstr>
      <vt:lpstr>Global Platform 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Pezel, Vladimir</dc:creator>
  <cp:lastModifiedBy>Vlad Pezel</cp:lastModifiedBy>
  <cp:revision>219</cp:revision>
  <dcterms:created xsi:type="dcterms:W3CDTF">2006-08-16T00:00:00Z</dcterms:created>
  <dcterms:modified xsi:type="dcterms:W3CDTF">2013-01-16T19:23:39Z</dcterms:modified>
</cp:coreProperties>
</file>