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45" r:id="rId3"/>
    <p:sldId id="331" r:id="rId4"/>
    <p:sldId id="328" r:id="rId5"/>
    <p:sldId id="324"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25" r:id="rId19"/>
    <p:sldId id="330" r:id="rId20"/>
    <p:sldId id="319" r:id="rId21"/>
    <p:sldId id="318" r:id="rId22"/>
    <p:sldId id="323" r:id="rId23"/>
    <p:sldId id="317" r:id="rId24"/>
    <p:sldId id="297" r:id="rId25"/>
    <p:sldId id="326" r:id="rId26"/>
    <p:sldId id="295" r:id="rId27"/>
    <p:sldId id="34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7" d="100"/>
          <a:sy n="127" d="100"/>
        </p:scale>
        <p:origin x="-70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0EF4B-7D0B-40F3-A04C-9DD06A433BE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F5A5DA2-B8EF-4D99-A767-C6121621B080}">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smtClean="0"/>
            <a:t>Vision</a:t>
          </a:r>
          <a:endParaRPr lang="en-US" sz="2400" dirty="0"/>
        </a:p>
      </dgm:t>
    </dgm:pt>
    <dgm:pt modelId="{E481B060-5C18-489F-B0AB-F3E6319574BF}" type="parTrans" cxnId="{40CC0D0D-4312-485D-9768-1C8EABD1418C}">
      <dgm:prSet/>
      <dgm:spPr/>
      <dgm:t>
        <a:bodyPr/>
        <a:lstStyle/>
        <a:p>
          <a:endParaRPr lang="en-US" sz="1100"/>
        </a:p>
      </dgm:t>
    </dgm:pt>
    <dgm:pt modelId="{EF0194A2-E2BD-48D3-B7CE-CC2D142C777B}" type="sibTrans" cxnId="{40CC0D0D-4312-485D-9768-1C8EABD1418C}">
      <dgm:prSet/>
      <dgm:spPr/>
      <dgm:t>
        <a:bodyPr/>
        <a:lstStyle/>
        <a:p>
          <a:endParaRPr lang="en-US" sz="1100"/>
        </a:p>
      </dgm:t>
    </dgm:pt>
    <dgm:pt modelId="{91416584-B869-43E5-B32B-80A6C812A072}">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smtClean="0"/>
            <a:t>Principles</a:t>
          </a:r>
          <a:endParaRPr lang="en-US" sz="2400" dirty="0"/>
        </a:p>
      </dgm:t>
    </dgm:pt>
    <dgm:pt modelId="{AB707CB1-7ED9-4246-ACAB-9F145C707430}" type="parTrans" cxnId="{07922ED2-B9F7-41F7-8926-579DBC21A534}">
      <dgm:prSet/>
      <dgm:spPr/>
      <dgm:t>
        <a:bodyPr/>
        <a:lstStyle/>
        <a:p>
          <a:endParaRPr lang="en-US" sz="1100"/>
        </a:p>
      </dgm:t>
    </dgm:pt>
    <dgm:pt modelId="{E6B08832-4F44-4056-8F94-EC996D228266}" type="sibTrans" cxnId="{07922ED2-B9F7-41F7-8926-579DBC21A534}">
      <dgm:prSet/>
      <dgm:spPr/>
      <dgm:t>
        <a:bodyPr/>
        <a:lstStyle/>
        <a:p>
          <a:endParaRPr lang="en-US" sz="1100"/>
        </a:p>
      </dgm:t>
    </dgm:pt>
    <dgm:pt modelId="{71F23B45-BA16-420E-AA03-68A0AE8E50BA}">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smtClean="0"/>
            <a:t>Personas,</a:t>
          </a:r>
        </a:p>
        <a:p>
          <a:r>
            <a:rPr lang="en-US" sz="2000" dirty="0" smtClean="0"/>
            <a:t>User Observation,</a:t>
          </a:r>
        </a:p>
        <a:p>
          <a:r>
            <a:rPr lang="en-US" sz="2000" dirty="0" smtClean="0"/>
            <a:t>Design Patterns …</a:t>
          </a:r>
          <a:endParaRPr lang="en-US" sz="2000" dirty="0"/>
        </a:p>
      </dgm:t>
    </dgm:pt>
    <dgm:pt modelId="{6BB276CD-B016-40E3-95C7-FA3BCD43581C}" type="parTrans" cxnId="{049A167A-F883-4540-90CF-2F1E52289C31}">
      <dgm:prSet/>
      <dgm:spPr/>
      <dgm:t>
        <a:bodyPr/>
        <a:lstStyle/>
        <a:p>
          <a:endParaRPr lang="en-US" sz="1100"/>
        </a:p>
      </dgm:t>
    </dgm:pt>
    <dgm:pt modelId="{3A548923-6D62-45D3-A20A-897B5F2A9411}" type="sibTrans" cxnId="{049A167A-F883-4540-90CF-2F1E52289C31}">
      <dgm:prSet/>
      <dgm:spPr/>
      <dgm:t>
        <a:bodyPr/>
        <a:lstStyle/>
        <a:p>
          <a:endParaRPr lang="en-US" sz="1100"/>
        </a:p>
      </dgm:t>
    </dgm:pt>
    <dgm:pt modelId="{3872BA45-CCA2-41FC-B77E-CA65B973A520}" type="pres">
      <dgm:prSet presAssocID="{1B90EF4B-7D0B-40F3-A04C-9DD06A433BE7}" presName="diagram" presStyleCnt="0">
        <dgm:presLayoutVars>
          <dgm:dir/>
          <dgm:resizeHandles val="exact"/>
        </dgm:presLayoutVars>
      </dgm:prSet>
      <dgm:spPr/>
      <dgm:t>
        <a:bodyPr/>
        <a:lstStyle/>
        <a:p>
          <a:endParaRPr lang="en-US"/>
        </a:p>
      </dgm:t>
    </dgm:pt>
    <dgm:pt modelId="{DE1360EF-3D04-4B2C-9035-1A199DD754FA}" type="pres">
      <dgm:prSet presAssocID="{8F5A5DA2-B8EF-4D99-A767-C6121621B080}" presName="node" presStyleLbl="node1" presStyleIdx="0" presStyleCnt="3">
        <dgm:presLayoutVars>
          <dgm:bulletEnabled val="1"/>
        </dgm:presLayoutVars>
      </dgm:prSet>
      <dgm:spPr>
        <a:prstGeom prst="roundRect">
          <a:avLst/>
        </a:prstGeom>
      </dgm:spPr>
      <dgm:t>
        <a:bodyPr/>
        <a:lstStyle/>
        <a:p>
          <a:endParaRPr lang="en-US"/>
        </a:p>
      </dgm:t>
    </dgm:pt>
    <dgm:pt modelId="{301EA104-01FE-48D0-B6E8-973EBBB1378F}" type="pres">
      <dgm:prSet presAssocID="{EF0194A2-E2BD-48D3-B7CE-CC2D142C777B}" presName="sibTrans" presStyleCnt="0"/>
      <dgm:spPr/>
    </dgm:pt>
    <dgm:pt modelId="{D83ABE4D-2769-4E2D-9C48-F2B734CF982B}" type="pres">
      <dgm:prSet presAssocID="{91416584-B869-43E5-B32B-80A6C812A072}" presName="node" presStyleLbl="node1" presStyleIdx="1" presStyleCnt="3">
        <dgm:presLayoutVars>
          <dgm:bulletEnabled val="1"/>
        </dgm:presLayoutVars>
      </dgm:prSet>
      <dgm:spPr>
        <a:prstGeom prst="roundRect">
          <a:avLst/>
        </a:prstGeom>
      </dgm:spPr>
      <dgm:t>
        <a:bodyPr/>
        <a:lstStyle/>
        <a:p>
          <a:endParaRPr lang="en-US"/>
        </a:p>
      </dgm:t>
    </dgm:pt>
    <dgm:pt modelId="{3CDF8E84-ACE5-4620-87FB-85CA559D72F1}" type="pres">
      <dgm:prSet presAssocID="{E6B08832-4F44-4056-8F94-EC996D228266}" presName="sibTrans" presStyleCnt="0"/>
      <dgm:spPr/>
    </dgm:pt>
    <dgm:pt modelId="{B0A1C798-761A-4B3C-9D64-D6D647BD8AF0}" type="pres">
      <dgm:prSet presAssocID="{71F23B45-BA16-420E-AA03-68A0AE8E50BA}" presName="node" presStyleLbl="node1" presStyleIdx="2" presStyleCnt="3">
        <dgm:presLayoutVars>
          <dgm:bulletEnabled val="1"/>
        </dgm:presLayoutVars>
      </dgm:prSet>
      <dgm:spPr>
        <a:prstGeom prst="roundRect">
          <a:avLst/>
        </a:prstGeom>
      </dgm:spPr>
      <dgm:t>
        <a:bodyPr/>
        <a:lstStyle/>
        <a:p>
          <a:endParaRPr lang="en-US"/>
        </a:p>
      </dgm:t>
    </dgm:pt>
  </dgm:ptLst>
  <dgm:cxnLst>
    <dgm:cxn modelId="{049A167A-F883-4540-90CF-2F1E52289C31}" srcId="{1B90EF4B-7D0B-40F3-A04C-9DD06A433BE7}" destId="{71F23B45-BA16-420E-AA03-68A0AE8E50BA}" srcOrd="2" destOrd="0" parTransId="{6BB276CD-B016-40E3-95C7-FA3BCD43581C}" sibTransId="{3A548923-6D62-45D3-A20A-897B5F2A9411}"/>
    <dgm:cxn modelId="{94A699AD-66AC-4056-B529-CC99462114AE}" type="presOf" srcId="{71F23B45-BA16-420E-AA03-68A0AE8E50BA}" destId="{B0A1C798-761A-4B3C-9D64-D6D647BD8AF0}" srcOrd="0" destOrd="0" presId="urn:microsoft.com/office/officeart/2005/8/layout/default"/>
    <dgm:cxn modelId="{53DAE667-EB71-40F9-AD26-AD4082A0A979}" type="presOf" srcId="{1B90EF4B-7D0B-40F3-A04C-9DD06A433BE7}" destId="{3872BA45-CCA2-41FC-B77E-CA65B973A520}" srcOrd="0" destOrd="0" presId="urn:microsoft.com/office/officeart/2005/8/layout/default"/>
    <dgm:cxn modelId="{40CC0D0D-4312-485D-9768-1C8EABD1418C}" srcId="{1B90EF4B-7D0B-40F3-A04C-9DD06A433BE7}" destId="{8F5A5DA2-B8EF-4D99-A767-C6121621B080}" srcOrd="0" destOrd="0" parTransId="{E481B060-5C18-489F-B0AB-F3E6319574BF}" sibTransId="{EF0194A2-E2BD-48D3-B7CE-CC2D142C777B}"/>
    <dgm:cxn modelId="{AABA51C0-9574-4A40-A91E-51B972D27029}" type="presOf" srcId="{8F5A5DA2-B8EF-4D99-A767-C6121621B080}" destId="{DE1360EF-3D04-4B2C-9035-1A199DD754FA}" srcOrd="0" destOrd="0" presId="urn:microsoft.com/office/officeart/2005/8/layout/default"/>
    <dgm:cxn modelId="{07922ED2-B9F7-41F7-8926-579DBC21A534}" srcId="{1B90EF4B-7D0B-40F3-A04C-9DD06A433BE7}" destId="{91416584-B869-43E5-B32B-80A6C812A072}" srcOrd="1" destOrd="0" parTransId="{AB707CB1-7ED9-4246-ACAB-9F145C707430}" sibTransId="{E6B08832-4F44-4056-8F94-EC996D228266}"/>
    <dgm:cxn modelId="{EE6D540F-038B-4F62-91EF-90122D1C3436}" type="presOf" srcId="{91416584-B869-43E5-B32B-80A6C812A072}" destId="{D83ABE4D-2769-4E2D-9C48-F2B734CF982B}" srcOrd="0" destOrd="0" presId="urn:microsoft.com/office/officeart/2005/8/layout/default"/>
    <dgm:cxn modelId="{79E4837B-D858-48CA-8859-35765D9CDF5B}" type="presParOf" srcId="{3872BA45-CCA2-41FC-B77E-CA65B973A520}" destId="{DE1360EF-3D04-4B2C-9035-1A199DD754FA}" srcOrd="0" destOrd="0" presId="urn:microsoft.com/office/officeart/2005/8/layout/default"/>
    <dgm:cxn modelId="{9C171373-9CCB-406A-B414-9F955EFA99AB}" type="presParOf" srcId="{3872BA45-CCA2-41FC-B77E-CA65B973A520}" destId="{301EA104-01FE-48D0-B6E8-973EBBB1378F}" srcOrd="1" destOrd="0" presId="urn:microsoft.com/office/officeart/2005/8/layout/default"/>
    <dgm:cxn modelId="{400DE69B-2D9B-468B-9212-27B6C2ED4421}" type="presParOf" srcId="{3872BA45-CCA2-41FC-B77E-CA65B973A520}" destId="{D83ABE4D-2769-4E2D-9C48-F2B734CF982B}" srcOrd="2" destOrd="0" presId="urn:microsoft.com/office/officeart/2005/8/layout/default"/>
    <dgm:cxn modelId="{72D96F80-91AC-44D2-BC27-7C63F125A0BB}" type="presParOf" srcId="{3872BA45-CCA2-41FC-B77E-CA65B973A520}" destId="{3CDF8E84-ACE5-4620-87FB-85CA559D72F1}" srcOrd="3" destOrd="0" presId="urn:microsoft.com/office/officeart/2005/8/layout/default"/>
    <dgm:cxn modelId="{0F705430-ADA5-4262-8621-A93CB3FEE2A6}" type="presParOf" srcId="{3872BA45-CCA2-41FC-B77E-CA65B973A520}" destId="{B0A1C798-761A-4B3C-9D64-D6D647BD8AF0}" srcOrd="4"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0EF1A76C-9D72-464C-98FB-031468A6D5A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0FC49CCF-0432-4F3A-A9C8-01FF1630DFE2}">
      <dgm:prSet phldrT="[Text]" custT="1"/>
      <dgm:spPr/>
      <dgm:t>
        <a:bodyPr/>
        <a:lstStyle/>
        <a:p>
          <a:r>
            <a:rPr lang="en-US" sz="1050" dirty="0" smtClean="0"/>
            <a:t>Product</a:t>
          </a:r>
          <a:endParaRPr lang="en-US" sz="1050" dirty="0"/>
        </a:p>
      </dgm:t>
    </dgm:pt>
    <dgm:pt modelId="{756903DD-E2C0-484D-BA85-603D2211E482}" type="parTrans" cxnId="{9D9D3E57-A1AC-4F40-A282-D2259AA1A231}">
      <dgm:prSet/>
      <dgm:spPr/>
      <dgm:t>
        <a:bodyPr/>
        <a:lstStyle/>
        <a:p>
          <a:endParaRPr lang="en-US"/>
        </a:p>
      </dgm:t>
    </dgm:pt>
    <dgm:pt modelId="{BB988ECD-C33D-4D20-8F72-A71F6350A3F0}" type="sibTrans" cxnId="{9D9D3E57-A1AC-4F40-A282-D2259AA1A231}">
      <dgm:prSet/>
      <dgm:spPr/>
      <dgm:t>
        <a:bodyPr/>
        <a:lstStyle/>
        <a:p>
          <a:endParaRPr lang="en-US"/>
        </a:p>
      </dgm:t>
    </dgm:pt>
    <dgm:pt modelId="{869E2A99-AB4E-491B-87AC-75174AA22373}">
      <dgm:prSet phldrT="[Text]" custT="1"/>
      <dgm:spPr/>
      <dgm:t>
        <a:bodyPr/>
        <a:lstStyle/>
        <a:p>
          <a:r>
            <a:rPr lang="en-US" sz="1050" dirty="0" smtClean="0"/>
            <a:t>Product</a:t>
          </a:r>
          <a:endParaRPr lang="en-US" sz="1050" dirty="0"/>
        </a:p>
      </dgm:t>
    </dgm:pt>
    <dgm:pt modelId="{389340E2-DCE2-4AFD-A929-B676E6AEA56F}" type="parTrans" cxnId="{AD3ADCEA-A00C-4A25-8822-F08C216DC202}">
      <dgm:prSet/>
      <dgm:spPr/>
      <dgm:t>
        <a:bodyPr/>
        <a:lstStyle/>
        <a:p>
          <a:endParaRPr lang="en-US"/>
        </a:p>
      </dgm:t>
    </dgm:pt>
    <dgm:pt modelId="{D45C93C0-4333-424D-9431-35435D16752A}" type="sibTrans" cxnId="{AD3ADCEA-A00C-4A25-8822-F08C216DC202}">
      <dgm:prSet/>
      <dgm:spPr/>
      <dgm:t>
        <a:bodyPr/>
        <a:lstStyle/>
        <a:p>
          <a:endParaRPr lang="en-US"/>
        </a:p>
      </dgm:t>
    </dgm:pt>
    <dgm:pt modelId="{0969F52E-EA67-4A32-A6AF-AD8CDEBF97D4}">
      <dgm:prSet phldrT="[Text]" custT="1"/>
      <dgm:spPr/>
      <dgm:t>
        <a:bodyPr/>
        <a:lstStyle/>
        <a:p>
          <a:r>
            <a:rPr lang="en-US" sz="1050" dirty="0" smtClean="0"/>
            <a:t>Product</a:t>
          </a:r>
          <a:endParaRPr lang="en-US" sz="1050" dirty="0"/>
        </a:p>
      </dgm:t>
    </dgm:pt>
    <dgm:pt modelId="{50B68BF5-7A93-4624-A38E-9E291954D6AC}" type="parTrans" cxnId="{7C7A4706-F9E8-41A4-8B06-B33636317A0F}">
      <dgm:prSet/>
      <dgm:spPr/>
      <dgm:t>
        <a:bodyPr/>
        <a:lstStyle/>
        <a:p>
          <a:endParaRPr lang="en-US"/>
        </a:p>
      </dgm:t>
    </dgm:pt>
    <dgm:pt modelId="{4F0B8F0F-AF11-4EDF-9598-40E2B5897275}" type="sibTrans" cxnId="{7C7A4706-F9E8-41A4-8B06-B33636317A0F}">
      <dgm:prSet/>
      <dgm:spPr/>
      <dgm:t>
        <a:bodyPr/>
        <a:lstStyle/>
        <a:p>
          <a:endParaRPr lang="en-US"/>
        </a:p>
      </dgm:t>
    </dgm:pt>
    <dgm:pt modelId="{F880D12C-7613-4843-8258-92B72B2CC5CC}">
      <dgm:prSet phldrT="[Text]" custT="1"/>
      <dgm:spPr/>
      <dgm:t>
        <a:bodyPr/>
        <a:lstStyle/>
        <a:p>
          <a:r>
            <a:rPr lang="en-US" sz="1050" dirty="0" smtClean="0"/>
            <a:t>Product</a:t>
          </a:r>
          <a:endParaRPr lang="en-US" sz="1050" dirty="0"/>
        </a:p>
      </dgm:t>
    </dgm:pt>
    <dgm:pt modelId="{A6B12F40-E381-4637-8663-E60D230A438F}" type="parTrans" cxnId="{C222FAB0-84F2-470D-B00D-88274E1470BF}">
      <dgm:prSet/>
      <dgm:spPr/>
      <dgm:t>
        <a:bodyPr/>
        <a:lstStyle/>
        <a:p>
          <a:endParaRPr lang="en-US"/>
        </a:p>
      </dgm:t>
    </dgm:pt>
    <dgm:pt modelId="{F3B099B2-3235-49FD-8978-D9EE53D42132}" type="sibTrans" cxnId="{C222FAB0-84F2-470D-B00D-88274E1470BF}">
      <dgm:prSet/>
      <dgm:spPr/>
      <dgm:t>
        <a:bodyPr/>
        <a:lstStyle/>
        <a:p>
          <a:endParaRPr lang="en-US"/>
        </a:p>
      </dgm:t>
    </dgm:pt>
    <dgm:pt modelId="{D1DDD05E-95AC-47DE-9884-CDB36C47BE1E}">
      <dgm:prSet phldrT="[Text]" custT="1"/>
      <dgm:spPr/>
      <dgm:t>
        <a:bodyPr/>
        <a:lstStyle/>
        <a:p>
          <a:r>
            <a:rPr lang="en-US" sz="1050" dirty="0" smtClean="0"/>
            <a:t>Product</a:t>
          </a:r>
          <a:endParaRPr lang="en-US" sz="1050" dirty="0"/>
        </a:p>
      </dgm:t>
    </dgm:pt>
    <dgm:pt modelId="{293A12BF-AC1E-489C-A781-6AE97E994BAB}" type="parTrans" cxnId="{5F7664B9-1408-4C26-B610-CC9563ADA3A9}">
      <dgm:prSet/>
      <dgm:spPr/>
      <dgm:t>
        <a:bodyPr/>
        <a:lstStyle/>
        <a:p>
          <a:endParaRPr lang="en-US"/>
        </a:p>
      </dgm:t>
    </dgm:pt>
    <dgm:pt modelId="{D9077DF1-538E-4D2D-B494-7D9D31FD8AA2}" type="sibTrans" cxnId="{5F7664B9-1408-4C26-B610-CC9563ADA3A9}">
      <dgm:prSet/>
      <dgm:spPr/>
      <dgm:t>
        <a:bodyPr/>
        <a:lstStyle/>
        <a:p>
          <a:endParaRPr lang="en-US"/>
        </a:p>
      </dgm:t>
    </dgm:pt>
    <dgm:pt modelId="{B676975C-1697-425A-B8D0-B7C0CFF0DC9C}" type="pres">
      <dgm:prSet presAssocID="{0EF1A76C-9D72-464C-98FB-031468A6D5A1}" presName="cycle" presStyleCnt="0">
        <dgm:presLayoutVars>
          <dgm:dir/>
          <dgm:resizeHandles val="exact"/>
        </dgm:presLayoutVars>
      </dgm:prSet>
      <dgm:spPr/>
      <dgm:t>
        <a:bodyPr/>
        <a:lstStyle/>
        <a:p>
          <a:endParaRPr lang="en-US"/>
        </a:p>
      </dgm:t>
    </dgm:pt>
    <dgm:pt modelId="{3F032647-65B7-4E5E-A7BF-9642569EF743}" type="pres">
      <dgm:prSet presAssocID="{0FC49CCF-0432-4F3A-A9C8-01FF1630DFE2}" presName="node" presStyleLbl="node1" presStyleIdx="0" presStyleCnt="5">
        <dgm:presLayoutVars>
          <dgm:bulletEnabled val="1"/>
        </dgm:presLayoutVars>
      </dgm:prSet>
      <dgm:spPr/>
      <dgm:t>
        <a:bodyPr/>
        <a:lstStyle/>
        <a:p>
          <a:endParaRPr lang="en-US"/>
        </a:p>
      </dgm:t>
    </dgm:pt>
    <dgm:pt modelId="{C28A4B57-FB0D-45DD-BF77-FA9E044BF0DD}" type="pres">
      <dgm:prSet presAssocID="{0FC49CCF-0432-4F3A-A9C8-01FF1630DFE2}" presName="spNode" presStyleCnt="0"/>
      <dgm:spPr/>
    </dgm:pt>
    <dgm:pt modelId="{BE068716-301E-4F52-85D4-CF50F4B3522A}" type="pres">
      <dgm:prSet presAssocID="{BB988ECD-C33D-4D20-8F72-A71F6350A3F0}" presName="sibTrans" presStyleLbl="sibTrans1D1" presStyleIdx="0" presStyleCnt="5"/>
      <dgm:spPr/>
      <dgm:t>
        <a:bodyPr/>
        <a:lstStyle/>
        <a:p>
          <a:endParaRPr lang="en-US"/>
        </a:p>
      </dgm:t>
    </dgm:pt>
    <dgm:pt modelId="{9DD3957F-91E6-479F-B97A-1F8096D595EF}" type="pres">
      <dgm:prSet presAssocID="{869E2A99-AB4E-491B-87AC-75174AA22373}" presName="node" presStyleLbl="node1" presStyleIdx="1" presStyleCnt="5">
        <dgm:presLayoutVars>
          <dgm:bulletEnabled val="1"/>
        </dgm:presLayoutVars>
      </dgm:prSet>
      <dgm:spPr/>
      <dgm:t>
        <a:bodyPr/>
        <a:lstStyle/>
        <a:p>
          <a:endParaRPr lang="en-US"/>
        </a:p>
      </dgm:t>
    </dgm:pt>
    <dgm:pt modelId="{DEEDE152-EA7F-4432-83D7-B41DAA990229}" type="pres">
      <dgm:prSet presAssocID="{869E2A99-AB4E-491B-87AC-75174AA22373}" presName="spNode" presStyleCnt="0"/>
      <dgm:spPr/>
    </dgm:pt>
    <dgm:pt modelId="{96524C3D-D76D-48C8-BB59-DD0E48D10C1A}" type="pres">
      <dgm:prSet presAssocID="{D45C93C0-4333-424D-9431-35435D16752A}" presName="sibTrans" presStyleLbl="sibTrans1D1" presStyleIdx="1" presStyleCnt="5"/>
      <dgm:spPr/>
      <dgm:t>
        <a:bodyPr/>
        <a:lstStyle/>
        <a:p>
          <a:endParaRPr lang="en-US"/>
        </a:p>
      </dgm:t>
    </dgm:pt>
    <dgm:pt modelId="{3B6935E6-AC71-4C29-96F9-11536D1D7CD2}" type="pres">
      <dgm:prSet presAssocID="{0969F52E-EA67-4A32-A6AF-AD8CDEBF97D4}" presName="node" presStyleLbl="node1" presStyleIdx="2" presStyleCnt="5">
        <dgm:presLayoutVars>
          <dgm:bulletEnabled val="1"/>
        </dgm:presLayoutVars>
      </dgm:prSet>
      <dgm:spPr/>
      <dgm:t>
        <a:bodyPr/>
        <a:lstStyle/>
        <a:p>
          <a:endParaRPr lang="en-US"/>
        </a:p>
      </dgm:t>
    </dgm:pt>
    <dgm:pt modelId="{79DB7EBD-4475-49F3-95C5-EF2FC0EEB90B}" type="pres">
      <dgm:prSet presAssocID="{0969F52E-EA67-4A32-A6AF-AD8CDEBF97D4}" presName="spNode" presStyleCnt="0"/>
      <dgm:spPr/>
    </dgm:pt>
    <dgm:pt modelId="{6673D1B5-4DB8-4072-B8EA-3B3D69F0B973}" type="pres">
      <dgm:prSet presAssocID="{4F0B8F0F-AF11-4EDF-9598-40E2B5897275}" presName="sibTrans" presStyleLbl="sibTrans1D1" presStyleIdx="2" presStyleCnt="5"/>
      <dgm:spPr/>
      <dgm:t>
        <a:bodyPr/>
        <a:lstStyle/>
        <a:p>
          <a:endParaRPr lang="en-US"/>
        </a:p>
      </dgm:t>
    </dgm:pt>
    <dgm:pt modelId="{7F36AE16-8659-4450-871E-AE86330330AE}" type="pres">
      <dgm:prSet presAssocID="{F880D12C-7613-4843-8258-92B72B2CC5CC}" presName="node" presStyleLbl="node1" presStyleIdx="3" presStyleCnt="5">
        <dgm:presLayoutVars>
          <dgm:bulletEnabled val="1"/>
        </dgm:presLayoutVars>
      </dgm:prSet>
      <dgm:spPr/>
      <dgm:t>
        <a:bodyPr/>
        <a:lstStyle/>
        <a:p>
          <a:endParaRPr lang="en-US"/>
        </a:p>
      </dgm:t>
    </dgm:pt>
    <dgm:pt modelId="{DF7C3310-A81E-4E37-A629-B329CAEE0A6A}" type="pres">
      <dgm:prSet presAssocID="{F880D12C-7613-4843-8258-92B72B2CC5CC}" presName="spNode" presStyleCnt="0"/>
      <dgm:spPr/>
    </dgm:pt>
    <dgm:pt modelId="{4809E457-9F13-4CEF-9C9F-BD510CB234E7}" type="pres">
      <dgm:prSet presAssocID="{F3B099B2-3235-49FD-8978-D9EE53D42132}" presName="sibTrans" presStyleLbl="sibTrans1D1" presStyleIdx="3" presStyleCnt="5"/>
      <dgm:spPr/>
      <dgm:t>
        <a:bodyPr/>
        <a:lstStyle/>
        <a:p>
          <a:endParaRPr lang="en-US"/>
        </a:p>
      </dgm:t>
    </dgm:pt>
    <dgm:pt modelId="{E7FF0464-74E2-4FD6-B4E7-9BA036B5DD7D}" type="pres">
      <dgm:prSet presAssocID="{D1DDD05E-95AC-47DE-9884-CDB36C47BE1E}" presName="node" presStyleLbl="node1" presStyleIdx="4" presStyleCnt="5">
        <dgm:presLayoutVars>
          <dgm:bulletEnabled val="1"/>
        </dgm:presLayoutVars>
      </dgm:prSet>
      <dgm:spPr/>
      <dgm:t>
        <a:bodyPr/>
        <a:lstStyle/>
        <a:p>
          <a:endParaRPr lang="en-US"/>
        </a:p>
      </dgm:t>
    </dgm:pt>
    <dgm:pt modelId="{1CC636B1-65BF-4CA2-A02C-1EF55AE24366}" type="pres">
      <dgm:prSet presAssocID="{D1DDD05E-95AC-47DE-9884-CDB36C47BE1E}" presName="spNode" presStyleCnt="0"/>
      <dgm:spPr/>
    </dgm:pt>
    <dgm:pt modelId="{20D18091-6F82-455A-A0C1-0410E35B1A46}" type="pres">
      <dgm:prSet presAssocID="{D9077DF1-538E-4D2D-B494-7D9D31FD8AA2}" presName="sibTrans" presStyleLbl="sibTrans1D1" presStyleIdx="4" presStyleCnt="5"/>
      <dgm:spPr/>
      <dgm:t>
        <a:bodyPr/>
        <a:lstStyle/>
        <a:p>
          <a:endParaRPr lang="en-US"/>
        </a:p>
      </dgm:t>
    </dgm:pt>
  </dgm:ptLst>
  <dgm:cxnLst>
    <dgm:cxn modelId="{FEC9DD77-72E8-4A41-B91E-84D5A4D90EAC}" type="presOf" srcId="{F880D12C-7613-4843-8258-92B72B2CC5CC}" destId="{7F36AE16-8659-4450-871E-AE86330330AE}" srcOrd="0" destOrd="0" presId="urn:microsoft.com/office/officeart/2005/8/layout/cycle6"/>
    <dgm:cxn modelId="{B66E9993-BAB0-4B5F-AC01-2FE931B65295}" type="presOf" srcId="{0EF1A76C-9D72-464C-98FB-031468A6D5A1}" destId="{B676975C-1697-425A-B8D0-B7C0CFF0DC9C}" srcOrd="0" destOrd="0" presId="urn:microsoft.com/office/officeart/2005/8/layout/cycle6"/>
    <dgm:cxn modelId="{46DF51D8-4BE8-4659-909B-EDC1F06C16F0}" type="presOf" srcId="{F3B099B2-3235-49FD-8978-D9EE53D42132}" destId="{4809E457-9F13-4CEF-9C9F-BD510CB234E7}" srcOrd="0" destOrd="0" presId="urn:microsoft.com/office/officeart/2005/8/layout/cycle6"/>
    <dgm:cxn modelId="{459B26F7-54AA-4C13-A809-FBF18E835587}" type="presOf" srcId="{BB988ECD-C33D-4D20-8F72-A71F6350A3F0}" destId="{BE068716-301E-4F52-85D4-CF50F4B3522A}" srcOrd="0" destOrd="0" presId="urn:microsoft.com/office/officeart/2005/8/layout/cycle6"/>
    <dgm:cxn modelId="{B108256E-883A-4E43-B65F-0E1A19BD45DB}" type="presOf" srcId="{0969F52E-EA67-4A32-A6AF-AD8CDEBF97D4}" destId="{3B6935E6-AC71-4C29-96F9-11536D1D7CD2}" srcOrd="0" destOrd="0" presId="urn:microsoft.com/office/officeart/2005/8/layout/cycle6"/>
    <dgm:cxn modelId="{AD3ADCEA-A00C-4A25-8822-F08C216DC202}" srcId="{0EF1A76C-9D72-464C-98FB-031468A6D5A1}" destId="{869E2A99-AB4E-491B-87AC-75174AA22373}" srcOrd="1" destOrd="0" parTransId="{389340E2-DCE2-4AFD-A929-B676E6AEA56F}" sibTransId="{D45C93C0-4333-424D-9431-35435D16752A}"/>
    <dgm:cxn modelId="{2CB897BE-E67E-40B0-B81A-ABA80B641E08}" type="presOf" srcId="{D45C93C0-4333-424D-9431-35435D16752A}" destId="{96524C3D-D76D-48C8-BB59-DD0E48D10C1A}" srcOrd="0" destOrd="0" presId="urn:microsoft.com/office/officeart/2005/8/layout/cycle6"/>
    <dgm:cxn modelId="{7C7A4706-F9E8-41A4-8B06-B33636317A0F}" srcId="{0EF1A76C-9D72-464C-98FB-031468A6D5A1}" destId="{0969F52E-EA67-4A32-A6AF-AD8CDEBF97D4}" srcOrd="2" destOrd="0" parTransId="{50B68BF5-7A93-4624-A38E-9E291954D6AC}" sibTransId="{4F0B8F0F-AF11-4EDF-9598-40E2B5897275}"/>
    <dgm:cxn modelId="{35C82F14-0D8A-4F4C-80FA-9E0402687B0C}" type="presOf" srcId="{D9077DF1-538E-4D2D-B494-7D9D31FD8AA2}" destId="{20D18091-6F82-455A-A0C1-0410E35B1A46}" srcOrd="0" destOrd="0" presId="urn:microsoft.com/office/officeart/2005/8/layout/cycle6"/>
    <dgm:cxn modelId="{9D9D3E57-A1AC-4F40-A282-D2259AA1A231}" srcId="{0EF1A76C-9D72-464C-98FB-031468A6D5A1}" destId="{0FC49CCF-0432-4F3A-A9C8-01FF1630DFE2}" srcOrd="0" destOrd="0" parTransId="{756903DD-E2C0-484D-BA85-603D2211E482}" sibTransId="{BB988ECD-C33D-4D20-8F72-A71F6350A3F0}"/>
    <dgm:cxn modelId="{645E4494-D103-4237-9C6F-B07111D0C8B2}" type="presOf" srcId="{D1DDD05E-95AC-47DE-9884-CDB36C47BE1E}" destId="{E7FF0464-74E2-4FD6-B4E7-9BA036B5DD7D}" srcOrd="0" destOrd="0" presId="urn:microsoft.com/office/officeart/2005/8/layout/cycle6"/>
    <dgm:cxn modelId="{17BE362F-60AF-44A9-8BDC-4AF2B507368F}" type="presOf" srcId="{0FC49CCF-0432-4F3A-A9C8-01FF1630DFE2}" destId="{3F032647-65B7-4E5E-A7BF-9642569EF743}" srcOrd="0" destOrd="0" presId="urn:microsoft.com/office/officeart/2005/8/layout/cycle6"/>
    <dgm:cxn modelId="{CDE19C4F-348A-42FB-B4C6-120933952180}" type="presOf" srcId="{869E2A99-AB4E-491B-87AC-75174AA22373}" destId="{9DD3957F-91E6-479F-B97A-1F8096D595EF}" srcOrd="0" destOrd="0" presId="urn:microsoft.com/office/officeart/2005/8/layout/cycle6"/>
    <dgm:cxn modelId="{5F7664B9-1408-4C26-B610-CC9563ADA3A9}" srcId="{0EF1A76C-9D72-464C-98FB-031468A6D5A1}" destId="{D1DDD05E-95AC-47DE-9884-CDB36C47BE1E}" srcOrd="4" destOrd="0" parTransId="{293A12BF-AC1E-489C-A781-6AE97E994BAB}" sibTransId="{D9077DF1-538E-4D2D-B494-7D9D31FD8AA2}"/>
    <dgm:cxn modelId="{C222FAB0-84F2-470D-B00D-88274E1470BF}" srcId="{0EF1A76C-9D72-464C-98FB-031468A6D5A1}" destId="{F880D12C-7613-4843-8258-92B72B2CC5CC}" srcOrd="3" destOrd="0" parTransId="{A6B12F40-E381-4637-8663-E60D230A438F}" sibTransId="{F3B099B2-3235-49FD-8978-D9EE53D42132}"/>
    <dgm:cxn modelId="{0BDA0A3E-E5DC-4FE9-BFAA-B4FAF209201B}" type="presOf" srcId="{4F0B8F0F-AF11-4EDF-9598-40E2B5897275}" destId="{6673D1B5-4DB8-4072-B8EA-3B3D69F0B973}" srcOrd="0" destOrd="0" presId="urn:microsoft.com/office/officeart/2005/8/layout/cycle6"/>
    <dgm:cxn modelId="{FBEC3BEF-C5DC-4F12-B252-FB8CDAA75F6B}" type="presParOf" srcId="{B676975C-1697-425A-B8D0-B7C0CFF0DC9C}" destId="{3F032647-65B7-4E5E-A7BF-9642569EF743}" srcOrd="0" destOrd="0" presId="urn:microsoft.com/office/officeart/2005/8/layout/cycle6"/>
    <dgm:cxn modelId="{5711FC6D-3882-4AB0-9C7F-E5A62E8A5E35}" type="presParOf" srcId="{B676975C-1697-425A-B8D0-B7C0CFF0DC9C}" destId="{C28A4B57-FB0D-45DD-BF77-FA9E044BF0DD}" srcOrd="1" destOrd="0" presId="urn:microsoft.com/office/officeart/2005/8/layout/cycle6"/>
    <dgm:cxn modelId="{55CC4F3B-476A-44A6-A401-AF13BB50C22F}" type="presParOf" srcId="{B676975C-1697-425A-B8D0-B7C0CFF0DC9C}" destId="{BE068716-301E-4F52-85D4-CF50F4B3522A}" srcOrd="2" destOrd="0" presId="urn:microsoft.com/office/officeart/2005/8/layout/cycle6"/>
    <dgm:cxn modelId="{7F55C2B4-F4FA-49BF-B07B-D4D891AF55E4}" type="presParOf" srcId="{B676975C-1697-425A-B8D0-B7C0CFF0DC9C}" destId="{9DD3957F-91E6-479F-B97A-1F8096D595EF}" srcOrd="3" destOrd="0" presId="urn:microsoft.com/office/officeart/2005/8/layout/cycle6"/>
    <dgm:cxn modelId="{570738E9-1F1E-4A52-9C60-18E2F6C3F0FC}" type="presParOf" srcId="{B676975C-1697-425A-B8D0-B7C0CFF0DC9C}" destId="{DEEDE152-EA7F-4432-83D7-B41DAA990229}" srcOrd="4" destOrd="0" presId="urn:microsoft.com/office/officeart/2005/8/layout/cycle6"/>
    <dgm:cxn modelId="{5BE25CE6-8557-48A7-90AA-2276B36A13C3}" type="presParOf" srcId="{B676975C-1697-425A-B8D0-B7C0CFF0DC9C}" destId="{96524C3D-D76D-48C8-BB59-DD0E48D10C1A}" srcOrd="5" destOrd="0" presId="urn:microsoft.com/office/officeart/2005/8/layout/cycle6"/>
    <dgm:cxn modelId="{2125A282-7B7A-4EB1-A7F1-50E64A1AA588}" type="presParOf" srcId="{B676975C-1697-425A-B8D0-B7C0CFF0DC9C}" destId="{3B6935E6-AC71-4C29-96F9-11536D1D7CD2}" srcOrd="6" destOrd="0" presId="urn:microsoft.com/office/officeart/2005/8/layout/cycle6"/>
    <dgm:cxn modelId="{77FFDE2C-1CF1-445F-BA31-2859D23C50CB}" type="presParOf" srcId="{B676975C-1697-425A-B8D0-B7C0CFF0DC9C}" destId="{79DB7EBD-4475-49F3-95C5-EF2FC0EEB90B}" srcOrd="7" destOrd="0" presId="urn:microsoft.com/office/officeart/2005/8/layout/cycle6"/>
    <dgm:cxn modelId="{C106AA59-8748-4164-B92E-7F013D81060F}" type="presParOf" srcId="{B676975C-1697-425A-B8D0-B7C0CFF0DC9C}" destId="{6673D1B5-4DB8-4072-B8EA-3B3D69F0B973}" srcOrd="8" destOrd="0" presId="urn:microsoft.com/office/officeart/2005/8/layout/cycle6"/>
    <dgm:cxn modelId="{B8AE8058-DDCE-4DF2-A6F1-629D1A952C1F}" type="presParOf" srcId="{B676975C-1697-425A-B8D0-B7C0CFF0DC9C}" destId="{7F36AE16-8659-4450-871E-AE86330330AE}" srcOrd="9" destOrd="0" presId="urn:microsoft.com/office/officeart/2005/8/layout/cycle6"/>
    <dgm:cxn modelId="{026E5BA2-AC3F-450A-999D-939946387A9C}" type="presParOf" srcId="{B676975C-1697-425A-B8D0-B7C0CFF0DC9C}" destId="{DF7C3310-A81E-4E37-A629-B329CAEE0A6A}" srcOrd="10" destOrd="0" presId="urn:microsoft.com/office/officeart/2005/8/layout/cycle6"/>
    <dgm:cxn modelId="{F8598A10-AB32-4C2C-B964-067105343AE9}" type="presParOf" srcId="{B676975C-1697-425A-B8D0-B7C0CFF0DC9C}" destId="{4809E457-9F13-4CEF-9C9F-BD510CB234E7}" srcOrd="11" destOrd="0" presId="urn:microsoft.com/office/officeart/2005/8/layout/cycle6"/>
    <dgm:cxn modelId="{C7E971CF-FFEA-413E-8191-E522957D8A2D}" type="presParOf" srcId="{B676975C-1697-425A-B8D0-B7C0CFF0DC9C}" destId="{E7FF0464-74E2-4FD6-B4E7-9BA036B5DD7D}" srcOrd="12" destOrd="0" presId="urn:microsoft.com/office/officeart/2005/8/layout/cycle6"/>
    <dgm:cxn modelId="{D943EE26-FFC6-4D22-A51F-D1B6FA3310B1}" type="presParOf" srcId="{B676975C-1697-425A-B8D0-B7C0CFF0DC9C}" destId="{1CC636B1-65BF-4CA2-A02C-1EF55AE24366}" srcOrd="13" destOrd="0" presId="urn:microsoft.com/office/officeart/2005/8/layout/cycle6"/>
    <dgm:cxn modelId="{7DAA62AC-513C-4161-8BAD-2166A59EAEE9}" type="presParOf" srcId="{B676975C-1697-425A-B8D0-B7C0CFF0DC9C}" destId="{20D18091-6F82-455A-A0C1-0410E35B1A46}" srcOrd="14" destOrd="0" presId="urn:microsoft.com/office/officeart/2005/8/layout/cycle6"/>
  </dgm:cxnLst>
  <dgm:bg/>
  <dgm:whole/>
</dgm:dataModel>
</file>

<file path=ppt/diagrams/data3.xml><?xml version="1.0" encoding="utf-8"?>
<dgm:dataModel xmlns:dgm="http://schemas.openxmlformats.org/drawingml/2006/diagram" xmlns:a="http://schemas.openxmlformats.org/drawingml/2006/main">
  <dgm:ptLst>
    <dgm:pt modelId="{0EF1A76C-9D72-464C-98FB-031468A6D5A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0FC49CCF-0432-4F3A-A9C8-01FF1630DFE2}">
      <dgm:prSet phldrT="[Text]" custT="1"/>
      <dgm:spPr/>
      <dgm:t>
        <a:bodyPr/>
        <a:lstStyle/>
        <a:p>
          <a:r>
            <a:rPr lang="en-US" sz="1050" dirty="0" smtClean="0"/>
            <a:t>Product</a:t>
          </a:r>
          <a:endParaRPr lang="en-US" sz="1050" dirty="0"/>
        </a:p>
      </dgm:t>
    </dgm:pt>
    <dgm:pt modelId="{756903DD-E2C0-484D-BA85-603D2211E482}" type="parTrans" cxnId="{9D9D3E57-A1AC-4F40-A282-D2259AA1A231}">
      <dgm:prSet/>
      <dgm:spPr/>
      <dgm:t>
        <a:bodyPr/>
        <a:lstStyle/>
        <a:p>
          <a:endParaRPr lang="en-US"/>
        </a:p>
      </dgm:t>
    </dgm:pt>
    <dgm:pt modelId="{BB988ECD-C33D-4D20-8F72-A71F6350A3F0}" type="sibTrans" cxnId="{9D9D3E57-A1AC-4F40-A282-D2259AA1A231}">
      <dgm:prSet/>
      <dgm:spPr/>
      <dgm:t>
        <a:bodyPr/>
        <a:lstStyle/>
        <a:p>
          <a:endParaRPr lang="en-US"/>
        </a:p>
      </dgm:t>
    </dgm:pt>
    <dgm:pt modelId="{869E2A99-AB4E-491B-87AC-75174AA22373}">
      <dgm:prSet phldrT="[Text]" custT="1"/>
      <dgm:spPr/>
      <dgm:t>
        <a:bodyPr/>
        <a:lstStyle/>
        <a:p>
          <a:r>
            <a:rPr lang="en-US" sz="1050" dirty="0" smtClean="0"/>
            <a:t>Product</a:t>
          </a:r>
          <a:endParaRPr lang="en-US" sz="1050" dirty="0"/>
        </a:p>
      </dgm:t>
    </dgm:pt>
    <dgm:pt modelId="{389340E2-DCE2-4AFD-A929-B676E6AEA56F}" type="parTrans" cxnId="{AD3ADCEA-A00C-4A25-8822-F08C216DC202}">
      <dgm:prSet/>
      <dgm:spPr/>
      <dgm:t>
        <a:bodyPr/>
        <a:lstStyle/>
        <a:p>
          <a:endParaRPr lang="en-US"/>
        </a:p>
      </dgm:t>
    </dgm:pt>
    <dgm:pt modelId="{D45C93C0-4333-424D-9431-35435D16752A}" type="sibTrans" cxnId="{AD3ADCEA-A00C-4A25-8822-F08C216DC202}">
      <dgm:prSet/>
      <dgm:spPr/>
      <dgm:t>
        <a:bodyPr/>
        <a:lstStyle/>
        <a:p>
          <a:endParaRPr lang="en-US"/>
        </a:p>
      </dgm:t>
    </dgm:pt>
    <dgm:pt modelId="{0969F52E-EA67-4A32-A6AF-AD8CDEBF97D4}">
      <dgm:prSet phldrT="[Text]" custT="1"/>
      <dgm:spPr/>
      <dgm:t>
        <a:bodyPr/>
        <a:lstStyle/>
        <a:p>
          <a:r>
            <a:rPr lang="en-US" sz="1050" dirty="0" smtClean="0"/>
            <a:t>Product</a:t>
          </a:r>
          <a:endParaRPr lang="en-US" sz="1050" dirty="0"/>
        </a:p>
      </dgm:t>
    </dgm:pt>
    <dgm:pt modelId="{50B68BF5-7A93-4624-A38E-9E291954D6AC}" type="parTrans" cxnId="{7C7A4706-F9E8-41A4-8B06-B33636317A0F}">
      <dgm:prSet/>
      <dgm:spPr/>
      <dgm:t>
        <a:bodyPr/>
        <a:lstStyle/>
        <a:p>
          <a:endParaRPr lang="en-US"/>
        </a:p>
      </dgm:t>
    </dgm:pt>
    <dgm:pt modelId="{4F0B8F0F-AF11-4EDF-9598-40E2B5897275}" type="sibTrans" cxnId="{7C7A4706-F9E8-41A4-8B06-B33636317A0F}">
      <dgm:prSet/>
      <dgm:spPr/>
      <dgm:t>
        <a:bodyPr/>
        <a:lstStyle/>
        <a:p>
          <a:endParaRPr lang="en-US"/>
        </a:p>
      </dgm:t>
    </dgm:pt>
    <dgm:pt modelId="{F880D12C-7613-4843-8258-92B72B2CC5CC}">
      <dgm:prSet phldrT="[Text]" custT="1"/>
      <dgm:spPr/>
      <dgm:t>
        <a:bodyPr/>
        <a:lstStyle/>
        <a:p>
          <a:r>
            <a:rPr lang="en-US" sz="1050" dirty="0" smtClean="0"/>
            <a:t>Product</a:t>
          </a:r>
          <a:endParaRPr lang="en-US" sz="1050" dirty="0"/>
        </a:p>
      </dgm:t>
    </dgm:pt>
    <dgm:pt modelId="{A6B12F40-E381-4637-8663-E60D230A438F}" type="parTrans" cxnId="{C222FAB0-84F2-470D-B00D-88274E1470BF}">
      <dgm:prSet/>
      <dgm:spPr/>
      <dgm:t>
        <a:bodyPr/>
        <a:lstStyle/>
        <a:p>
          <a:endParaRPr lang="en-US"/>
        </a:p>
      </dgm:t>
    </dgm:pt>
    <dgm:pt modelId="{F3B099B2-3235-49FD-8978-D9EE53D42132}" type="sibTrans" cxnId="{C222FAB0-84F2-470D-B00D-88274E1470BF}">
      <dgm:prSet/>
      <dgm:spPr/>
      <dgm:t>
        <a:bodyPr/>
        <a:lstStyle/>
        <a:p>
          <a:endParaRPr lang="en-US"/>
        </a:p>
      </dgm:t>
    </dgm:pt>
    <dgm:pt modelId="{D1DDD05E-95AC-47DE-9884-CDB36C47BE1E}">
      <dgm:prSet phldrT="[Text]" custT="1"/>
      <dgm:spPr/>
      <dgm:t>
        <a:bodyPr/>
        <a:lstStyle/>
        <a:p>
          <a:r>
            <a:rPr lang="en-US" sz="1050" dirty="0" smtClean="0"/>
            <a:t>Product</a:t>
          </a:r>
          <a:endParaRPr lang="en-US" sz="1050" dirty="0"/>
        </a:p>
      </dgm:t>
    </dgm:pt>
    <dgm:pt modelId="{293A12BF-AC1E-489C-A781-6AE97E994BAB}" type="parTrans" cxnId="{5F7664B9-1408-4C26-B610-CC9563ADA3A9}">
      <dgm:prSet/>
      <dgm:spPr/>
      <dgm:t>
        <a:bodyPr/>
        <a:lstStyle/>
        <a:p>
          <a:endParaRPr lang="en-US"/>
        </a:p>
      </dgm:t>
    </dgm:pt>
    <dgm:pt modelId="{D9077DF1-538E-4D2D-B494-7D9D31FD8AA2}" type="sibTrans" cxnId="{5F7664B9-1408-4C26-B610-CC9563ADA3A9}">
      <dgm:prSet/>
      <dgm:spPr/>
      <dgm:t>
        <a:bodyPr/>
        <a:lstStyle/>
        <a:p>
          <a:endParaRPr lang="en-US"/>
        </a:p>
      </dgm:t>
    </dgm:pt>
    <dgm:pt modelId="{B676975C-1697-425A-B8D0-B7C0CFF0DC9C}" type="pres">
      <dgm:prSet presAssocID="{0EF1A76C-9D72-464C-98FB-031468A6D5A1}" presName="cycle" presStyleCnt="0">
        <dgm:presLayoutVars>
          <dgm:dir/>
          <dgm:resizeHandles val="exact"/>
        </dgm:presLayoutVars>
      </dgm:prSet>
      <dgm:spPr/>
      <dgm:t>
        <a:bodyPr/>
        <a:lstStyle/>
        <a:p>
          <a:endParaRPr lang="en-US"/>
        </a:p>
      </dgm:t>
    </dgm:pt>
    <dgm:pt modelId="{3F032647-65B7-4E5E-A7BF-9642569EF743}" type="pres">
      <dgm:prSet presAssocID="{0FC49CCF-0432-4F3A-A9C8-01FF1630DFE2}" presName="node" presStyleLbl="node1" presStyleIdx="0" presStyleCnt="5">
        <dgm:presLayoutVars>
          <dgm:bulletEnabled val="1"/>
        </dgm:presLayoutVars>
      </dgm:prSet>
      <dgm:spPr/>
      <dgm:t>
        <a:bodyPr/>
        <a:lstStyle/>
        <a:p>
          <a:endParaRPr lang="en-US"/>
        </a:p>
      </dgm:t>
    </dgm:pt>
    <dgm:pt modelId="{C28A4B57-FB0D-45DD-BF77-FA9E044BF0DD}" type="pres">
      <dgm:prSet presAssocID="{0FC49CCF-0432-4F3A-A9C8-01FF1630DFE2}" presName="spNode" presStyleCnt="0"/>
      <dgm:spPr/>
    </dgm:pt>
    <dgm:pt modelId="{BE068716-301E-4F52-85D4-CF50F4B3522A}" type="pres">
      <dgm:prSet presAssocID="{BB988ECD-C33D-4D20-8F72-A71F6350A3F0}" presName="sibTrans" presStyleLbl="sibTrans1D1" presStyleIdx="0" presStyleCnt="5"/>
      <dgm:spPr/>
      <dgm:t>
        <a:bodyPr/>
        <a:lstStyle/>
        <a:p>
          <a:endParaRPr lang="en-US"/>
        </a:p>
      </dgm:t>
    </dgm:pt>
    <dgm:pt modelId="{9DD3957F-91E6-479F-B97A-1F8096D595EF}" type="pres">
      <dgm:prSet presAssocID="{869E2A99-AB4E-491B-87AC-75174AA22373}" presName="node" presStyleLbl="node1" presStyleIdx="1" presStyleCnt="5">
        <dgm:presLayoutVars>
          <dgm:bulletEnabled val="1"/>
        </dgm:presLayoutVars>
      </dgm:prSet>
      <dgm:spPr/>
      <dgm:t>
        <a:bodyPr/>
        <a:lstStyle/>
        <a:p>
          <a:endParaRPr lang="en-US"/>
        </a:p>
      </dgm:t>
    </dgm:pt>
    <dgm:pt modelId="{DEEDE152-EA7F-4432-83D7-B41DAA990229}" type="pres">
      <dgm:prSet presAssocID="{869E2A99-AB4E-491B-87AC-75174AA22373}" presName="spNode" presStyleCnt="0"/>
      <dgm:spPr/>
    </dgm:pt>
    <dgm:pt modelId="{96524C3D-D76D-48C8-BB59-DD0E48D10C1A}" type="pres">
      <dgm:prSet presAssocID="{D45C93C0-4333-424D-9431-35435D16752A}" presName="sibTrans" presStyleLbl="sibTrans1D1" presStyleIdx="1" presStyleCnt="5"/>
      <dgm:spPr/>
      <dgm:t>
        <a:bodyPr/>
        <a:lstStyle/>
        <a:p>
          <a:endParaRPr lang="en-US"/>
        </a:p>
      </dgm:t>
    </dgm:pt>
    <dgm:pt modelId="{3B6935E6-AC71-4C29-96F9-11536D1D7CD2}" type="pres">
      <dgm:prSet presAssocID="{0969F52E-EA67-4A32-A6AF-AD8CDEBF97D4}" presName="node" presStyleLbl="node1" presStyleIdx="2" presStyleCnt="5">
        <dgm:presLayoutVars>
          <dgm:bulletEnabled val="1"/>
        </dgm:presLayoutVars>
      </dgm:prSet>
      <dgm:spPr/>
      <dgm:t>
        <a:bodyPr/>
        <a:lstStyle/>
        <a:p>
          <a:endParaRPr lang="en-US"/>
        </a:p>
      </dgm:t>
    </dgm:pt>
    <dgm:pt modelId="{79DB7EBD-4475-49F3-95C5-EF2FC0EEB90B}" type="pres">
      <dgm:prSet presAssocID="{0969F52E-EA67-4A32-A6AF-AD8CDEBF97D4}" presName="spNode" presStyleCnt="0"/>
      <dgm:spPr/>
    </dgm:pt>
    <dgm:pt modelId="{6673D1B5-4DB8-4072-B8EA-3B3D69F0B973}" type="pres">
      <dgm:prSet presAssocID="{4F0B8F0F-AF11-4EDF-9598-40E2B5897275}" presName="sibTrans" presStyleLbl="sibTrans1D1" presStyleIdx="2" presStyleCnt="5"/>
      <dgm:spPr/>
      <dgm:t>
        <a:bodyPr/>
        <a:lstStyle/>
        <a:p>
          <a:endParaRPr lang="en-US"/>
        </a:p>
      </dgm:t>
    </dgm:pt>
    <dgm:pt modelId="{7F36AE16-8659-4450-871E-AE86330330AE}" type="pres">
      <dgm:prSet presAssocID="{F880D12C-7613-4843-8258-92B72B2CC5CC}" presName="node" presStyleLbl="node1" presStyleIdx="3" presStyleCnt="5">
        <dgm:presLayoutVars>
          <dgm:bulletEnabled val="1"/>
        </dgm:presLayoutVars>
      </dgm:prSet>
      <dgm:spPr/>
      <dgm:t>
        <a:bodyPr/>
        <a:lstStyle/>
        <a:p>
          <a:endParaRPr lang="en-US"/>
        </a:p>
      </dgm:t>
    </dgm:pt>
    <dgm:pt modelId="{DF7C3310-A81E-4E37-A629-B329CAEE0A6A}" type="pres">
      <dgm:prSet presAssocID="{F880D12C-7613-4843-8258-92B72B2CC5CC}" presName="spNode" presStyleCnt="0"/>
      <dgm:spPr/>
    </dgm:pt>
    <dgm:pt modelId="{4809E457-9F13-4CEF-9C9F-BD510CB234E7}" type="pres">
      <dgm:prSet presAssocID="{F3B099B2-3235-49FD-8978-D9EE53D42132}" presName="sibTrans" presStyleLbl="sibTrans1D1" presStyleIdx="3" presStyleCnt="5"/>
      <dgm:spPr/>
      <dgm:t>
        <a:bodyPr/>
        <a:lstStyle/>
        <a:p>
          <a:endParaRPr lang="en-US"/>
        </a:p>
      </dgm:t>
    </dgm:pt>
    <dgm:pt modelId="{E7FF0464-74E2-4FD6-B4E7-9BA036B5DD7D}" type="pres">
      <dgm:prSet presAssocID="{D1DDD05E-95AC-47DE-9884-CDB36C47BE1E}" presName="node" presStyleLbl="node1" presStyleIdx="4" presStyleCnt="5">
        <dgm:presLayoutVars>
          <dgm:bulletEnabled val="1"/>
        </dgm:presLayoutVars>
      </dgm:prSet>
      <dgm:spPr/>
      <dgm:t>
        <a:bodyPr/>
        <a:lstStyle/>
        <a:p>
          <a:endParaRPr lang="en-US"/>
        </a:p>
      </dgm:t>
    </dgm:pt>
    <dgm:pt modelId="{1CC636B1-65BF-4CA2-A02C-1EF55AE24366}" type="pres">
      <dgm:prSet presAssocID="{D1DDD05E-95AC-47DE-9884-CDB36C47BE1E}" presName="spNode" presStyleCnt="0"/>
      <dgm:spPr/>
    </dgm:pt>
    <dgm:pt modelId="{20D18091-6F82-455A-A0C1-0410E35B1A46}" type="pres">
      <dgm:prSet presAssocID="{D9077DF1-538E-4D2D-B494-7D9D31FD8AA2}" presName="sibTrans" presStyleLbl="sibTrans1D1" presStyleIdx="4" presStyleCnt="5"/>
      <dgm:spPr/>
      <dgm:t>
        <a:bodyPr/>
        <a:lstStyle/>
        <a:p>
          <a:endParaRPr lang="en-US"/>
        </a:p>
      </dgm:t>
    </dgm:pt>
  </dgm:ptLst>
  <dgm:cxnLst>
    <dgm:cxn modelId="{9383CCB3-A5A0-415F-84E3-A04A0E5D60B8}" type="presOf" srcId="{0EF1A76C-9D72-464C-98FB-031468A6D5A1}" destId="{B676975C-1697-425A-B8D0-B7C0CFF0DC9C}" srcOrd="0" destOrd="0" presId="urn:microsoft.com/office/officeart/2005/8/layout/cycle6"/>
    <dgm:cxn modelId="{E0538DED-7EDE-44C8-9F7A-84B53DEAE60B}" type="presOf" srcId="{F3B099B2-3235-49FD-8978-D9EE53D42132}" destId="{4809E457-9F13-4CEF-9C9F-BD510CB234E7}" srcOrd="0" destOrd="0" presId="urn:microsoft.com/office/officeart/2005/8/layout/cycle6"/>
    <dgm:cxn modelId="{721507C0-D8D6-41FE-AD5D-77D719F29BF3}" type="presOf" srcId="{F880D12C-7613-4843-8258-92B72B2CC5CC}" destId="{7F36AE16-8659-4450-871E-AE86330330AE}" srcOrd="0" destOrd="0" presId="urn:microsoft.com/office/officeart/2005/8/layout/cycle6"/>
    <dgm:cxn modelId="{91AF74E2-F08E-46C0-BF50-54479A8C92EC}" type="presOf" srcId="{D9077DF1-538E-4D2D-B494-7D9D31FD8AA2}" destId="{20D18091-6F82-455A-A0C1-0410E35B1A46}" srcOrd="0" destOrd="0" presId="urn:microsoft.com/office/officeart/2005/8/layout/cycle6"/>
    <dgm:cxn modelId="{2CA6129D-031B-420B-8B7A-7BCFA61CC8B0}" type="presOf" srcId="{D1DDD05E-95AC-47DE-9884-CDB36C47BE1E}" destId="{E7FF0464-74E2-4FD6-B4E7-9BA036B5DD7D}" srcOrd="0" destOrd="0" presId="urn:microsoft.com/office/officeart/2005/8/layout/cycle6"/>
    <dgm:cxn modelId="{C5A7618F-24BD-43F6-8CE5-CC77694C5009}" type="presOf" srcId="{BB988ECD-C33D-4D20-8F72-A71F6350A3F0}" destId="{BE068716-301E-4F52-85D4-CF50F4B3522A}" srcOrd="0" destOrd="0" presId="urn:microsoft.com/office/officeart/2005/8/layout/cycle6"/>
    <dgm:cxn modelId="{AD3ADCEA-A00C-4A25-8822-F08C216DC202}" srcId="{0EF1A76C-9D72-464C-98FB-031468A6D5A1}" destId="{869E2A99-AB4E-491B-87AC-75174AA22373}" srcOrd="1" destOrd="0" parTransId="{389340E2-DCE2-4AFD-A929-B676E6AEA56F}" sibTransId="{D45C93C0-4333-424D-9431-35435D16752A}"/>
    <dgm:cxn modelId="{4A40F8F2-C21D-4659-9FE9-DE5A3E3EC273}" type="presOf" srcId="{D45C93C0-4333-424D-9431-35435D16752A}" destId="{96524C3D-D76D-48C8-BB59-DD0E48D10C1A}" srcOrd="0" destOrd="0" presId="urn:microsoft.com/office/officeart/2005/8/layout/cycle6"/>
    <dgm:cxn modelId="{EC9DCE2F-5F7C-4995-BFC5-5DE6C3AF7A35}" type="presOf" srcId="{0969F52E-EA67-4A32-A6AF-AD8CDEBF97D4}" destId="{3B6935E6-AC71-4C29-96F9-11536D1D7CD2}" srcOrd="0" destOrd="0" presId="urn:microsoft.com/office/officeart/2005/8/layout/cycle6"/>
    <dgm:cxn modelId="{7C7A4706-F9E8-41A4-8B06-B33636317A0F}" srcId="{0EF1A76C-9D72-464C-98FB-031468A6D5A1}" destId="{0969F52E-EA67-4A32-A6AF-AD8CDEBF97D4}" srcOrd="2" destOrd="0" parTransId="{50B68BF5-7A93-4624-A38E-9E291954D6AC}" sibTransId="{4F0B8F0F-AF11-4EDF-9598-40E2B5897275}"/>
    <dgm:cxn modelId="{9D9D3E57-A1AC-4F40-A282-D2259AA1A231}" srcId="{0EF1A76C-9D72-464C-98FB-031468A6D5A1}" destId="{0FC49CCF-0432-4F3A-A9C8-01FF1630DFE2}" srcOrd="0" destOrd="0" parTransId="{756903DD-E2C0-484D-BA85-603D2211E482}" sibTransId="{BB988ECD-C33D-4D20-8F72-A71F6350A3F0}"/>
    <dgm:cxn modelId="{DE7A3CF0-33EE-4093-A83C-48DB83248094}" type="presOf" srcId="{4F0B8F0F-AF11-4EDF-9598-40E2B5897275}" destId="{6673D1B5-4DB8-4072-B8EA-3B3D69F0B973}" srcOrd="0" destOrd="0" presId="urn:microsoft.com/office/officeart/2005/8/layout/cycle6"/>
    <dgm:cxn modelId="{5F7664B9-1408-4C26-B610-CC9563ADA3A9}" srcId="{0EF1A76C-9D72-464C-98FB-031468A6D5A1}" destId="{D1DDD05E-95AC-47DE-9884-CDB36C47BE1E}" srcOrd="4" destOrd="0" parTransId="{293A12BF-AC1E-489C-A781-6AE97E994BAB}" sibTransId="{D9077DF1-538E-4D2D-B494-7D9D31FD8AA2}"/>
    <dgm:cxn modelId="{D72EA2AC-A157-4526-BC02-775213B8E071}" type="presOf" srcId="{0FC49CCF-0432-4F3A-A9C8-01FF1630DFE2}" destId="{3F032647-65B7-4E5E-A7BF-9642569EF743}" srcOrd="0" destOrd="0" presId="urn:microsoft.com/office/officeart/2005/8/layout/cycle6"/>
    <dgm:cxn modelId="{C222FAB0-84F2-470D-B00D-88274E1470BF}" srcId="{0EF1A76C-9D72-464C-98FB-031468A6D5A1}" destId="{F880D12C-7613-4843-8258-92B72B2CC5CC}" srcOrd="3" destOrd="0" parTransId="{A6B12F40-E381-4637-8663-E60D230A438F}" sibTransId="{F3B099B2-3235-49FD-8978-D9EE53D42132}"/>
    <dgm:cxn modelId="{66003039-5571-44B0-8B4D-0B3795814DB1}" type="presOf" srcId="{869E2A99-AB4E-491B-87AC-75174AA22373}" destId="{9DD3957F-91E6-479F-B97A-1F8096D595EF}" srcOrd="0" destOrd="0" presId="urn:microsoft.com/office/officeart/2005/8/layout/cycle6"/>
    <dgm:cxn modelId="{72BB7EC4-8713-4AEF-A827-F653E395912A}" type="presParOf" srcId="{B676975C-1697-425A-B8D0-B7C0CFF0DC9C}" destId="{3F032647-65B7-4E5E-A7BF-9642569EF743}" srcOrd="0" destOrd="0" presId="urn:microsoft.com/office/officeart/2005/8/layout/cycle6"/>
    <dgm:cxn modelId="{EB329C1F-6F3B-44E3-B571-723BA959453C}" type="presParOf" srcId="{B676975C-1697-425A-B8D0-B7C0CFF0DC9C}" destId="{C28A4B57-FB0D-45DD-BF77-FA9E044BF0DD}" srcOrd="1" destOrd="0" presId="urn:microsoft.com/office/officeart/2005/8/layout/cycle6"/>
    <dgm:cxn modelId="{F54DCED5-AA24-405B-90C7-20A35E413DC5}" type="presParOf" srcId="{B676975C-1697-425A-B8D0-B7C0CFF0DC9C}" destId="{BE068716-301E-4F52-85D4-CF50F4B3522A}" srcOrd="2" destOrd="0" presId="urn:microsoft.com/office/officeart/2005/8/layout/cycle6"/>
    <dgm:cxn modelId="{6DE39B22-769B-4D06-BBD3-3C17F230B4E9}" type="presParOf" srcId="{B676975C-1697-425A-B8D0-B7C0CFF0DC9C}" destId="{9DD3957F-91E6-479F-B97A-1F8096D595EF}" srcOrd="3" destOrd="0" presId="urn:microsoft.com/office/officeart/2005/8/layout/cycle6"/>
    <dgm:cxn modelId="{3C265EB6-9357-4F81-9936-B5D2D294521C}" type="presParOf" srcId="{B676975C-1697-425A-B8D0-B7C0CFF0DC9C}" destId="{DEEDE152-EA7F-4432-83D7-B41DAA990229}" srcOrd="4" destOrd="0" presId="urn:microsoft.com/office/officeart/2005/8/layout/cycle6"/>
    <dgm:cxn modelId="{67691FF3-1044-41C9-B6CC-5498AD0982C9}" type="presParOf" srcId="{B676975C-1697-425A-B8D0-B7C0CFF0DC9C}" destId="{96524C3D-D76D-48C8-BB59-DD0E48D10C1A}" srcOrd="5" destOrd="0" presId="urn:microsoft.com/office/officeart/2005/8/layout/cycle6"/>
    <dgm:cxn modelId="{CBE5591B-0CCF-40D8-8CDE-CA0BAF87CCEC}" type="presParOf" srcId="{B676975C-1697-425A-B8D0-B7C0CFF0DC9C}" destId="{3B6935E6-AC71-4C29-96F9-11536D1D7CD2}" srcOrd="6" destOrd="0" presId="urn:microsoft.com/office/officeart/2005/8/layout/cycle6"/>
    <dgm:cxn modelId="{92E3A4A2-411B-4DDF-B5B5-4CD9EA2E47C3}" type="presParOf" srcId="{B676975C-1697-425A-B8D0-B7C0CFF0DC9C}" destId="{79DB7EBD-4475-49F3-95C5-EF2FC0EEB90B}" srcOrd="7" destOrd="0" presId="urn:microsoft.com/office/officeart/2005/8/layout/cycle6"/>
    <dgm:cxn modelId="{18F47083-CE25-42E0-B988-CD54DD12B99E}" type="presParOf" srcId="{B676975C-1697-425A-B8D0-B7C0CFF0DC9C}" destId="{6673D1B5-4DB8-4072-B8EA-3B3D69F0B973}" srcOrd="8" destOrd="0" presId="urn:microsoft.com/office/officeart/2005/8/layout/cycle6"/>
    <dgm:cxn modelId="{7241CA97-F082-4540-90F7-08035ED790A5}" type="presParOf" srcId="{B676975C-1697-425A-B8D0-B7C0CFF0DC9C}" destId="{7F36AE16-8659-4450-871E-AE86330330AE}" srcOrd="9" destOrd="0" presId="urn:microsoft.com/office/officeart/2005/8/layout/cycle6"/>
    <dgm:cxn modelId="{BF8E8D09-0EB0-44D8-A0C9-D25A9B6F4F58}" type="presParOf" srcId="{B676975C-1697-425A-B8D0-B7C0CFF0DC9C}" destId="{DF7C3310-A81E-4E37-A629-B329CAEE0A6A}" srcOrd="10" destOrd="0" presId="urn:microsoft.com/office/officeart/2005/8/layout/cycle6"/>
    <dgm:cxn modelId="{8954B381-F067-4308-BC37-11E1D0B61395}" type="presParOf" srcId="{B676975C-1697-425A-B8D0-B7C0CFF0DC9C}" destId="{4809E457-9F13-4CEF-9C9F-BD510CB234E7}" srcOrd="11" destOrd="0" presId="urn:microsoft.com/office/officeart/2005/8/layout/cycle6"/>
    <dgm:cxn modelId="{1BC20504-7F8E-4921-BF89-38EABC5C9449}" type="presParOf" srcId="{B676975C-1697-425A-B8D0-B7C0CFF0DC9C}" destId="{E7FF0464-74E2-4FD6-B4E7-9BA036B5DD7D}" srcOrd="12" destOrd="0" presId="urn:microsoft.com/office/officeart/2005/8/layout/cycle6"/>
    <dgm:cxn modelId="{267DCE0E-3E8A-4C51-BE78-681465D8EEE5}" type="presParOf" srcId="{B676975C-1697-425A-B8D0-B7C0CFF0DC9C}" destId="{1CC636B1-65BF-4CA2-A02C-1EF55AE24366}" srcOrd="13" destOrd="0" presId="urn:microsoft.com/office/officeart/2005/8/layout/cycle6"/>
    <dgm:cxn modelId="{28975E29-7899-4498-ADF6-6AC1484D9E80}" type="presParOf" srcId="{B676975C-1697-425A-B8D0-B7C0CFF0DC9C}" destId="{20D18091-6F82-455A-A0C1-0410E35B1A46}" srcOrd="14" destOrd="0" presId="urn:microsoft.com/office/officeart/2005/8/layout/cycle6"/>
  </dgm:cxnLst>
  <dgm:bg/>
  <dgm:whole/>
</dgm:dataModel>
</file>

<file path=ppt/diagrams/data4.xml><?xml version="1.0" encoding="utf-8"?>
<dgm:dataModel xmlns:dgm="http://schemas.openxmlformats.org/drawingml/2006/diagram" xmlns:a="http://schemas.openxmlformats.org/drawingml/2006/main">
  <dgm:ptLst>
    <dgm:pt modelId="{AA96C9E5-7C6D-4436-B766-245618534E4C}"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B7983454-16D5-4B22-B5C8-ABFD757130BE}">
      <dgm:prSet phldrT="[Text]"/>
      <dgm:spPr/>
      <dgm:t>
        <a:bodyPr/>
        <a:lstStyle/>
        <a:p>
          <a:r>
            <a:rPr lang="en-US" dirty="0" smtClean="0"/>
            <a:t>Visual Director</a:t>
          </a:r>
          <a:endParaRPr lang="en-US" dirty="0"/>
        </a:p>
      </dgm:t>
    </dgm:pt>
    <dgm:pt modelId="{2C3682A2-DC80-4C6F-AD4C-1A0246ACB1CC}" type="parTrans" cxnId="{23164573-1587-4C4F-A7C9-B6D48AE2288F}">
      <dgm:prSet/>
      <dgm:spPr/>
      <dgm:t>
        <a:bodyPr/>
        <a:lstStyle/>
        <a:p>
          <a:endParaRPr lang="en-US"/>
        </a:p>
      </dgm:t>
    </dgm:pt>
    <dgm:pt modelId="{D91A7CF8-85C4-42EA-8F78-8D4532614D5A}" type="sibTrans" cxnId="{23164573-1587-4C4F-A7C9-B6D48AE2288F}">
      <dgm:prSet/>
      <dgm:spPr/>
      <dgm:t>
        <a:bodyPr/>
        <a:lstStyle/>
        <a:p>
          <a:endParaRPr lang="en-US"/>
        </a:p>
      </dgm:t>
    </dgm:pt>
    <dgm:pt modelId="{9C8BEB35-594C-40B9-8851-BD857B8055B8}">
      <dgm:prSet phldrT="[Text]" custT="1"/>
      <dgm:spPr/>
      <dgm:t>
        <a:bodyPr/>
        <a:lstStyle/>
        <a:p>
          <a:r>
            <a:rPr lang="en-US" sz="500" dirty="0" smtClean="0"/>
            <a:t>Visual Designer</a:t>
          </a:r>
          <a:endParaRPr lang="en-US" sz="500" dirty="0"/>
        </a:p>
      </dgm:t>
    </dgm:pt>
    <dgm:pt modelId="{AB3DAA22-1B96-4F08-88F1-FB0CE2BE615C}" type="parTrans" cxnId="{4A6F9711-86CF-47C6-B8CA-63136C3C85EB}">
      <dgm:prSet/>
      <dgm:spPr/>
      <dgm:t>
        <a:bodyPr/>
        <a:lstStyle/>
        <a:p>
          <a:endParaRPr lang="en-US"/>
        </a:p>
      </dgm:t>
    </dgm:pt>
    <dgm:pt modelId="{90DFD25F-E907-40FC-918D-4BB5F24A6177}" type="sibTrans" cxnId="{4A6F9711-86CF-47C6-B8CA-63136C3C85EB}">
      <dgm:prSet/>
      <dgm:spPr/>
      <dgm:t>
        <a:bodyPr/>
        <a:lstStyle/>
        <a:p>
          <a:endParaRPr lang="en-US"/>
        </a:p>
      </dgm:t>
    </dgm:pt>
    <dgm:pt modelId="{6AADFBC4-C5CE-472F-9A10-43B5F68F9BAB}">
      <dgm:prSet phldrT="[Text]" custT="1"/>
      <dgm:spPr/>
      <dgm:t>
        <a:bodyPr/>
        <a:lstStyle/>
        <a:p>
          <a:r>
            <a:rPr lang="en-US" sz="500" dirty="0" smtClean="0"/>
            <a:t>Visual Designer</a:t>
          </a:r>
          <a:endParaRPr lang="en-US" sz="500" dirty="0"/>
        </a:p>
      </dgm:t>
    </dgm:pt>
    <dgm:pt modelId="{A6E85661-53F3-41BD-85A2-34529461D97C}" type="parTrans" cxnId="{696E2431-7E23-4BBB-B7FF-AEC8F9E7597F}">
      <dgm:prSet/>
      <dgm:spPr/>
      <dgm:t>
        <a:bodyPr/>
        <a:lstStyle/>
        <a:p>
          <a:endParaRPr lang="en-US"/>
        </a:p>
      </dgm:t>
    </dgm:pt>
    <dgm:pt modelId="{99F706FF-2EF1-4BD7-8E39-4979053EB530}" type="sibTrans" cxnId="{696E2431-7E23-4BBB-B7FF-AEC8F9E7597F}">
      <dgm:prSet/>
      <dgm:spPr/>
      <dgm:t>
        <a:bodyPr/>
        <a:lstStyle/>
        <a:p>
          <a:endParaRPr lang="en-US"/>
        </a:p>
      </dgm:t>
    </dgm:pt>
    <dgm:pt modelId="{FE8B60C5-BEF7-4991-AF09-B566F0EB8676}">
      <dgm:prSet phldrT="[Text]" custT="1"/>
      <dgm:spPr/>
      <dgm:t>
        <a:bodyPr/>
        <a:lstStyle/>
        <a:p>
          <a:r>
            <a:rPr lang="en-US" sz="500" dirty="0" smtClean="0"/>
            <a:t>Visual Designer</a:t>
          </a:r>
          <a:endParaRPr lang="en-US" sz="500" dirty="0"/>
        </a:p>
      </dgm:t>
    </dgm:pt>
    <dgm:pt modelId="{4F823DC0-9BF1-4C1B-94B9-8A95AD51D1E6}" type="parTrans" cxnId="{8EDD86C8-6095-4BDC-8959-BF8C1C095A2E}">
      <dgm:prSet/>
      <dgm:spPr/>
      <dgm:t>
        <a:bodyPr/>
        <a:lstStyle/>
        <a:p>
          <a:endParaRPr lang="en-US"/>
        </a:p>
      </dgm:t>
    </dgm:pt>
    <dgm:pt modelId="{44690942-952E-4428-BB8C-5046433693B5}" type="sibTrans" cxnId="{8EDD86C8-6095-4BDC-8959-BF8C1C095A2E}">
      <dgm:prSet/>
      <dgm:spPr/>
      <dgm:t>
        <a:bodyPr/>
        <a:lstStyle/>
        <a:p>
          <a:endParaRPr lang="en-US"/>
        </a:p>
      </dgm:t>
    </dgm:pt>
    <dgm:pt modelId="{D331FB46-37AF-4761-BA66-42B3F5320171}" type="pres">
      <dgm:prSet presAssocID="{AA96C9E5-7C6D-4436-B766-245618534E4C}" presName="composite" presStyleCnt="0">
        <dgm:presLayoutVars>
          <dgm:chMax val="1"/>
          <dgm:dir/>
          <dgm:resizeHandles val="exact"/>
        </dgm:presLayoutVars>
      </dgm:prSet>
      <dgm:spPr/>
      <dgm:t>
        <a:bodyPr/>
        <a:lstStyle/>
        <a:p>
          <a:endParaRPr lang="en-US"/>
        </a:p>
      </dgm:t>
    </dgm:pt>
    <dgm:pt modelId="{CA034270-9C99-4441-AD26-086615C15D9C}" type="pres">
      <dgm:prSet presAssocID="{AA96C9E5-7C6D-4436-B766-245618534E4C}" presName="radial" presStyleCnt="0">
        <dgm:presLayoutVars>
          <dgm:animLvl val="ctr"/>
        </dgm:presLayoutVars>
      </dgm:prSet>
      <dgm:spPr/>
    </dgm:pt>
    <dgm:pt modelId="{F991CA8F-28F5-4AC7-AB19-ECA496CDDB16}" type="pres">
      <dgm:prSet presAssocID="{B7983454-16D5-4B22-B5C8-ABFD757130BE}" presName="centerShape" presStyleLbl="vennNode1" presStyleIdx="0" presStyleCnt="4"/>
      <dgm:spPr/>
      <dgm:t>
        <a:bodyPr/>
        <a:lstStyle/>
        <a:p>
          <a:endParaRPr lang="en-US"/>
        </a:p>
      </dgm:t>
    </dgm:pt>
    <dgm:pt modelId="{FB592BB8-6A79-46A4-80F3-F682DC086962}" type="pres">
      <dgm:prSet presAssocID="{9C8BEB35-594C-40B9-8851-BD857B8055B8}" presName="node" presStyleLbl="vennNode1" presStyleIdx="1" presStyleCnt="4">
        <dgm:presLayoutVars>
          <dgm:bulletEnabled val="1"/>
        </dgm:presLayoutVars>
      </dgm:prSet>
      <dgm:spPr/>
      <dgm:t>
        <a:bodyPr/>
        <a:lstStyle/>
        <a:p>
          <a:endParaRPr lang="en-US"/>
        </a:p>
      </dgm:t>
    </dgm:pt>
    <dgm:pt modelId="{F014C6EC-5C3E-4373-B754-AA6C468C7201}" type="pres">
      <dgm:prSet presAssocID="{6AADFBC4-C5CE-472F-9A10-43B5F68F9BAB}" presName="node" presStyleLbl="vennNode1" presStyleIdx="2" presStyleCnt="4">
        <dgm:presLayoutVars>
          <dgm:bulletEnabled val="1"/>
        </dgm:presLayoutVars>
      </dgm:prSet>
      <dgm:spPr/>
      <dgm:t>
        <a:bodyPr/>
        <a:lstStyle/>
        <a:p>
          <a:endParaRPr lang="en-US"/>
        </a:p>
      </dgm:t>
    </dgm:pt>
    <dgm:pt modelId="{911941E8-6F59-41F0-BCC7-099AA9E5EADB}" type="pres">
      <dgm:prSet presAssocID="{FE8B60C5-BEF7-4991-AF09-B566F0EB8676}" presName="node" presStyleLbl="vennNode1" presStyleIdx="3" presStyleCnt="4">
        <dgm:presLayoutVars>
          <dgm:bulletEnabled val="1"/>
        </dgm:presLayoutVars>
      </dgm:prSet>
      <dgm:spPr/>
      <dgm:t>
        <a:bodyPr/>
        <a:lstStyle/>
        <a:p>
          <a:endParaRPr lang="en-US"/>
        </a:p>
      </dgm:t>
    </dgm:pt>
  </dgm:ptLst>
  <dgm:cxnLst>
    <dgm:cxn modelId="{696E2431-7E23-4BBB-B7FF-AEC8F9E7597F}" srcId="{B7983454-16D5-4B22-B5C8-ABFD757130BE}" destId="{6AADFBC4-C5CE-472F-9A10-43B5F68F9BAB}" srcOrd="1" destOrd="0" parTransId="{A6E85661-53F3-41BD-85A2-34529461D97C}" sibTransId="{99F706FF-2EF1-4BD7-8E39-4979053EB530}"/>
    <dgm:cxn modelId="{8EDD86C8-6095-4BDC-8959-BF8C1C095A2E}" srcId="{B7983454-16D5-4B22-B5C8-ABFD757130BE}" destId="{FE8B60C5-BEF7-4991-AF09-B566F0EB8676}" srcOrd="2" destOrd="0" parTransId="{4F823DC0-9BF1-4C1B-94B9-8A95AD51D1E6}" sibTransId="{44690942-952E-4428-BB8C-5046433693B5}"/>
    <dgm:cxn modelId="{0AF53D14-DE8A-47F9-BA98-2B5EA308B299}" type="presOf" srcId="{9C8BEB35-594C-40B9-8851-BD857B8055B8}" destId="{FB592BB8-6A79-46A4-80F3-F682DC086962}" srcOrd="0" destOrd="0" presId="urn:microsoft.com/office/officeart/2005/8/layout/radial3"/>
    <dgm:cxn modelId="{B8B1BF35-4587-43D9-8571-C0417A2A1DF9}" type="presOf" srcId="{6AADFBC4-C5CE-472F-9A10-43B5F68F9BAB}" destId="{F014C6EC-5C3E-4373-B754-AA6C468C7201}" srcOrd="0" destOrd="0" presId="urn:microsoft.com/office/officeart/2005/8/layout/radial3"/>
    <dgm:cxn modelId="{8C0E43E8-9FAF-4CC3-A38A-894F2C34F2BB}" type="presOf" srcId="{AA96C9E5-7C6D-4436-B766-245618534E4C}" destId="{D331FB46-37AF-4761-BA66-42B3F5320171}" srcOrd="0" destOrd="0" presId="urn:microsoft.com/office/officeart/2005/8/layout/radial3"/>
    <dgm:cxn modelId="{23164573-1587-4C4F-A7C9-B6D48AE2288F}" srcId="{AA96C9E5-7C6D-4436-B766-245618534E4C}" destId="{B7983454-16D5-4B22-B5C8-ABFD757130BE}" srcOrd="0" destOrd="0" parTransId="{2C3682A2-DC80-4C6F-AD4C-1A0246ACB1CC}" sibTransId="{D91A7CF8-85C4-42EA-8F78-8D4532614D5A}"/>
    <dgm:cxn modelId="{C22B52C2-50AB-40E4-97DB-F544C349E83B}" type="presOf" srcId="{B7983454-16D5-4B22-B5C8-ABFD757130BE}" destId="{F991CA8F-28F5-4AC7-AB19-ECA496CDDB16}" srcOrd="0" destOrd="0" presId="urn:microsoft.com/office/officeart/2005/8/layout/radial3"/>
    <dgm:cxn modelId="{4A6F9711-86CF-47C6-B8CA-63136C3C85EB}" srcId="{B7983454-16D5-4B22-B5C8-ABFD757130BE}" destId="{9C8BEB35-594C-40B9-8851-BD857B8055B8}" srcOrd="0" destOrd="0" parTransId="{AB3DAA22-1B96-4F08-88F1-FB0CE2BE615C}" sibTransId="{90DFD25F-E907-40FC-918D-4BB5F24A6177}"/>
    <dgm:cxn modelId="{CFA28084-1BF0-454B-AFE1-FE92A566913E}" type="presOf" srcId="{FE8B60C5-BEF7-4991-AF09-B566F0EB8676}" destId="{911941E8-6F59-41F0-BCC7-099AA9E5EADB}" srcOrd="0" destOrd="0" presId="urn:microsoft.com/office/officeart/2005/8/layout/radial3"/>
    <dgm:cxn modelId="{441089D9-6E66-4C36-BA97-D4D19718AF31}" type="presParOf" srcId="{D331FB46-37AF-4761-BA66-42B3F5320171}" destId="{CA034270-9C99-4441-AD26-086615C15D9C}" srcOrd="0" destOrd="0" presId="urn:microsoft.com/office/officeart/2005/8/layout/radial3"/>
    <dgm:cxn modelId="{CC61DD61-F43F-4E1E-A9DC-2DA0922D68A7}" type="presParOf" srcId="{CA034270-9C99-4441-AD26-086615C15D9C}" destId="{F991CA8F-28F5-4AC7-AB19-ECA496CDDB16}" srcOrd="0" destOrd="0" presId="urn:microsoft.com/office/officeart/2005/8/layout/radial3"/>
    <dgm:cxn modelId="{413424B3-8829-4461-9433-0FAB1B2A491E}" type="presParOf" srcId="{CA034270-9C99-4441-AD26-086615C15D9C}" destId="{FB592BB8-6A79-46A4-80F3-F682DC086962}" srcOrd="1" destOrd="0" presId="urn:microsoft.com/office/officeart/2005/8/layout/radial3"/>
    <dgm:cxn modelId="{CB2059E7-8457-4177-8629-A04C267234E5}" type="presParOf" srcId="{CA034270-9C99-4441-AD26-086615C15D9C}" destId="{F014C6EC-5C3E-4373-B754-AA6C468C7201}" srcOrd="2" destOrd="0" presId="urn:microsoft.com/office/officeart/2005/8/layout/radial3"/>
    <dgm:cxn modelId="{5880BCA1-5BDB-4403-882E-17FB3A8A7D0C}" type="presParOf" srcId="{CA034270-9C99-4441-AD26-086615C15D9C}" destId="{911941E8-6F59-41F0-BCC7-099AA9E5EADB}" srcOrd="3"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7C74C-CADA-4520-B58C-9A577A74DE34}" type="datetimeFigureOut">
              <a:rPr lang="en-US" smtClean="0"/>
              <a:pPr/>
              <a:t>3/30/2010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B7D94-E456-4A5A-9EC4-E4C23F5034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B7D94-E456-4A5A-9EC4-E4C23F5034C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Template – describes the whole of a “type of design solution” (e.g. dialog box for specific type of tool).</a:t>
            </a:r>
          </a:p>
          <a:p>
            <a:r>
              <a:rPr lang="en-US" dirty="0" smtClean="0"/>
              <a:t>Style Guide – describes rules</a:t>
            </a:r>
            <a:r>
              <a:rPr lang="en-US" baseline="0" dirty="0" smtClean="0"/>
              <a:t> to follow (e.g. place the label above/left of certain component types).</a:t>
            </a:r>
          </a:p>
          <a:p>
            <a:r>
              <a:rPr lang="en-US" baseline="0" dirty="0" smtClean="0"/>
              <a:t>Pattern – describes a specific element of design, alternatives, and rationale/discussion for choosing (or avoiding) it in specific contexts.</a:t>
            </a:r>
          </a:p>
          <a:p>
            <a:r>
              <a:rPr lang="en-US" baseline="0" dirty="0" smtClean="0"/>
              <a:t>Patterns support mixing &amp; matching elements appropriately for the purpose at hand, the heart of a good design solution.</a:t>
            </a:r>
          </a:p>
          <a:p>
            <a:r>
              <a:rPr lang="en-US" dirty="0" smtClean="0"/>
              <a:t>Exclusive vs. Inclusive – patterns say, “design</a:t>
            </a:r>
            <a:r>
              <a:rPr lang="en-US" baseline="0" dirty="0" smtClean="0"/>
              <a:t> team</a:t>
            </a:r>
            <a:r>
              <a:rPr lang="en-US" dirty="0" smtClean="0"/>
              <a:t> trusts others to make the right decision, given the benefit of our</a:t>
            </a:r>
            <a:r>
              <a:rPr lang="en-US" baseline="0" dirty="0" smtClean="0"/>
              <a:t> experience.”</a:t>
            </a:r>
            <a:endParaRPr lang="en-US" dirty="0"/>
          </a:p>
        </p:txBody>
      </p:sp>
      <p:sp>
        <p:nvSpPr>
          <p:cNvPr id="4" name="Slide Number Placeholder 3"/>
          <p:cNvSpPr>
            <a:spLocks noGrp="1"/>
          </p:cNvSpPr>
          <p:nvPr>
            <p:ph type="sldNum" sz="quarter" idx="10"/>
          </p:nvPr>
        </p:nvSpPr>
        <p:spPr/>
        <p:txBody>
          <a:bodyPr/>
          <a:lstStyle/>
          <a:p>
            <a:fld id="{86CB7D94-E456-4A5A-9EC4-E4C23F5034C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0" descr="TITL_images_CORP"/>
          <p:cNvPicPr>
            <a:picLocks noChangeAspect="1" noChangeArrowheads="1"/>
          </p:cNvPicPr>
          <p:nvPr/>
        </p:nvPicPr>
        <p:blipFill>
          <a:blip r:embed="rId3"/>
          <a:srcRect/>
          <a:stretch>
            <a:fillRect/>
          </a:stretch>
        </p:blipFill>
        <p:spPr bwMode="auto">
          <a:xfrm>
            <a:off x="3062288" y="2741613"/>
            <a:ext cx="5297487" cy="1030287"/>
          </a:xfrm>
          <a:prstGeom prst="rect">
            <a:avLst/>
          </a:prstGeom>
          <a:noFill/>
          <a:ln w="9525">
            <a:noFill/>
            <a:miter lim="800000"/>
            <a:headEnd/>
            <a:tailEnd/>
          </a:ln>
        </p:spPr>
      </p:pic>
      <p:sp>
        <p:nvSpPr>
          <p:cNvPr id="44037" name="Rectangle 5"/>
          <p:cNvSpPr>
            <a:spLocks noGrp="1" noChangeArrowheads="1"/>
          </p:cNvSpPr>
          <p:nvPr>
            <p:ph type="ctrTitle"/>
          </p:nvPr>
        </p:nvSpPr>
        <p:spPr>
          <a:xfrm>
            <a:off x="3071813" y="5199063"/>
            <a:ext cx="5724525" cy="460375"/>
          </a:xfrm>
        </p:spPr>
        <p:txBody>
          <a:bodyPr anchor="t"/>
          <a:lstStyle>
            <a:lvl1pPr>
              <a:defRPr sz="2400">
                <a:solidFill>
                  <a:schemeClr val="bg1"/>
                </a:solidFill>
              </a:defRPr>
            </a:lvl1pPr>
          </a:lstStyle>
          <a:p>
            <a:r>
              <a:rPr lang="en-US" smtClean="0"/>
              <a:t>Click to edit Master title style</a:t>
            </a:r>
            <a:endParaRPr lang="en-US"/>
          </a:p>
        </p:txBody>
      </p:sp>
      <p:sp>
        <p:nvSpPr>
          <p:cNvPr id="44038" name="Rectangle 6"/>
          <p:cNvSpPr>
            <a:spLocks noGrp="1" noChangeArrowheads="1"/>
          </p:cNvSpPr>
          <p:nvPr>
            <p:ph type="subTitle" idx="1"/>
          </p:nvPr>
        </p:nvSpPr>
        <p:spPr>
          <a:xfrm>
            <a:off x="3071813" y="5656263"/>
            <a:ext cx="5726112" cy="974725"/>
          </a:xfrm>
        </p:spPr>
        <p:txBody>
          <a:bodyPr/>
          <a:lstStyle>
            <a:lvl1pPr>
              <a:spcBef>
                <a:spcPct val="20000"/>
              </a:spcBef>
              <a:defRPr sz="1700" b="0">
                <a:solidFill>
                  <a:srgbClr val="CDE62D"/>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781050"/>
            <a:ext cx="2111375"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781050"/>
            <a:ext cx="6181725"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131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AB1B090C-CA51-4413-91A2-44A97C403B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CorpPPT_Pg2Master_strip"/>
          <p:cNvPicPr>
            <a:picLocks noChangeAspect="1" noChangeArrowheads="1"/>
          </p:cNvPicPr>
          <p:nvPr/>
        </p:nvPicPr>
        <p:blipFill>
          <a:blip r:embed="rId13"/>
          <a:srcRect/>
          <a:stretch>
            <a:fillRect/>
          </a:stretch>
        </p:blipFill>
        <p:spPr bwMode="auto">
          <a:xfrm>
            <a:off x="0" y="0"/>
            <a:ext cx="9144000" cy="523875"/>
          </a:xfrm>
          <a:prstGeom prst="rect">
            <a:avLst/>
          </a:prstGeom>
          <a:noFill/>
          <a:ln w="9525">
            <a:noFill/>
            <a:miter lim="800000"/>
            <a:headEnd/>
            <a:tailEnd/>
          </a:ln>
        </p:spPr>
      </p:pic>
      <p:sp>
        <p:nvSpPr>
          <p:cNvPr id="1032" name="Rectangle 8"/>
          <p:cNvSpPr>
            <a:spLocks noChangeArrowheads="1"/>
          </p:cNvSpPr>
          <p:nvPr/>
        </p:nvSpPr>
        <p:spPr bwMode="auto">
          <a:xfrm>
            <a:off x="0" y="6718300"/>
            <a:ext cx="9144000" cy="139700"/>
          </a:xfrm>
          <a:prstGeom prst="rect">
            <a:avLst/>
          </a:prstGeom>
          <a:gradFill rotWithShape="0">
            <a:gsLst>
              <a:gs pos="0">
                <a:schemeClr val="tx1">
                  <a:gamma/>
                  <a:tint val="37255"/>
                  <a:invGamma/>
                </a:schemeClr>
              </a:gs>
              <a:gs pos="100000">
                <a:schemeClr val="tx1"/>
              </a:gs>
            </a:gsLst>
            <a:lin ang="0" scaled="1"/>
          </a:gradFill>
          <a:ln w="19050" algn="ctr">
            <a:noFill/>
            <a:miter lim="800000"/>
            <a:headEnd/>
            <a:tailEnd/>
          </a:ln>
          <a:effectLst/>
        </p:spPr>
        <p:txBody>
          <a:bodyPr lIns="92075" tIns="46038" rIns="92075" bIns="46038" anchor="ctr">
            <a:spAutoFit/>
          </a:bodyPr>
          <a:lstStyle/>
          <a:p>
            <a:pPr>
              <a:defRPr/>
            </a:pPr>
            <a:endParaRPr lang="en-US"/>
          </a:p>
        </p:txBody>
      </p:sp>
      <p:sp>
        <p:nvSpPr>
          <p:cNvPr id="1033" name="Line 9"/>
          <p:cNvSpPr>
            <a:spLocks noChangeShapeType="1"/>
          </p:cNvSpPr>
          <p:nvPr/>
        </p:nvSpPr>
        <p:spPr bwMode="auto">
          <a:xfrm>
            <a:off x="341313" y="1223963"/>
            <a:ext cx="8802687" cy="0"/>
          </a:xfrm>
          <a:prstGeom prst="line">
            <a:avLst/>
          </a:prstGeom>
          <a:noFill/>
          <a:ln w="12700">
            <a:solidFill>
              <a:srgbClr val="CDE62D"/>
            </a:solidFill>
            <a:round/>
            <a:headEnd/>
            <a:tailEnd/>
          </a:ln>
        </p:spPr>
        <p:txBody>
          <a:bodyPr wrap="none" anchor="ctr"/>
          <a:lstStyle/>
          <a:p>
            <a:pPr>
              <a:defRPr/>
            </a:pPr>
            <a:endParaRPr lang="en-US"/>
          </a:p>
        </p:txBody>
      </p:sp>
      <p:sp>
        <p:nvSpPr>
          <p:cNvPr id="1029" name="Rectangle 2"/>
          <p:cNvSpPr>
            <a:spLocks noGrp="1" noChangeArrowheads="1"/>
          </p:cNvSpPr>
          <p:nvPr>
            <p:ph type="title"/>
          </p:nvPr>
        </p:nvSpPr>
        <p:spPr bwMode="auto">
          <a:xfrm>
            <a:off x="341313" y="781050"/>
            <a:ext cx="8445500" cy="381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41313" y="1544638"/>
            <a:ext cx="8445500" cy="502761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Rectangle 5"/>
          <p:cNvSpPr>
            <a:spLocks noGrp="1" noChangeArrowheads="1"/>
          </p:cNvSpPr>
          <p:nvPr>
            <p:ph type="ftr" sz="quarter" idx="3"/>
          </p:nvPr>
        </p:nvSpPr>
        <p:spPr bwMode="auto">
          <a:xfrm>
            <a:off x="8201025" y="6735763"/>
            <a:ext cx="585788" cy="106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r">
              <a:defRPr sz="700" smtClean="0">
                <a:solidFill>
                  <a:schemeClr val="bg1"/>
                </a:solidFill>
              </a:defRPr>
            </a:lvl1pPr>
          </a:lstStyle>
          <a:p>
            <a:endParaRPr lang="en-US"/>
          </a:p>
        </p:txBody>
      </p:sp>
      <p:sp>
        <p:nvSpPr>
          <p:cNvPr id="3" name="Rectangle 6"/>
          <p:cNvSpPr>
            <a:spLocks noGrp="1" noChangeArrowheads="1"/>
          </p:cNvSpPr>
          <p:nvPr>
            <p:ph type="sldNum" sz="quarter" idx="4"/>
          </p:nvPr>
        </p:nvSpPr>
        <p:spPr bwMode="auto">
          <a:xfrm>
            <a:off x="341313" y="6735763"/>
            <a:ext cx="444500" cy="106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smtClean="0"/>
            </a:lvl1pPr>
          </a:lstStyle>
          <a:p>
            <a:fld id="{AB1B090C-CA51-4413-91A2-44A97C403B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ea typeface="MS PGothic" pitchFamily="34" charset="-128"/>
        </a:defRPr>
      </a:lvl2pPr>
      <a:lvl3pPr algn="l" rtl="0" eaLnBrk="1" fontAlgn="base" hangingPunct="1">
        <a:spcBef>
          <a:spcPct val="0"/>
        </a:spcBef>
        <a:spcAft>
          <a:spcPct val="0"/>
        </a:spcAft>
        <a:defRPr sz="2000" b="1">
          <a:solidFill>
            <a:schemeClr val="tx2"/>
          </a:solidFill>
          <a:latin typeface="Arial" charset="0"/>
          <a:ea typeface="MS PGothic" pitchFamily="34" charset="-128"/>
        </a:defRPr>
      </a:lvl3pPr>
      <a:lvl4pPr algn="l" rtl="0" eaLnBrk="1" fontAlgn="base" hangingPunct="1">
        <a:spcBef>
          <a:spcPct val="0"/>
        </a:spcBef>
        <a:spcAft>
          <a:spcPct val="0"/>
        </a:spcAft>
        <a:defRPr sz="2000" b="1">
          <a:solidFill>
            <a:schemeClr val="tx2"/>
          </a:solidFill>
          <a:latin typeface="Arial" charset="0"/>
          <a:ea typeface="MS PGothic" pitchFamily="34" charset="-128"/>
        </a:defRPr>
      </a:lvl4pPr>
      <a:lvl5pPr algn="l" rtl="0" eaLnBrk="1" fontAlgn="base" hangingPunct="1">
        <a:spcBef>
          <a:spcPct val="0"/>
        </a:spcBef>
        <a:spcAft>
          <a:spcPct val="0"/>
        </a:spcAft>
        <a:defRPr sz="2000" b="1">
          <a:solidFill>
            <a:schemeClr val="tx2"/>
          </a:solidFill>
          <a:latin typeface="Arial" charset="0"/>
          <a:ea typeface="MS PGothic" pitchFamily="34" charset="-128"/>
        </a:defRPr>
      </a:lvl5pPr>
      <a:lvl6pPr marL="457200" algn="l" rtl="0" eaLnBrk="1" fontAlgn="base" hangingPunct="1">
        <a:spcBef>
          <a:spcPct val="0"/>
        </a:spcBef>
        <a:spcAft>
          <a:spcPct val="0"/>
        </a:spcAft>
        <a:defRPr sz="2000" b="1">
          <a:solidFill>
            <a:schemeClr val="tx2"/>
          </a:solidFill>
          <a:latin typeface="Arial" charset="0"/>
          <a:ea typeface="MS PGothic" pitchFamily="34" charset="-128"/>
        </a:defRPr>
      </a:lvl6pPr>
      <a:lvl7pPr marL="914400" algn="l" rtl="0" eaLnBrk="1" fontAlgn="base" hangingPunct="1">
        <a:spcBef>
          <a:spcPct val="0"/>
        </a:spcBef>
        <a:spcAft>
          <a:spcPct val="0"/>
        </a:spcAft>
        <a:defRPr sz="2000" b="1">
          <a:solidFill>
            <a:schemeClr val="tx2"/>
          </a:solidFill>
          <a:latin typeface="Arial" charset="0"/>
          <a:ea typeface="MS PGothic" pitchFamily="34" charset="-128"/>
        </a:defRPr>
      </a:lvl7pPr>
      <a:lvl8pPr marL="1371600" algn="l" rtl="0" eaLnBrk="1" fontAlgn="base" hangingPunct="1">
        <a:spcBef>
          <a:spcPct val="0"/>
        </a:spcBef>
        <a:spcAft>
          <a:spcPct val="0"/>
        </a:spcAft>
        <a:defRPr sz="2000" b="1">
          <a:solidFill>
            <a:schemeClr val="tx2"/>
          </a:solidFill>
          <a:latin typeface="Arial" charset="0"/>
          <a:ea typeface="MS PGothic" pitchFamily="34" charset="-128"/>
        </a:defRPr>
      </a:lvl8pPr>
      <a:lvl9pPr marL="1828800" algn="l" rtl="0" eaLnBrk="1" fontAlgn="base" hangingPunct="1">
        <a:spcBef>
          <a:spcPct val="0"/>
        </a:spcBef>
        <a:spcAft>
          <a:spcPct val="0"/>
        </a:spcAft>
        <a:defRPr sz="2000" b="1">
          <a:solidFill>
            <a:schemeClr val="tx2"/>
          </a:solidFill>
          <a:latin typeface="Arial" charset="0"/>
          <a:ea typeface="MS PGothic" pitchFamily="34" charset="-128"/>
        </a:defRPr>
      </a:lvl9pPr>
    </p:titleStyle>
    <p:bodyStyle>
      <a:lvl1pPr marL="342900" indent="-342900" algn="l" rtl="0" eaLnBrk="1" fontAlgn="base" hangingPunct="1">
        <a:lnSpc>
          <a:spcPct val="90000"/>
        </a:lnSpc>
        <a:spcBef>
          <a:spcPct val="40000"/>
        </a:spcBef>
        <a:spcAft>
          <a:spcPct val="25000"/>
        </a:spcAft>
        <a:defRPr sz="1900" b="1">
          <a:solidFill>
            <a:schemeClr val="accent1"/>
          </a:solidFill>
          <a:latin typeface="+mn-lt"/>
          <a:ea typeface="+mn-ea"/>
          <a:cs typeface="+mn-cs"/>
        </a:defRPr>
      </a:lvl1pPr>
      <a:lvl2pPr marL="288925" indent="-174625" algn="l" rtl="0" eaLnBrk="1" fontAlgn="base" hangingPunct="1">
        <a:lnSpc>
          <a:spcPct val="90000"/>
        </a:lnSpc>
        <a:spcBef>
          <a:spcPct val="30000"/>
        </a:spcBef>
        <a:spcAft>
          <a:spcPct val="20000"/>
        </a:spcAft>
        <a:buSzPct val="50000"/>
        <a:buBlip>
          <a:blip r:embed="rId14"/>
        </a:buBlip>
        <a:defRPr>
          <a:solidFill>
            <a:schemeClr val="tx1"/>
          </a:solidFill>
          <a:latin typeface="+mn-lt"/>
          <a:ea typeface="+mn-ea"/>
        </a:defRPr>
      </a:lvl2pPr>
      <a:lvl3pPr marL="571500" indent="-168275" algn="l" rtl="0" eaLnBrk="1" fontAlgn="base" hangingPunct="1">
        <a:lnSpc>
          <a:spcPct val="90000"/>
        </a:lnSpc>
        <a:spcBef>
          <a:spcPct val="40000"/>
        </a:spcBef>
        <a:spcAft>
          <a:spcPct val="25000"/>
        </a:spcAft>
        <a:buClr>
          <a:schemeClr val="accent1"/>
        </a:buClr>
        <a:buFont typeface="Arial" charset="0"/>
        <a:buChar char="–"/>
        <a:defRPr sz="1600">
          <a:solidFill>
            <a:schemeClr val="accent1"/>
          </a:solidFill>
          <a:latin typeface="+mn-lt"/>
          <a:ea typeface="+mn-ea"/>
        </a:defRPr>
      </a:lvl3pPr>
      <a:lvl4pPr marL="857250" indent="-171450" algn="l" rtl="0" eaLnBrk="1" fontAlgn="base" hangingPunct="1">
        <a:lnSpc>
          <a:spcPct val="90000"/>
        </a:lnSpc>
        <a:spcBef>
          <a:spcPct val="40000"/>
        </a:spcBef>
        <a:spcAft>
          <a:spcPct val="25000"/>
        </a:spcAft>
        <a:buClr>
          <a:schemeClr val="tx1"/>
        </a:buClr>
        <a:buChar char="•"/>
        <a:defRPr sz="1400">
          <a:solidFill>
            <a:schemeClr val="accent1"/>
          </a:solidFill>
          <a:latin typeface="+mn-lt"/>
          <a:ea typeface="+mn-ea"/>
        </a:defRPr>
      </a:lvl4pPr>
      <a:lvl5pPr marL="11430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5pPr>
      <a:lvl6pPr marL="16002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6pPr>
      <a:lvl7pPr marL="20574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7pPr>
      <a:lvl8pPr marL="25146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8pPr>
      <a:lvl9pPr marL="2971800"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3.xml"/><Relationship Id="rId13" Type="http://schemas.openxmlformats.org/officeDocument/2006/relationships/diagramColors" Target="../diagrams/colors4.xml"/><Relationship Id="rId3" Type="http://schemas.openxmlformats.org/officeDocument/2006/relationships/diagramLayout" Target="../diagrams/layout2.xml"/><Relationship Id="rId7" Type="http://schemas.openxmlformats.org/officeDocument/2006/relationships/diagramLayout" Target="../diagrams/layout3.xml"/><Relationship Id="rId12" Type="http://schemas.openxmlformats.org/officeDocument/2006/relationships/diagramQuickStyle" Target="../diagrams/quickStyle4.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diagramLayout" Target="../diagrams/layout4.xml"/><Relationship Id="rId5" Type="http://schemas.openxmlformats.org/officeDocument/2006/relationships/diagramColors" Target="../diagrams/colors2.xml"/><Relationship Id="rId10" Type="http://schemas.openxmlformats.org/officeDocument/2006/relationships/diagramData" Target="../diagrams/data4.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diagramLayout" Target="../diagrams/layout1.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diagramColors" Target="../diagrams/colors1.xml"/><Relationship Id="rId10" Type="http://schemas.openxmlformats.org/officeDocument/2006/relationships/slide" Target="slide7.xml"/><Relationship Id="rId4" Type="http://schemas.openxmlformats.org/officeDocument/2006/relationships/diagramQuickStyle" Target="../diagrams/quickStyle1.xml"/><Relationship Id="rId9" Type="http://schemas.openxmlformats.org/officeDocument/2006/relationships/slide" Target="slide6.xml"/><Relationship Id="rId14" Type="http://schemas.openxmlformats.org/officeDocument/2006/relationships/slide" Target="slide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UX Guidelines, Tools, and Templates  ~ TUX Program</a:t>
            </a:r>
            <a:endParaRPr lang="en-US" dirty="0"/>
          </a:p>
        </p:txBody>
      </p:sp>
      <p:sp>
        <p:nvSpPr>
          <p:cNvPr id="3" name="Subtitle 2"/>
          <p:cNvSpPr>
            <a:spLocks noGrp="1"/>
          </p:cNvSpPr>
          <p:nvPr>
            <p:ph type="subTitle" idx="1"/>
          </p:nvPr>
        </p:nvSpPr>
        <p:spPr>
          <a:xfrm>
            <a:off x="3071813" y="6096000"/>
            <a:ext cx="5726112" cy="534988"/>
          </a:xfrm>
        </p:spPr>
        <p:txBody>
          <a:bodyPr/>
          <a:lstStyle/>
          <a:p>
            <a:r>
              <a:rPr lang="en-US" dirty="0" smtClean="0"/>
              <a:t>TUX Summit - March 30-31, 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Simplicity is powerful</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Simplicity fuels many elements of good design, including ease of use, speed, visual appeal, and accessibility.  Simplicity starts with the design of a product’s fundamental functions.  The best PTC designs appear quite simple on the surface, but include powerful capabilities that are easily accessible to those users who want them.</a:t>
            </a:r>
          </a:p>
          <a:p>
            <a:pPr marL="274320" lvl="1" indent="0">
              <a:lnSpc>
                <a:spcPct val="100000"/>
              </a:lnSpc>
              <a:spcBef>
                <a:spcPts val="600"/>
              </a:spcBef>
              <a:spcAft>
                <a:spcPts val="600"/>
              </a:spcAft>
              <a:buNone/>
            </a:pPr>
            <a:r>
              <a:rPr lang="en-US" sz="1600" dirty="0" smtClean="0">
                <a:solidFill>
                  <a:schemeClr val="bg2"/>
                </a:solidFill>
              </a:rPr>
              <a:t>PTC teams think twice before sacrificing simplicity in pursuit of a less important feature.  Our hope is to evolve products in new directions, instead of just adding more features.</a:t>
            </a: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Simple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Engage beginners and attract experts</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Designing for many people doesn't mean designing for the lowest common denominator. Our intent is to invite beginners with a great initial experience, while also attracting power users whose excitement and expertise will draw others to the product.</a:t>
            </a:r>
          </a:p>
          <a:p>
            <a:pPr marL="274320" lvl="1" indent="0">
              <a:lnSpc>
                <a:spcPct val="100000"/>
              </a:lnSpc>
              <a:spcBef>
                <a:spcPts val="600"/>
              </a:spcBef>
              <a:spcAft>
                <a:spcPts val="600"/>
              </a:spcAft>
              <a:buNone/>
            </a:pPr>
            <a:r>
              <a:rPr lang="en-US" sz="1600" dirty="0" smtClean="0">
                <a:solidFill>
                  <a:schemeClr val="bg2"/>
                </a:solidFill>
              </a:rPr>
              <a:t>A well-designed PTC product lets new users jump in, offers help when necessary, and ensures that users can make simple and intuitive use of the product's most valuable features.  Progressive disclosure of advanced features encourages people to expand their usage of the product.</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Engaging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whole is greater than the sum of its parts</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PTC’s products are designed to work together and provide a smooth experience for all users who engage with more than one.  Product teams ensure that business considerations integrate seamlessly with the goals of users, so they can participate successfully in the process of making great products, no matter what their role. </a:t>
            </a:r>
          </a:p>
          <a:p>
            <a:pPr marL="274320" lvl="1" indent="0">
              <a:lnSpc>
                <a:spcPct val="100000"/>
              </a:lnSpc>
              <a:spcBef>
                <a:spcPts val="600"/>
              </a:spcBef>
              <a:spcAft>
                <a:spcPts val="600"/>
              </a:spcAft>
              <a:buNone/>
            </a:pPr>
            <a:r>
              <a:rPr lang="en-US" sz="1600" dirty="0" smtClean="0">
                <a:solidFill>
                  <a:schemeClr val="bg2"/>
                </a:solidFill>
              </a:rPr>
              <a:t>Our users do not exist in isolation.  They belong to teams, both formal and informal, whose members have common goals, responsibilities, and interests.  PTC products recognize and foster those relationships in ways that are desirable and beneficial to our users, while offering expected levels of protection and control.</a:t>
            </a: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Unifying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Dare to innovate</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PTC product teams encourage new ideas to come out and play.  Being great at something is a starting point, not an ending point.  Through innovation and iteration, we aim to take things that work well and improve upon them in unexpected ways.</a:t>
            </a:r>
          </a:p>
          <a:p>
            <a:pPr marL="274320" lvl="1" indent="0">
              <a:lnSpc>
                <a:spcPct val="100000"/>
              </a:lnSpc>
              <a:spcBef>
                <a:spcPts val="600"/>
              </a:spcBef>
              <a:spcAft>
                <a:spcPts val="600"/>
              </a:spcAft>
              <a:buNone/>
            </a:pPr>
            <a:r>
              <a:rPr lang="en-US" sz="1600" dirty="0" smtClean="0">
                <a:solidFill>
                  <a:schemeClr val="bg2"/>
                </a:solidFill>
              </a:rPr>
              <a:t>The element of imagination transforms designs from ho-hum to delightful.  Instead of just matching the features of existing products, PTC wants to change the game.</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Innovative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Delight the eye without distracting the mind</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If people looked at a PTC product and said "Wow, that's beautiful!" the product team would cheer.  A positive first impression makes users comfortable, assures them that the product is reliable and professional, and encourages people to make the product their own.</a:t>
            </a:r>
          </a:p>
          <a:p>
            <a:pPr marL="274320" lvl="1" indent="0">
              <a:lnSpc>
                <a:spcPct val="100000"/>
              </a:lnSpc>
              <a:spcBef>
                <a:spcPts val="600"/>
              </a:spcBef>
              <a:spcAft>
                <a:spcPts val="600"/>
              </a:spcAft>
              <a:buNone/>
            </a:pPr>
            <a:r>
              <a:rPr lang="en-US" sz="1600" dirty="0" smtClean="0">
                <a:solidFill>
                  <a:schemeClr val="bg2"/>
                </a:solidFill>
              </a:rPr>
              <a:t>A professional aesthetic makes sense for most PTC products because a clean, clutter-free design loads quickly and doesn't distract users from their goals.  Colors, fonts, and images that are modern and uplifting are balanced against the needs for speed, </a:t>
            </a:r>
            <a:r>
              <a:rPr lang="en-US" sz="1600" dirty="0" err="1" smtClean="0">
                <a:solidFill>
                  <a:schemeClr val="bg2"/>
                </a:solidFill>
              </a:rPr>
              <a:t>scannable</a:t>
            </a:r>
            <a:r>
              <a:rPr lang="en-US" sz="1600" dirty="0" smtClean="0">
                <a:solidFill>
                  <a:schemeClr val="bg2"/>
                </a:solidFill>
              </a:rPr>
              <a:t> text, and easy navigation.  Still, "simple elegance" is not the best fit for every product.  Audience and cultural context matter.  A PTC product's visual design should please its users and improve usability for them.</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Beautiful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Be worthy of people’s trust</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Good design can go a long way to earn the trust of people who use PTC products.  Establishing PTC's reliability starts with the basics – for example, making sure the interface is efficient and professional, actions are easily reversed, terminology is consistent, and users are never unhappily surprised.  In addition, PTC products open themselves to the world by supporting industry standards and encouraging users to build custom extensions.</a:t>
            </a:r>
          </a:p>
          <a:p>
            <a:pPr marL="274320" lvl="1" indent="0">
              <a:lnSpc>
                <a:spcPct val="100000"/>
              </a:lnSpc>
              <a:spcBef>
                <a:spcPts val="600"/>
              </a:spcBef>
              <a:spcAft>
                <a:spcPts val="600"/>
              </a:spcAft>
              <a:buNone/>
            </a:pPr>
            <a:r>
              <a:rPr lang="en-US" sz="1600" dirty="0" smtClean="0">
                <a:solidFill>
                  <a:schemeClr val="bg2"/>
                </a:solidFill>
              </a:rPr>
              <a:t>A greater challenge is to make sure that PTC demonstrates respect for users' right to control their own data.  PTC is transparent about how it uses information and how that information is shared with others (if at all), so that users can make informed choices.</a:t>
            </a: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Trustworthy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for the world</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Product development has become a global activity.  Many users could be interacting with PTC products while strolling with a mobile device, not sitting at a desk with a personal computer.  Our goal is to design products that are contextually relevant and available through the media and methods that make sense to users.  Product teams research the fundamental differences in user experiences throughout the world and work to design the right products for each audience, environment, and culture.</a:t>
            </a:r>
          </a:p>
          <a:p>
            <a:pPr marL="274320" lvl="1" indent="0">
              <a:lnSpc>
                <a:spcPct val="100000"/>
              </a:lnSpc>
              <a:spcBef>
                <a:spcPts val="600"/>
              </a:spcBef>
              <a:spcAft>
                <a:spcPts val="600"/>
              </a:spcAft>
              <a:buNone/>
            </a:pPr>
            <a:r>
              <a:rPr lang="en-US" sz="1600" dirty="0" smtClean="0">
                <a:solidFill>
                  <a:schemeClr val="bg2"/>
                </a:solidFill>
              </a:rPr>
              <a:t>PTC is also committed to improving the accessibility of its products.  Our desire to provide a useful and enjoyable experience for everyone, including those with physical and cognitive limitations, requires support for assistive technologies.</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Universal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 a human touch</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PTC includes a wide range of personalities, and our designs have personality too.  Text and design elements are professional, helpful, and smart – not quirky, gratuitous, or arrogant.  PTC text talks directly to people and offers the same practical, informal assistance that anyone would offer to a trusted colleague who asked a question.  And PTC doesn't let fun or personality interfere with other elements of a design, especially when people's livelihood, or their ability to accomplish “mission critical” goals, is at stake.</a:t>
            </a:r>
          </a:p>
          <a:p>
            <a:pPr marL="274320" lvl="1" indent="0">
              <a:lnSpc>
                <a:spcPct val="100000"/>
              </a:lnSpc>
              <a:spcBef>
                <a:spcPts val="600"/>
              </a:spcBef>
              <a:spcAft>
                <a:spcPts val="600"/>
              </a:spcAft>
              <a:buNone/>
            </a:pPr>
            <a:r>
              <a:rPr lang="en-US" sz="1600" dirty="0" smtClean="0">
                <a:solidFill>
                  <a:schemeClr val="bg2"/>
                </a:solidFill>
              </a:rPr>
              <a:t>PTC doesn't know everything, and no design is perfect.  Our products ask for feedback, and PTC acts on that feedback.  When practicing these design principles, PTC product teams seek the best possible balance in the time available for each product.  Then the cycle of iteration, innovation, and improvement continues.</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Personable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Standards</a:t>
            </a:r>
            <a:endParaRPr lang="en-US" dirty="0"/>
          </a:p>
        </p:txBody>
      </p:sp>
      <p:sp>
        <p:nvSpPr>
          <p:cNvPr id="3" name="Subtitle 2"/>
          <p:cNvSpPr>
            <a:spLocks noGrp="1"/>
          </p:cNvSpPr>
          <p:nvPr>
            <p:ph type="subTitle" idx="1"/>
          </p:nvPr>
        </p:nvSpPr>
        <p:spPr/>
        <p:txBody>
          <a:bodyPr/>
          <a:lstStyle/>
          <a:p>
            <a:r>
              <a:rPr lang="en-US" dirty="0" smtClean="0"/>
              <a:t>Guidelines, Tools &amp; Templates ~ TUX Program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Standards – Traditional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Challenge</a:t>
            </a:r>
          </a:p>
          <a:p>
            <a:pPr lvl="1"/>
            <a:r>
              <a:rPr lang="en-US" dirty="0" smtClean="0"/>
              <a:t>How do you effectively distribute responsibility for user experience throughout the organization?</a:t>
            </a:r>
          </a:p>
          <a:p>
            <a:pPr lvl="1"/>
            <a:r>
              <a:rPr lang="en-US" dirty="0" smtClean="0"/>
              <a:t>How do you get the whole organization on the same page vis-à-vis design?</a:t>
            </a:r>
          </a:p>
          <a:p>
            <a:pPr lvl="1"/>
            <a:r>
              <a:rPr lang="en-US" dirty="0" smtClean="0"/>
              <a:t>How do you get the organization off to a good start with designs that are guaranteed to work and are easy to implement?</a:t>
            </a:r>
          </a:p>
          <a:p>
            <a:pPr lvl="1"/>
            <a:r>
              <a:rPr lang="en-US" dirty="0" smtClean="0"/>
              <a:t>How do you get the organization to leverage the experience of the design team and to avoid mistakes that will generate even more work for the already overwhelmed design team?</a:t>
            </a:r>
          </a:p>
          <a:p>
            <a:r>
              <a:rPr lang="en-US" dirty="0" smtClean="0"/>
              <a:t>Design Approval</a:t>
            </a:r>
          </a:p>
          <a:p>
            <a:pPr lvl="1"/>
            <a:r>
              <a:rPr lang="en-US" dirty="0" smtClean="0"/>
              <a:t>All designs are approved (if not created) by a centralized design team</a:t>
            </a:r>
          </a:p>
          <a:p>
            <a:pPr lvl="1"/>
            <a:r>
              <a:rPr lang="en-US" dirty="0" smtClean="0"/>
              <a:t>Effective “policing” (or design throughput) is overwhelmed by shear volume</a:t>
            </a:r>
          </a:p>
          <a:p>
            <a:r>
              <a:rPr lang="en-US" dirty="0" smtClean="0"/>
              <a:t>Templates</a:t>
            </a:r>
          </a:p>
          <a:p>
            <a:pPr lvl="1"/>
            <a:r>
              <a:rPr lang="en-US" dirty="0" smtClean="0"/>
              <a:t>Safe starting point that’s “guaranteed” to produce satisfactory results</a:t>
            </a:r>
          </a:p>
          <a:p>
            <a:pPr lvl="1"/>
            <a:r>
              <a:rPr lang="en-US" dirty="0" smtClean="0"/>
              <a:t>Too many templates to maintain, most of which yield unsatisfactory results (lowest common denominator)</a:t>
            </a:r>
          </a:p>
          <a:p>
            <a:r>
              <a:rPr lang="en-US" dirty="0" smtClean="0"/>
              <a:t>Style Guide (Design Guidelines)</a:t>
            </a:r>
          </a:p>
          <a:p>
            <a:pPr lvl="1"/>
            <a:r>
              <a:rPr lang="en-US" dirty="0" smtClean="0"/>
              <a:t>“Rules to live by” that are proven and tested</a:t>
            </a:r>
          </a:p>
          <a:p>
            <a:pPr lvl="1"/>
            <a:r>
              <a:rPr lang="en-US" dirty="0" smtClean="0"/>
              <a:t>Too broad or ambiguous to implement effectively in specific situations</a:t>
            </a:r>
          </a:p>
          <a:p>
            <a:pPr marL="342900" lvl="1" indent="-342900">
              <a:spcBef>
                <a:spcPct val="40000"/>
              </a:spcBef>
              <a:spcAft>
                <a:spcPct val="25000"/>
              </a:spcAft>
              <a:buSzTx/>
              <a:buNone/>
            </a:pPr>
            <a:r>
              <a:rPr lang="en-US" sz="1900" b="1" dirty="0" smtClean="0">
                <a:solidFill>
                  <a:schemeClr val="accent1"/>
                </a:solidFill>
                <a:cs typeface="+mn-cs"/>
              </a:rPr>
              <a:t>Different design problems require different design solutions</a:t>
            </a:r>
          </a:p>
          <a:p>
            <a:pPr lvl="1"/>
            <a:r>
              <a:rPr lang="en-US" dirty="0" smtClean="0"/>
              <a:t>These methods are too slow, too specific, or too general to be effective!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lide Number Placeholder 4"/>
          <p:cNvSpPr>
            <a:spLocks noGrp="1"/>
          </p:cNvSpPr>
          <p:nvPr>
            <p:ph type="sldNum" sz="quarter" idx="11"/>
          </p:nvPr>
        </p:nvSpPr>
        <p:spPr/>
        <p:txBody>
          <a:bodyPr/>
          <a:lstStyle/>
          <a:p>
            <a:fld id="{C991F1DC-2B5C-45C0-8067-CB794CA4D768}" type="slidenum">
              <a:rPr lang="en-US"/>
              <a:pPr/>
              <a:t>2</a:t>
            </a:fld>
            <a:endParaRPr lang="en-US"/>
          </a:p>
        </p:txBody>
      </p:sp>
      <p:sp>
        <p:nvSpPr>
          <p:cNvPr id="3822596" name="Rectangle 4"/>
          <p:cNvSpPr>
            <a:spLocks noGrp="1" noChangeArrowheads="1"/>
          </p:cNvSpPr>
          <p:nvPr>
            <p:ph type="title"/>
          </p:nvPr>
        </p:nvSpPr>
        <p:spPr>
          <a:xfrm>
            <a:off x="341313" y="781050"/>
            <a:ext cx="6565900" cy="381000"/>
          </a:xfrm>
        </p:spPr>
        <p:txBody>
          <a:bodyPr/>
          <a:lstStyle/>
          <a:p>
            <a:r>
              <a:rPr lang="en-US" dirty="0" smtClean="0"/>
              <a:t>Common UX Guidelines, Tools, and Templates</a:t>
            </a:r>
            <a:endParaRPr lang="en-US" dirty="0"/>
          </a:p>
        </p:txBody>
      </p:sp>
      <p:graphicFrame>
        <p:nvGraphicFramePr>
          <p:cNvPr id="3822783" name="Group 191"/>
          <p:cNvGraphicFramePr>
            <a:graphicFrameLocks noGrp="1"/>
          </p:cNvGraphicFramePr>
          <p:nvPr/>
        </p:nvGraphicFramePr>
        <p:xfrm>
          <a:off x="444500" y="1295400"/>
          <a:ext cx="6426200" cy="969900"/>
        </p:xfrm>
        <a:graphic>
          <a:graphicData uri="http://schemas.openxmlformats.org/drawingml/2006/table">
            <a:tbl>
              <a:tblPr/>
              <a:tblGrid>
                <a:gridCol w="6426200"/>
              </a:tblGrid>
              <a:tr h="8509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dirty="0" smtClean="0">
                          <a:ln>
                            <a:noFill/>
                          </a:ln>
                          <a:solidFill>
                            <a:schemeClr val="accent1"/>
                          </a:solidFill>
                          <a:effectLst/>
                          <a:latin typeface="Arial" charset="0"/>
                          <a:ea typeface="MS PGothic" pitchFamily="34" charset="-128"/>
                        </a:rPr>
                        <a:t>Objective(s):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Establish processes and methodologies to standardize elements of PTC’s user experience and ease the design of our products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Ensure that members of all product organizations can leverage and contribute to this body of work as it evolves</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22758" name="Group 166"/>
          <p:cNvGraphicFramePr>
            <a:graphicFrameLocks noGrp="1"/>
          </p:cNvGraphicFramePr>
          <p:nvPr/>
        </p:nvGraphicFramePr>
        <p:xfrm>
          <a:off x="457200" y="2339975"/>
          <a:ext cx="8013700" cy="2803152"/>
        </p:xfrm>
        <a:graphic>
          <a:graphicData uri="http://schemas.openxmlformats.org/drawingml/2006/table">
            <a:tbl>
              <a:tblPr/>
              <a:tblGrid>
                <a:gridCol w="3321050"/>
                <a:gridCol w="876300"/>
                <a:gridCol w="850900"/>
                <a:gridCol w="850900"/>
                <a:gridCol w="2114550"/>
              </a:tblGrid>
              <a:tr h="252953">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600" b="1" i="0" u="none" strike="noStrike" cap="none" normalizeH="0" baseline="0" dirty="0" smtClean="0">
                          <a:ln>
                            <a:noFill/>
                          </a:ln>
                          <a:solidFill>
                            <a:schemeClr val="accent1"/>
                          </a:solidFill>
                          <a:effectLst/>
                          <a:latin typeface="Arial" charset="0"/>
                          <a:ea typeface="MS PGothic" pitchFamily="34" charset="-128"/>
                        </a:rPr>
                        <a:t>Milestones</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600" b="1" i="0" u="none" strike="noStrike" cap="none" normalizeH="0" baseline="0" smtClean="0">
                          <a:ln>
                            <a:noFill/>
                          </a:ln>
                          <a:solidFill>
                            <a:schemeClr val="accent1"/>
                          </a:solidFill>
                          <a:effectLst/>
                          <a:latin typeface="Arial" charset="0"/>
                          <a:ea typeface="MS PGothic" pitchFamily="34" charset="-128"/>
                        </a:rPr>
                        <a:t>Plan</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600" b="1" i="0" u="none" strike="noStrike" cap="none" normalizeH="0" baseline="0" smtClean="0">
                          <a:ln>
                            <a:noFill/>
                          </a:ln>
                          <a:solidFill>
                            <a:schemeClr val="accent1"/>
                          </a:solidFill>
                          <a:effectLst/>
                          <a:latin typeface="Arial" charset="0"/>
                          <a:ea typeface="MS PGothic" pitchFamily="34" charset="-128"/>
                        </a:rPr>
                        <a:t>F’cast</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600" b="1" i="0" u="none" strike="noStrike" cap="none" normalizeH="0" baseline="0" smtClean="0">
                          <a:ln>
                            <a:noFill/>
                          </a:ln>
                          <a:solidFill>
                            <a:schemeClr val="accent1"/>
                          </a:solidFill>
                          <a:effectLst/>
                          <a:latin typeface="Arial" charset="0"/>
                          <a:ea typeface="MS PGothic" pitchFamily="34" charset="-128"/>
                        </a:rPr>
                        <a:t>Actual</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600" b="1" i="0" u="none" strike="noStrike" cap="none" normalizeH="0" baseline="0" smtClean="0">
                          <a:ln>
                            <a:noFill/>
                          </a:ln>
                          <a:solidFill>
                            <a:schemeClr val="accent1"/>
                          </a:solidFill>
                          <a:effectLst/>
                          <a:latin typeface="Arial" charset="0"/>
                          <a:ea typeface="MS PGothic" pitchFamily="34" charset="-128"/>
                        </a:rPr>
                        <a:t>Comment</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0896">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Agreement on scope, objectives, goals</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Jan.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defRPr/>
                      </a:pP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Jan.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Feb. </a:t>
                      </a: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a:t>
                      </a:r>
                      <a:r>
                        <a:rPr kumimoji="0" lang="en-US" sz="1200" b="0" i="0" u="none" strike="noStrike" cap="none" normalizeH="0" baseline="0" dirty="0" smtClean="0">
                          <a:ln>
                            <a:noFill/>
                          </a:ln>
                          <a:solidFill>
                            <a:schemeClr val="tx1"/>
                          </a:solidFill>
                          <a:effectLst/>
                          <a:latin typeface="Arial" charset="0"/>
                          <a:ea typeface="MS PGothic" pitchFamily="34" charset="-128"/>
                        </a:rPr>
                        <a:t>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200" b="0" i="0" u="none" strike="noStrike" kern="1200" cap="none" normalizeH="0" baseline="0" dirty="0" smtClean="0">
                        <a:ln>
                          <a:noFill/>
                        </a:ln>
                        <a:solidFill>
                          <a:schemeClr val="tx1"/>
                        </a:solidFill>
                        <a:effectLst/>
                        <a:latin typeface="Arial" charset="0"/>
                        <a:ea typeface="MS PGothic" pitchFamily="34" charset="-128"/>
                        <a:cs typeface="+mn-cs"/>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9825">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Conclude UX resource center pilot</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a:t>
                      </a: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a:t>
                      </a:r>
                      <a:r>
                        <a:rPr kumimoji="0" lang="en-US" sz="1200" b="0" i="0" u="none" strike="noStrike" cap="none" normalizeH="0" baseline="0" dirty="0" smtClean="0">
                          <a:ln>
                            <a:noFill/>
                          </a:ln>
                          <a:solidFill>
                            <a:schemeClr val="tx1"/>
                          </a:solidFill>
                          <a:effectLst/>
                          <a:latin typeface="Arial" charset="0"/>
                          <a:ea typeface="MS PGothic" pitchFamily="34" charset="-128"/>
                        </a:rPr>
                        <a:t>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dirty="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Finalize plan for UX resource center go-live</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dirty="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Finalize UX principles</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a:t>
                      </a: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a:t>
                      </a:r>
                      <a:r>
                        <a:rPr kumimoji="0" lang="en-US" sz="1200" b="0" i="0" u="none" strike="noStrike" cap="none" normalizeH="0" baseline="0" dirty="0" smtClean="0">
                          <a:ln>
                            <a:noFill/>
                          </a:ln>
                          <a:solidFill>
                            <a:schemeClr val="tx1"/>
                          </a:solidFill>
                          <a:effectLst/>
                          <a:latin typeface="Arial" charset="0"/>
                          <a:ea typeface="MS PGothic" pitchFamily="34" charset="-128"/>
                        </a:rPr>
                        <a:t>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dirty="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Finalize requirements for pattern library</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a:t>
                      </a: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a:t>
                      </a:r>
                      <a:r>
                        <a:rPr kumimoji="0" lang="en-US" sz="1200" b="0" i="0" u="none" strike="noStrike" cap="none" normalizeH="0" baseline="0" dirty="0" smtClean="0">
                          <a:ln>
                            <a:noFill/>
                          </a:ln>
                          <a:solidFill>
                            <a:schemeClr val="tx1"/>
                          </a:solidFill>
                          <a:effectLst/>
                          <a:latin typeface="Arial" charset="0"/>
                          <a:ea typeface="MS PGothic" pitchFamily="34" charset="-128"/>
                        </a:rPr>
                        <a:t>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May </a:t>
                      </a:r>
                      <a:r>
                        <a:rPr kumimoji="0" lang="en-US" sz="1200" b="0" i="0" u="none" strike="noStrike" kern="1200" cap="none" normalizeH="0" baseline="0" dirty="0" smtClean="0">
                          <a:ln>
                            <a:noFill/>
                          </a:ln>
                          <a:solidFill>
                            <a:schemeClr val="tx1"/>
                          </a:solidFill>
                          <a:effectLst/>
                          <a:latin typeface="Arial" charset="0"/>
                          <a:ea typeface="MS PGothic" pitchFamily="34" charset="-128"/>
                          <a:cs typeface="+mn-cs"/>
                        </a:rPr>
                        <a:t>’</a:t>
                      </a:r>
                      <a:r>
                        <a:rPr kumimoji="0" lang="en-US" sz="1200" b="0" i="0" u="none" strike="noStrike" cap="none" normalizeH="0" baseline="0" dirty="0" smtClean="0">
                          <a:ln>
                            <a:noFill/>
                          </a:ln>
                          <a:solidFill>
                            <a:schemeClr val="tx1"/>
                          </a:solidFill>
                          <a:effectLst/>
                          <a:latin typeface="Arial" charset="0"/>
                          <a:ea typeface="MS PGothic" pitchFamily="34" charset="-128"/>
                        </a:rPr>
                        <a:t>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Finalize plan for pattern library implementation</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Jun.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Jun. ’10</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Pattern library go-live</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dirty="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2953">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Propose process &amp; staffing for visual style</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r>
                        <a:rPr kumimoji="0" lang="en-US" sz="1200" b="0" i="0" u="none" strike="noStrike" cap="none" normalizeH="0" baseline="0" dirty="0" smtClean="0">
                          <a:ln>
                            <a:noFill/>
                          </a:ln>
                          <a:solidFill>
                            <a:schemeClr val="tx1"/>
                          </a:solidFill>
                          <a:effectLst/>
                          <a:latin typeface="Arial" charset="0"/>
                          <a:ea typeface="MS PGothic" pitchFamily="34" charset="-128"/>
                        </a:rPr>
                        <a:t>TBD</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40000"/>
                        </a:spcBef>
                        <a:spcAft>
                          <a:spcPct val="25000"/>
                        </a:spcAft>
                        <a:buClrTx/>
                        <a:buSzTx/>
                        <a:buFontTx/>
                        <a:buNone/>
                        <a:tabLst/>
                      </a:pPr>
                      <a:endParaRPr kumimoji="0" lang="en-US" sz="12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40000"/>
                        </a:spcBef>
                        <a:spcAft>
                          <a:spcPct val="25000"/>
                        </a:spcAft>
                        <a:buClrTx/>
                        <a:buSzTx/>
                        <a:buFontTx/>
                        <a:buNone/>
                        <a:tabLst/>
                      </a:pPr>
                      <a:endParaRPr kumimoji="0" lang="en-US" sz="1600" b="1" i="0" u="none" strike="noStrike" cap="none" normalizeH="0" baseline="0" dirty="0" smtClean="0">
                        <a:ln>
                          <a:noFill/>
                        </a:ln>
                        <a:solidFill>
                          <a:schemeClr val="accent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22746" name="Group 154"/>
          <p:cNvGraphicFramePr>
            <a:graphicFrameLocks noGrp="1"/>
          </p:cNvGraphicFramePr>
          <p:nvPr/>
        </p:nvGraphicFramePr>
        <p:xfrm>
          <a:off x="457200" y="5226934"/>
          <a:ext cx="3975100" cy="1463676"/>
        </p:xfrm>
        <a:graphic>
          <a:graphicData uri="http://schemas.openxmlformats.org/drawingml/2006/table">
            <a:tbl>
              <a:tblPr/>
              <a:tblGrid>
                <a:gridCol w="3975100"/>
              </a:tblGrid>
              <a:tr h="141763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dirty="0" smtClean="0">
                          <a:ln>
                            <a:noFill/>
                          </a:ln>
                          <a:solidFill>
                            <a:schemeClr val="accent1"/>
                          </a:solidFill>
                          <a:effectLst/>
                          <a:latin typeface="Arial" charset="0"/>
                          <a:ea typeface="MS PGothic" pitchFamily="34" charset="-128"/>
                        </a:rPr>
                        <a:t>Progress: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Planning for SP2010 pilot of UX resource center.</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Reviewed a draft of UX principles; revised draft to be reviewed at TUX Summit.</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Prepared a draft of high-level requirements for design pattern library.</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Formulated high-level role and organization options for product visual director.</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22752" name="Group 160"/>
          <p:cNvGraphicFramePr>
            <a:graphicFrameLocks noGrp="1"/>
          </p:cNvGraphicFramePr>
          <p:nvPr/>
        </p:nvGraphicFramePr>
        <p:xfrm>
          <a:off x="4495800" y="5226934"/>
          <a:ext cx="3975100" cy="1463676"/>
        </p:xfrm>
        <a:graphic>
          <a:graphicData uri="http://schemas.openxmlformats.org/drawingml/2006/table">
            <a:tbl>
              <a:tblPr/>
              <a:tblGrid>
                <a:gridCol w="3975100"/>
              </a:tblGrid>
              <a:tr h="141763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dirty="0" smtClean="0">
                          <a:ln>
                            <a:noFill/>
                          </a:ln>
                          <a:solidFill>
                            <a:schemeClr val="accent1"/>
                          </a:solidFill>
                          <a:effectLst/>
                          <a:latin typeface="Arial" charset="0"/>
                          <a:ea typeface="MS PGothic" pitchFamily="34" charset="-128"/>
                        </a:rPr>
                        <a:t>Plans: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Finalize requirements for UX resource center; identify platform owner; plan to migrate existing resources.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Finalize and distribute UX principles.</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Obtain approval for design pattern library; identify platform owner; gather product group plans to populate.</a:t>
                      </a:r>
                    </a:p>
                    <a:p>
                      <a:pPr marL="0" marR="0" lvl="0" indent="0" algn="l" defTabSz="914400" rtl="0" eaLnBrk="1" fontAlgn="base" latinLnBrk="0" hangingPunct="1">
                        <a:lnSpc>
                          <a:spcPct val="9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MS PGothic" pitchFamily="34" charset="-128"/>
                        </a:rPr>
                        <a:t> Obtain approval for product visual director; recruit, hire, and staff.</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22787" name="Group 195"/>
          <p:cNvGraphicFramePr>
            <a:graphicFrameLocks noGrp="1"/>
          </p:cNvGraphicFramePr>
          <p:nvPr/>
        </p:nvGraphicFramePr>
        <p:xfrm>
          <a:off x="7010400" y="1295399"/>
          <a:ext cx="1447800" cy="968115"/>
        </p:xfrm>
        <a:graphic>
          <a:graphicData uri="http://schemas.openxmlformats.org/drawingml/2006/table">
            <a:tbl>
              <a:tblPr/>
              <a:tblGrid>
                <a:gridCol w="723900"/>
                <a:gridCol w="723900"/>
              </a:tblGrid>
              <a:tr h="586389">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smtClean="0">
                          <a:ln>
                            <a:noFill/>
                          </a:ln>
                          <a:solidFill>
                            <a:schemeClr val="accent1"/>
                          </a:solidFill>
                          <a:effectLst/>
                          <a:latin typeface="Arial" charset="0"/>
                          <a:ea typeface="MS PGothic" pitchFamily="34" charset="-128"/>
                        </a:rPr>
                        <a:t>Status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smtClean="0">
                          <a:ln>
                            <a:noFill/>
                          </a:ln>
                          <a:solidFill>
                            <a:schemeClr val="accent1"/>
                          </a:solidFill>
                          <a:effectLst/>
                          <a:latin typeface="Arial" charset="0"/>
                          <a:ea typeface="MS PGothic" pitchFamily="34" charset="-128"/>
                        </a:rPr>
                        <a:t>Last Report</a:t>
                      </a:r>
                      <a:endParaRPr kumimoji="0" lang="en-US" sz="800" b="0" i="0" u="none" strike="noStrike" cap="none" normalizeH="0" baseline="0" dirty="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smtClean="0">
                          <a:ln>
                            <a:noFill/>
                          </a:ln>
                          <a:solidFill>
                            <a:schemeClr val="accent1"/>
                          </a:solidFill>
                          <a:effectLst/>
                          <a:latin typeface="Arial" charset="0"/>
                          <a:ea typeface="MS PGothic" pitchFamily="34" charset="-128"/>
                        </a:rPr>
                        <a:t>Status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smtClean="0">
                          <a:ln>
                            <a:noFill/>
                          </a:ln>
                          <a:solidFill>
                            <a:schemeClr val="accent1"/>
                          </a:solidFill>
                          <a:effectLst/>
                          <a:latin typeface="Arial" charset="0"/>
                          <a:ea typeface="MS PGothic" pitchFamily="34" charset="-128"/>
                        </a:rPr>
                        <a:t>This Report</a:t>
                      </a:r>
                      <a:endParaRPr kumimoji="0" lang="en-US" sz="800" b="0" i="0" u="none" strike="noStrike" cap="none" normalizeH="0" baseline="0" smtClean="0">
                        <a:ln>
                          <a:noFill/>
                        </a:ln>
                        <a:solidFill>
                          <a:schemeClr val="tx1"/>
                        </a:solidFill>
                        <a:effectLst/>
                        <a:latin typeface="Arial" charset="0"/>
                        <a:ea typeface="MS PGothic" pitchFamily="34" charset="-128"/>
                      </a:endParaRP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1726">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MS PGothic" pitchFamily="34" charset="-128"/>
                        </a:rPr>
                        <a:t>Green</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ea typeface="MS PGothic" pitchFamily="34" charset="-128"/>
                        </a:rPr>
                        <a:t>Green</a:t>
                      </a:r>
                    </a:p>
                  </a:txBody>
                  <a:tcPr marL="92075" marR="92075" marT="46038" marB="460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r>
            </a:tbl>
          </a:graphicData>
        </a:graphic>
      </p:graphicFrame>
      <p:sp>
        <p:nvSpPr>
          <p:cNvPr id="3822788" name="Rectangle 196"/>
          <p:cNvSpPr>
            <a:spLocks noChangeArrowheads="1"/>
          </p:cNvSpPr>
          <p:nvPr/>
        </p:nvSpPr>
        <p:spPr bwMode="auto">
          <a:xfrm>
            <a:off x="7008813" y="781050"/>
            <a:ext cx="1828800" cy="381000"/>
          </a:xfrm>
          <a:prstGeom prst="rect">
            <a:avLst/>
          </a:prstGeom>
          <a:noFill/>
          <a:ln w="9525">
            <a:noFill/>
            <a:miter lim="800000"/>
            <a:headEnd/>
            <a:tailEnd/>
          </a:ln>
        </p:spPr>
        <p:txBody>
          <a:bodyPr lIns="0" tIns="0" rIns="0" bIns="0" anchor="b"/>
          <a:lstStyle/>
          <a:p>
            <a:pPr eaLnBrk="1" hangingPunct="1"/>
            <a:r>
              <a:rPr lang="en-US" sz="1600" b="1" dirty="0" smtClean="0">
                <a:solidFill>
                  <a:schemeClr val="tx2"/>
                </a:solidFill>
              </a:rPr>
              <a:t>Mar. 31, 2010</a:t>
            </a:r>
            <a:endParaRPr lang="en-US" sz="1600" b="1" dirty="0">
              <a:solidFill>
                <a:schemeClr val="tx2"/>
              </a:solidFill>
            </a:endParaRPr>
          </a:p>
        </p:txBody>
      </p:sp>
      <p:sp>
        <p:nvSpPr>
          <p:cNvPr id="3822789" name="Text Box 197"/>
          <p:cNvSpPr txBox="1">
            <a:spLocks noChangeArrowheads="1"/>
          </p:cNvSpPr>
          <p:nvPr/>
        </p:nvSpPr>
        <p:spPr bwMode="auto">
          <a:xfrm>
            <a:off x="0" y="0"/>
            <a:ext cx="1125308" cy="462307"/>
          </a:xfrm>
          <a:prstGeom prst="rect">
            <a:avLst/>
          </a:prstGeom>
          <a:noFill/>
          <a:ln w="19050">
            <a:noFill/>
            <a:miter lim="800000"/>
            <a:headEnd/>
            <a:tailEnd/>
          </a:ln>
          <a:effectLst/>
        </p:spPr>
        <p:txBody>
          <a:bodyPr wrap="none" lIns="92075" tIns="46038" rIns="92075" bIns="46038">
            <a:spAutoFit/>
          </a:bodyPr>
          <a:lstStyle/>
          <a:p>
            <a:r>
              <a:rPr lang="en-US" sz="1200" dirty="0" smtClean="0">
                <a:solidFill>
                  <a:schemeClr val="bg1"/>
                </a:solidFill>
              </a:rPr>
              <a:t>TUX</a:t>
            </a:r>
            <a:endParaRPr lang="en-US" sz="1200" dirty="0">
              <a:solidFill>
                <a:schemeClr val="bg1"/>
              </a:solidFill>
            </a:endParaRPr>
          </a:p>
          <a:p>
            <a:r>
              <a:rPr lang="en-US" sz="1200" dirty="0">
                <a:solidFill>
                  <a:schemeClr val="bg1"/>
                </a:solidFill>
              </a:rPr>
              <a:t>Status Report</a:t>
            </a:r>
          </a:p>
        </p:txBody>
      </p:sp>
      <p:sp>
        <p:nvSpPr>
          <p:cNvPr id="3822790" name="Rectangle 198"/>
          <p:cNvSpPr>
            <a:spLocks noChangeArrowheads="1"/>
          </p:cNvSpPr>
          <p:nvPr/>
        </p:nvSpPr>
        <p:spPr bwMode="auto">
          <a:xfrm>
            <a:off x="7008813" y="476250"/>
            <a:ext cx="1828800" cy="381000"/>
          </a:xfrm>
          <a:prstGeom prst="rect">
            <a:avLst/>
          </a:prstGeom>
          <a:noFill/>
          <a:ln w="9525">
            <a:noFill/>
            <a:miter lim="800000"/>
            <a:headEnd/>
            <a:tailEnd/>
          </a:ln>
        </p:spPr>
        <p:txBody>
          <a:bodyPr lIns="0" tIns="0" rIns="0" bIns="0" anchor="b"/>
          <a:lstStyle/>
          <a:p>
            <a:pPr eaLnBrk="1" hangingPunct="1"/>
            <a:r>
              <a:rPr lang="en-US" sz="1600" b="1" dirty="0" smtClean="0">
                <a:solidFill>
                  <a:schemeClr val="tx2"/>
                </a:solidFill>
              </a:rPr>
              <a:t>Phil Muller</a:t>
            </a:r>
            <a:endParaRPr lang="en-US" sz="1600" b="1" dirty="0">
              <a:solidFill>
                <a:schemeClr val="tx2"/>
              </a:solidFill>
            </a:endParaRPr>
          </a:p>
        </p:txBody>
      </p:sp>
      <p:pic>
        <p:nvPicPr>
          <p:cNvPr id="12" name="Picture 2"/>
          <p:cNvPicPr>
            <a:picLocks noChangeAspect="1" noChangeArrowheads="1"/>
          </p:cNvPicPr>
          <p:nvPr/>
        </p:nvPicPr>
        <p:blipFill>
          <a:blip r:embed="rId2"/>
          <a:srcRect l="24719" t="14667" r="19101" b="21333"/>
          <a:stretch>
            <a:fillRect/>
          </a:stretch>
        </p:blipFill>
        <p:spPr bwMode="auto">
          <a:xfrm>
            <a:off x="438097" y="0"/>
            <a:ext cx="249728" cy="239739"/>
          </a:xfrm>
          <a:prstGeom prst="rect">
            <a:avLst/>
          </a:prstGeom>
          <a:noFill/>
          <a:ln w="9525">
            <a:noFill/>
            <a:miter lim="800000"/>
            <a:headEnd/>
            <a:tailEnd/>
          </a:ln>
        </p:spPr>
      </p:pic>
      <p:sp>
        <p:nvSpPr>
          <p:cNvPr id="13" name="Rectangle 12"/>
          <p:cNvSpPr/>
          <p:nvPr/>
        </p:nvSpPr>
        <p:spPr bwMode="auto">
          <a:xfrm>
            <a:off x="5181600" y="3048000"/>
            <a:ext cx="3657600" cy="1981200"/>
          </a:xfrm>
          <a:prstGeom prst="rect">
            <a:avLst/>
          </a:prstGeom>
          <a:gradFill>
            <a:gsLst>
              <a:gs pos="0">
                <a:schemeClr val="accent1">
                  <a:shade val="51000"/>
                  <a:satMod val="130000"/>
                  <a:alpha val="8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80" tIns="274320" rIns="182880" bIns="182880" numCol="1" rtlCol="0" anchor="t" anchorCtr="0" compatLnSpc="1">
            <a:prstTxWarp prst="textNoShape">
              <a:avLst/>
            </a:prstTxWarp>
          </a:bodyPr>
          <a:lstStyle/>
          <a:p>
            <a:pPr>
              <a:spcAft>
                <a:spcPts val="600"/>
              </a:spcAft>
            </a:pPr>
            <a:r>
              <a:rPr lang="en-US" sz="1600" b="1" dirty="0" smtClean="0"/>
              <a:t>Agenda</a:t>
            </a:r>
          </a:p>
          <a:p>
            <a:pPr>
              <a:buFont typeface="Arial" pitchFamily="34" charset="0"/>
              <a:buChar char="•"/>
            </a:pPr>
            <a:r>
              <a:rPr lang="en-US" sz="1600" dirty="0" smtClean="0"/>
              <a:t> User Experience Resource </a:t>
            </a:r>
            <a:r>
              <a:rPr lang="en-US" sz="1600" dirty="0" smtClean="0"/>
              <a:t>Center</a:t>
            </a:r>
            <a:endParaRPr lang="en-US" sz="1600" dirty="0" smtClean="0"/>
          </a:p>
          <a:p>
            <a:pPr>
              <a:buFont typeface="Arial" pitchFamily="34" charset="0"/>
              <a:buChar char="•"/>
            </a:pPr>
            <a:r>
              <a:rPr lang="en-US" sz="1600" dirty="0" smtClean="0"/>
              <a:t> User Experience Principles</a:t>
            </a:r>
          </a:p>
          <a:p>
            <a:pPr>
              <a:buFont typeface="Arial" pitchFamily="34" charset="0"/>
              <a:buChar char="•"/>
            </a:pPr>
            <a:r>
              <a:rPr lang="en-US" sz="1600" dirty="0" smtClean="0"/>
              <a:t> Design </a:t>
            </a:r>
            <a:r>
              <a:rPr lang="en-US" sz="1600" dirty="0" smtClean="0"/>
              <a:t>Standards</a:t>
            </a:r>
            <a:endParaRPr lang="en-US" sz="1600" dirty="0" smtClean="0"/>
          </a:p>
          <a:p>
            <a:pPr>
              <a:buFont typeface="Arial" pitchFamily="34" charset="0"/>
              <a:buChar char="•"/>
            </a:pPr>
            <a:r>
              <a:rPr lang="en-US" sz="1600" dirty="0" smtClean="0"/>
              <a:t> Product Visual </a:t>
            </a:r>
            <a:r>
              <a:rPr lang="en-US" sz="1600" dirty="0" smtClean="0"/>
              <a:t>Director</a:t>
            </a:r>
            <a:endParaRPr lang="en-US" sz="16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 Patterns – A Catalog of Desired Behaviors</a:t>
            </a:r>
            <a:endParaRPr lang="en-US" dirty="0"/>
          </a:p>
        </p:txBody>
      </p:sp>
      <p:sp>
        <p:nvSpPr>
          <p:cNvPr id="6" name="Content Placeholder 5"/>
          <p:cNvSpPr>
            <a:spLocks noGrp="1"/>
          </p:cNvSpPr>
          <p:nvPr>
            <p:ph sz="half" idx="1"/>
          </p:nvPr>
        </p:nvSpPr>
        <p:spPr>
          <a:xfrm>
            <a:off x="4645152" y="1544638"/>
            <a:ext cx="4146550" cy="5027612"/>
          </a:xfrm>
        </p:spPr>
        <p:txBody>
          <a:bodyPr>
            <a:normAutofit/>
          </a:bodyPr>
          <a:lstStyle/>
          <a:p>
            <a:r>
              <a:rPr lang="en-US" sz="1600" dirty="0" smtClean="0"/>
              <a:t>Anatomy – </a:t>
            </a:r>
            <a:r>
              <a:rPr lang="en-US" sz="1600" b="0" dirty="0" smtClean="0"/>
              <a:t>Patterns include:</a:t>
            </a:r>
          </a:p>
          <a:p>
            <a:pPr lvl="1"/>
            <a:r>
              <a:rPr lang="en-US" sz="1400" dirty="0" smtClean="0"/>
              <a:t>Pattern Name, Description, How It Works, Specifications</a:t>
            </a:r>
          </a:p>
          <a:p>
            <a:pPr lvl="1"/>
            <a:r>
              <a:rPr lang="en-US" sz="1400" dirty="0" smtClean="0"/>
              <a:t>Context of Use, Where Used, Co-requisites, Related Patterns</a:t>
            </a:r>
          </a:p>
          <a:p>
            <a:pPr lvl="1"/>
            <a:r>
              <a:rPr lang="en-US" sz="1400" dirty="0" smtClean="0"/>
              <a:t>Pattern History, Usability Results and User Feedback, Discussion, Competitive Approaches</a:t>
            </a:r>
          </a:p>
          <a:p>
            <a:pPr lvl="1"/>
            <a:r>
              <a:rPr lang="en-US" sz="1400" dirty="0" smtClean="0"/>
              <a:t>…plus access to related prototypes, source code, etc</a:t>
            </a:r>
          </a:p>
          <a:p>
            <a:r>
              <a:rPr lang="en-US" sz="1600" dirty="0" smtClean="0"/>
              <a:t>Usage – </a:t>
            </a:r>
            <a:r>
              <a:rPr lang="en-US" sz="1600" b="0" dirty="0" smtClean="0"/>
              <a:t>Anyone can:</a:t>
            </a:r>
          </a:p>
          <a:p>
            <a:pPr lvl="1"/>
            <a:r>
              <a:rPr lang="en-US" sz="1400" dirty="0" smtClean="0"/>
              <a:t>Identify pattern(s) that might satisfy the design objectives – browse, search</a:t>
            </a:r>
          </a:p>
          <a:p>
            <a:pPr lvl="1"/>
            <a:r>
              <a:rPr lang="en-US" sz="1400" dirty="0" smtClean="0"/>
              <a:t>Determine which pattern works best for the design context</a:t>
            </a:r>
          </a:p>
          <a:p>
            <a:pPr lvl="1"/>
            <a:r>
              <a:rPr lang="en-US" sz="1400" dirty="0" smtClean="0"/>
              <a:t>Obtain related prototype or production representations</a:t>
            </a:r>
          </a:p>
          <a:p>
            <a:pPr lvl="1"/>
            <a:r>
              <a:rPr lang="en-US" sz="1400" dirty="0" smtClean="0"/>
              <a:t>Update “where used”, “user feedback”, etc</a:t>
            </a:r>
          </a:p>
          <a:p>
            <a:pPr lvl="1"/>
            <a:r>
              <a:rPr lang="en-US" sz="1400" dirty="0" smtClean="0"/>
              <a:t>As needed, initiate and define a distinct new pattern to fill identified gaps</a:t>
            </a:r>
          </a:p>
          <a:p>
            <a:endParaRPr lang="en-US" sz="2200" dirty="0" smtClean="0"/>
          </a:p>
        </p:txBody>
      </p:sp>
      <p:sp>
        <p:nvSpPr>
          <p:cNvPr id="7" name="Content Placeholder 6"/>
          <p:cNvSpPr>
            <a:spLocks noGrp="1"/>
          </p:cNvSpPr>
          <p:nvPr>
            <p:ph sz="half" idx="2"/>
          </p:nvPr>
        </p:nvSpPr>
        <p:spPr>
          <a:xfrm>
            <a:off x="338328" y="1544638"/>
            <a:ext cx="4146550" cy="5027612"/>
          </a:xfrm>
        </p:spPr>
        <p:txBody>
          <a:bodyPr>
            <a:noAutofit/>
          </a:bodyPr>
          <a:lstStyle/>
          <a:p>
            <a:r>
              <a:rPr lang="en-US" sz="1600" dirty="0" smtClean="0"/>
              <a:t>What is a Design Pattern?</a:t>
            </a:r>
          </a:p>
          <a:p>
            <a:pPr marL="0" lvl="1" indent="0">
              <a:lnSpc>
                <a:spcPct val="105000"/>
              </a:lnSpc>
              <a:spcAft>
                <a:spcPts val="1200"/>
              </a:spcAft>
              <a:buNone/>
            </a:pPr>
            <a:r>
              <a:rPr lang="en-US" sz="1400" dirty="0" smtClean="0"/>
              <a:t>A pattern describes an </a:t>
            </a:r>
            <a:r>
              <a:rPr lang="en-US" sz="1400" b="1" i="1" dirty="0" smtClean="0"/>
              <a:t>optimal solution </a:t>
            </a:r>
            <a:r>
              <a:rPr lang="en-US" sz="1400" dirty="0" smtClean="0"/>
              <a:t>to a </a:t>
            </a:r>
            <a:r>
              <a:rPr lang="en-US" sz="1400" b="1" i="1" dirty="0" smtClean="0"/>
              <a:t>common problem </a:t>
            </a:r>
            <a:r>
              <a:rPr lang="en-US" sz="1400" dirty="0" smtClean="0"/>
              <a:t>within a </a:t>
            </a:r>
            <a:r>
              <a:rPr lang="en-US" sz="1400" b="1" i="1" dirty="0" smtClean="0"/>
              <a:t>specific context</a:t>
            </a:r>
          </a:p>
          <a:p>
            <a:r>
              <a:rPr lang="en-US" sz="1600" i="1" dirty="0" smtClean="0"/>
              <a:t>Leverage</a:t>
            </a:r>
            <a:r>
              <a:rPr lang="en-US" sz="1600" dirty="0" smtClean="0"/>
              <a:t> the rich history of things-implemented-before to make the user interface design process easier</a:t>
            </a:r>
          </a:p>
          <a:p>
            <a:pPr lvl="1"/>
            <a:r>
              <a:rPr lang="en-US" sz="1400" dirty="0" smtClean="0"/>
              <a:t>Required design information is readily approachable by the project team</a:t>
            </a:r>
          </a:p>
          <a:p>
            <a:r>
              <a:rPr lang="en-US" sz="1600" dirty="0" smtClean="0"/>
              <a:t>Choosing usable components that work smoothly for users becomes the </a:t>
            </a:r>
            <a:r>
              <a:rPr lang="en-US" sz="1600" i="1" dirty="0" smtClean="0"/>
              <a:t>path of least resistance</a:t>
            </a:r>
          </a:p>
          <a:p>
            <a:r>
              <a:rPr lang="en-US" sz="1600" i="1" dirty="0" smtClean="0"/>
              <a:t>Innovation</a:t>
            </a:r>
            <a:r>
              <a:rPr lang="en-US" sz="1600" dirty="0" smtClean="0"/>
              <a:t>, while not prohibited, is reserved for cases in which it is really necessary</a:t>
            </a:r>
          </a:p>
          <a:p>
            <a:pPr marL="342900" lvl="1" indent="-342900">
              <a:spcBef>
                <a:spcPct val="40000"/>
              </a:spcBef>
              <a:spcAft>
                <a:spcPct val="25000"/>
              </a:spcAft>
              <a:buSzTx/>
              <a:buNone/>
            </a:pPr>
            <a:r>
              <a:rPr lang="en-US" sz="1600" b="1" dirty="0" smtClean="0">
                <a:solidFill>
                  <a:schemeClr val="accent1"/>
                </a:solidFill>
              </a:rPr>
              <a:t>Examples</a:t>
            </a:r>
          </a:p>
          <a:p>
            <a:pPr lvl="1"/>
            <a:r>
              <a:rPr lang="en-US" sz="1400" dirty="0" smtClean="0"/>
              <a:t>ID/password entry, new account, date picker, etc…</a:t>
            </a:r>
          </a:p>
          <a:p>
            <a:pPr marL="0" lvl="1" indent="0">
              <a:lnSpc>
                <a:spcPct val="105000"/>
              </a:lnSpc>
              <a:spcAft>
                <a:spcPts val="1200"/>
              </a:spcAft>
              <a:buNone/>
            </a:pPr>
            <a:endParaRPr lang="en-US" sz="1200" b="1" i="1" dirty="0" smtClean="0"/>
          </a:p>
        </p:txBody>
      </p:sp>
      <p:pic>
        <p:nvPicPr>
          <p:cNvPr id="1026" name="Picture 2" descr="D:\User Profiles\muller.PTCNET\Local Settings\Temporary Internet Files\Content.IE5\KNTKELJ9\MCj04400350000[1].png"/>
          <p:cNvPicPr>
            <a:picLocks noChangeAspect="1" noChangeArrowheads="1"/>
          </p:cNvPicPr>
          <p:nvPr/>
        </p:nvPicPr>
        <p:blipFill>
          <a:blip r:embed="rId3"/>
          <a:srcRect/>
          <a:stretch>
            <a:fillRect/>
          </a:stretch>
        </p:blipFill>
        <p:spPr bwMode="auto">
          <a:xfrm rot="1573245">
            <a:off x="6333219" y="376833"/>
            <a:ext cx="1371600" cy="97028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Design Patterns – Benefits </a:t>
            </a:r>
            <a:endParaRPr lang="en-US" dirty="0"/>
          </a:p>
        </p:txBody>
      </p:sp>
      <p:sp>
        <p:nvSpPr>
          <p:cNvPr id="3" name="Content Placeholder 2"/>
          <p:cNvSpPr>
            <a:spLocks noGrp="1"/>
          </p:cNvSpPr>
          <p:nvPr>
            <p:ph idx="1"/>
          </p:nvPr>
        </p:nvSpPr>
        <p:spPr/>
        <p:txBody>
          <a:bodyPr>
            <a:normAutofit/>
          </a:bodyPr>
          <a:lstStyle/>
          <a:p>
            <a:r>
              <a:rPr lang="en-US" b="1" dirty="0" smtClean="0"/>
              <a:t>Re-use:</a:t>
            </a:r>
            <a:r>
              <a:rPr lang="en-US" dirty="0" smtClean="0"/>
              <a:t>  </a:t>
            </a:r>
            <a:r>
              <a:rPr lang="en-US" b="0" dirty="0" smtClean="0"/>
              <a:t>Speed and efficiency allow teams to iterate faster, giving them a chance to play with the design while it’s still malleable</a:t>
            </a:r>
          </a:p>
          <a:p>
            <a:pPr lvl="1"/>
            <a:r>
              <a:rPr lang="en-US" sz="1700" dirty="0" smtClean="0"/>
              <a:t>“Less exciting” tasks such as re-creation/re-invention are likely to get less attention, yielding an experience that is unusable and frustrating</a:t>
            </a:r>
          </a:p>
          <a:p>
            <a:r>
              <a:rPr lang="en-US" b="1" dirty="0" smtClean="0"/>
              <a:t>Culture:</a:t>
            </a:r>
            <a:r>
              <a:rPr lang="en-US" dirty="0" smtClean="0"/>
              <a:t>  </a:t>
            </a:r>
            <a:r>
              <a:rPr lang="en-US" b="0" dirty="0" smtClean="0"/>
              <a:t>All team members can participate in aspects of the design process</a:t>
            </a:r>
          </a:p>
          <a:p>
            <a:r>
              <a:rPr lang="en-US" b="1" dirty="0" smtClean="0"/>
              <a:t>Completeness:</a:t>
            </a:r>
            <a:r>
              <a:rPr lang="en-US" dirty="0" smtClean="0"/>
              <a:t>  </a:t>
            </a:r>
            <a:r>
              <a:rPr lang="en-US" b="0" dirty="0" smtClean="0"/>
              <a:t>More likely to get a completed design sooner, with all the little nuances and details that make for a great experience</a:t>
            </a:r>
          </a:p>
          <a:p>
            <a:r>
              <a:rPr lang="en-US" b="1" dirty="0" smtClean="0"/>
              <a:t>Consistency:</a:t>
            </a:r>
            <a:r>
              <a:rPr lang="en-US" dirty="0" smtClean="0"/>
              <a:t>  </a:t>
            </a:r>
            <a:r>
              <a:rPr lang="en-US" b="0" dirty="0" smtClean="0"/>
              <a:t>More likely to meet users’ expectations by behaving consistently (when it’s expected)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Design Patterns – Challenges</a:t>
            </a:r>
            <a:endParaRPr lang="en-US" dirty="0"/>
          </a:p>
        </p:txBody>
      </p:sp>
      <p:sp>
        <p:nvSpPr>
          <p:cNvPr id="3" name="Content Placeholder 2"/>
          <p:cNvSpPr>
            <a:spLocks noGrp="1"/>
          </p:cNvSpPr>
          <p:nvPr>
            <p:ph idx="1"/>
          </p:nvPr>
        </p:nvSpPr>
        <p:spPr>
          <a:xfrm>
            <a:off x="341312" y="1544638"/>
            <a:ext cx="8650288" cy="5027612"/>
          </a:xfrm>
        </p:spPr>
        <p:txBody>
          <a:bodyPr>
            <a:normAutofit/>
          </a:bodyPr>
          <a:lstStyle/>
          <a:p>
            <a:r>
              <a:rPr lang="en-US" dirty="0" smtClean="0"/>
              <a:t>Ramp-up:  </a:t>
            </a:r>
            <a:r>
              <a:rPr lang="en-US" b="0" dirty="0" smtClean="0"/>
              <a:t>Significant initial cost</a:t>
            </a:r>
          </a:p>
          <a:p>
            <a:pPr lvl="1"/>
            <a:r>
              <a:rPr lang="en-US" sz="1700" dirty="0" smtClean="0"/>
              <a:t>Identifying and documenting the current set of elements takes time and practice</a:t>
            </a:r>
          </a:p>
          <a:p>
            <a:r>
              <a:rPr lang="en-US" dirty="0" smtClean="0"/>
              <a:t>Breadth:  </a:t>
            </a:r>
            <a:r>
              <a:rPr lang="en-US" b="0" dirty="0" smtClean="0"/>
              <a:t>Accommodating all product-specific behaviors and needs</a:t>
            </a:r>
          </a:p>
          <a:p>
            <a:pPr lvl="1"/>
            <a:r>
              <a:rPr lang="en-US" sz="1700" dirty="0" smtClean="0"/>
              <a:t>Off-the-shelf libraries, though well documented and inexpensive, do not consider our specific technological constraints and business requirements</a:t>
            </a:r>
          </a:p>
          <a:p>
            <a:r>
              <a:rPr lang="en-US" dirty="0" smtClean="0"/>
              <a:t>Maintenance:  </a:t>
            </a:r>
            <a:r>
              <a:rPr lang="en-US" b="0" dirty="0" smtClean="0"/>
              <a:t>Keeping the library up-to-date is an ongoing and demanding task</a:t>
            </a:r>
          </a:p>
          <a:p>
            <a:pPr lvl="1"/>
            <a:r>
              <a:rPr lang="en-US" sz="1700" dirty="0" smtClean="0"/>
              <a:t>Full-time curator to encourage expansion and maintain existing content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 Future Extensions</a:t>
            </a:r>
            <a:endParaRPr lang="en-US" dirty="0"/>
          </a:p>
        </p:txBody>
      </p:sp>
      <p:sp>
        <p:nvSpPr>
          <p:cNvPr id="3" name="Content Placeholder 2"/>
          <p:cNvSpPr>
            <a:spLocks noGrp="1"/>
          </p:cNvSpPr>
          <p:nvPr>
            <p:ph idx="1"/>
          </p:nvPr>
        </p:nvSpPr>
        <p:spPr/>
        <p:txBody>
          <a:bodyPr/>
          <a:lstStyle/>
          <a:p>
            <a:r>
              <a:rPr lang="en-US" sz="1800" dirty="0" smtClean="0"/>
              <a:t>Component:  </a:t>
            </a:r>
            <a:r>
              <a:rPr lang="en-US" sz="1800" b="0" dirty="0" smtClean="0"/>
              <a:t>Reusable code supporting design patterns</a:t>
            </a:r>
          </a:p>
          <a:p>
            <a:pPr lvl="1"/>
            <a:r>
              <a:rPr lang="en-US" sz="1600" dirty="0" smtClean="0"/>
              <a:t>Speeds the development process, from early prototypes through stabilization and maintenance</a:t>
            </a:r>
          </a:p>
          <a:p>
            <a:pPr lvl="2"/>
            <a:r>
              <a:rPr lang="en-US" sz="1400" dirty="0" smtClean="0"/>
              <a:t>Ready-made elements that, once built, can plug into any new project</a:t>
            </a:r>
          </a:p>
          <a:p>
            <a:pPr lvl="1"/>
            <a:r>
              <a:rPr lang="en-US" sz="1600" dirty="0" smtClean="0"/>
              <a:t>Embodies the specific interaction behavior</a:t>
            </a:r>
          </a:p>
          <a:p>
            <a:pPr lvl="2"/>
            <a:r>
              <a:rPr lang="en-US" sz="1400" dirty="0" smtClean="0"/>
              <a:t>Specify the design response to the pixel level</a:t>
            </a:r>
          </a:p>
          <a:p>
            <a:pPr lvl="1"/>
            <a:r>
              <a:rPr lang="en-US" sz="1600" dirty="0" smtClean="0"/>
              <a:t>Contains the brand styling elements, such as fonts, color, and look</a:t>
            </a:r>
          </a:p>
          <a:p>
            <a:r>
              <a:rPr lang="en-US" sz="1800" dirty="0" smtClean="0"/>
              <a:t>Framework:  </a:t>
            </a:r>
            <a:r>
              <a:rPr lang="en-US" sz="1800" b="0" dirty="0" smtClean="0"/>
              <a:t>Subsystem of patterns</a:t>
            </a:r>
          </a:p>
          <a:p>
            <a:pPr lvl="1"/>
            <a:r>
              <a:rPr lang="en-US" sz="1600" dirty="0" smtClean="0"/>
              <a:t>High-level abstraction serves as a checklist to ensure required patterns exist</a:t>
            </a:r>
          </a:p>
          <a:p>
            <a:pPr lvl="1"/>
            <a:r>
              <a:rPr lang="en-US" sz="1600" dirty="0" smtClean="0"/>
              <a:t>Created by looking at what other designs have done</a:t>
            </a:r>
          </a:p>
          <a:p>
            <a:pPr lvl="1"/>
            <a:r>
              <a:rPr lang="en-US" sz="1600" dirty="0" smtClean="0"/>
              <a:t>Example: ‘Login’ subsystem</a:t>
            </a:r>
          </a:p>
          <a:p>
            <a:pPr lvl="2"/>
            <a:r>
              <a:rPr lang="en-US" sz="1400" dirty="0" smtClean="0"/>
              <a:t>Includes patterns for ID/password entry, password recovery, new account, password change,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5852410" y="4594237"/>
            <a:ext cx="3200400" cy="203516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Picture 2"/>
          <p:cNvPicPr>
            <a:picLocks noChangeAspect="1" noChangeArrowheads="1"/>
          </p:cNvPicPr>
          <p:nvPr/>
        </p:nvPicPr>
        <p:blipFill>
          <a:blip r:embed="rId3"/>
          <a:srcRect/>
          <a:stretch>
            <a:fillRect/>
          </a:stretch>
        </p:blipFill>
        <p:spPr bwMode="auto">
          <a:xfrm>
            <a:off x="5852410" y="797663"/>
            <a:ext cx="3200400" cy="3698137"/>
          </a:xfrm>
          <a:prstGeom prst="rect">
            <a:avLst/>
          </a:prstGeom>
          <a:noFill/>
          <a:ln w="9525">
            <a:solidFill>
              <a:schemeClr val="accent1"/>
            </a:solid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Building PTC’s Design Pattern Library – </a:t>
            </a:r>
            <a:br>
              <a:rPr lang="en-US" dirty="0" smtClean="0"/>
            </a:br>
            <a:r>
              <a:rPr lang="en-US" dirty="0" smtClean="0"/>
              <a:t>Requirements </a:t>
            </a:r>
            <a:endParaRPr lang="en-US" dirty="0"/>
          </a:p>
        </p:txBody>
      </p:sp>
      <p:sp>
        <p:nvSpPr>
          <p:cNvPr id="3" name="Content Placeholder 2"/>
          <p:cNvSpPr>
            <a:spLocks noGrp="1"/>
          </p:cNvSpPr>
          <p:nvPr>
            <p:ph idx="1"/>
          </p:nvPr>
        </p:nvSpPr>
        <p:spPr>
          <a:xfrm>
            <a:off x="341313" y="1544638"/>
            <a:ext cx="5449887" cy="5027612"/>
          </a:xfrm>
        </p:spPr>
        <p:txBody>
          <a:bodyPr>
            <a:normAutofit lnSpcReduction="10000"/>
          </a:bodyPr>
          <a:lstStyle/>
          <a:p>
            <a:r>
              <a:rPr lang="en-US" sz="1800" dirty="0" smtClean="0"/>
              <a:t>Evolving rich content to support design decisions</a:t>
            </a:r>
          </a:p>
          <a:p>
            <a:pPr lvl="1"/>
            <a:r>
              <a:rPr lang="en-US" sz="1600" dirty="0" smtClean="0"/>
              <a:t>Pattern template with required/optional sections</a:t>
            </a:r>
          </a:p>
          <a:p>
            <a:pPr lvl="1"/>
            <a:r>
              <a:rPr lang="en-US" sz="1600" dirty="0" smtClean="0"/>
              <a:t>Quick, easy editing w/ inline images, links, etc</a:t>
            </a:r>
          </a:p>
          <a:p>
            <a:r>
              <a:rPr lang="en-US" sz="1800" dirty="0" smtClean="0"/>
              <a:t>Finding the right pattern</a:t>
            </a:r>
          </a:p>
          <a:p>
            <a:pPr lvl="1"/>
            <a:r>
              <a:rPr lang="en-US" sz="1600" dirty="0" smtClean="0"/>
              <a:t>Visual browsing</a:t>
            </a:r>
          </a:p>
          <a:p>
            <a:pPr lvl="1"/>
            <a:r>
              <a:rPr lang="en-US" sz="1600" dirty="0" smtClean="0"/>
              <a:t>Search by keyword, product, etc (name, description, other sections, full text, etc)</a:t>
            </a:r>
          </a:p>
          <a:p>
            <a:pPr lvl="1"/>
            <a:r>
              <a:rPr lang="en-US" sz="1600" dirty="0" smtClean="0"/>
              <a:t>Meta-data / tagging (product class, product, release, etc)</a:t>
            </a:r>
          </a:p>
          <a:p>
            <a:r>
              <a:rPr lang="en-US" sz="1800" dirty="0" smtClean="0"/>
              <a:t>Maintaining content… and our confidence in it</a:t>
            </a:r>
          </a:p>
          <a:p>
            <a:pPr lvl="1"/>
            <a:r>
              <a:rPr lang="en-US" sz="1600" dirty="0" smtClean="0"/>
              <a:t>Iteration management, access control, editorial review process, etc</a:t>
            </a:r>
          </a:p>
          <a:p>
            <a:r>
              <a:rPr lang="en-US" sz="1800" dirty="0" smtClean="0"/>
              <a:t>Access related pattern prototypes</a:t>
            </a:r>
          </a:p>
          <a:p>
            <a:pPr lvl="1"/>
            <a:r>
              <a:rPr lang="en-US" sz="1700" dirty="0" smtClean="0"/>
              <a:t>Image, </a:t>
            </a:r>
            <a:r>
              <a:rPr lang="en-US" sz="1700" dirty="0" err="1" smtClean="0"/>
              <a:t>Balsamiq</a:t>
            </a:r>
            <a:r>
              <a:rPr lang="en-US" sz="1700" dirty="0" smtClean="0"/>
              <a:t>, code, etc</a:t>
            </a:r>
          </a:p>
          <a:p>
            <a:endParaRPr lang="en-US" dirty="0" smtClean="0"/>
          </a:p>
          <a:p>
            <a:r>
              <a:rPr lang="en-US" sz="1800" dirty="0" smtClean="0"/>
              <a:t>Investigating a SharePoint-based solution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Visual Director</a:t>
            </a:r>
            <a:endParaRPr lang="en-US" dirty="0"/>
          </a:p>
        </p:txBody>
      </p:sp>
      <p:sp>
        <p:nvSpPr>
          <p:cNvPr id="3" name="Subtitle 2"/>
          <p:cNvSpPr>
            <a:spLocks noGrp="1"/>
          </p:cNvSpPr>
          <p:nvPr>
            <p:ph type="subTitle" idx="1"/>
          </p:nvPr>
        </p:nvSpPr>
        <p:spPr/>
        <p:txBody>
          <a:bodyPr/>
          <a:lstStyle/>
          <a:p>
            <a:r>
              <a:rPr lang="en-US" dirty="0" smtClean="0"/>
              <a:t>Guidelines, Tools &amp; Templates ~ TUX Program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6400800" y="1905000"/>
            <a:ext cx="2590800" cy="2209800"/>
            <a:chOff x="6400800" y="152400"/>
            <a:chExt cx="2590800" cy="2209800"/>
          </a:xfrm>
        </p:grpSpPr>
        <p:grpSp>
          <p:nvGrpSpPr>
            <p:cNvPr id="21" name="Group 20"/>
            <p:cNvGrpSpPr/>
            <p:nvPr/>
          </p:nvGrpSpPr>
          <p:grpSpPr>
            <a:xfrm>
              <a:off x="6400800" y="152400"/>
              <a:ext cx="2590800" cy="2209800"/>
              <a:chOff x="6248400" y="1600200"/>
              <a:chExt cx="2590800" cy="2209800"/>
            </a:xfrm>
          </p:grpSpPr>
          <p:graphicFrame>
            <p:nvGraphicFramePr>
              <p:cNvPr id="8" name="Diagram 7"/>
              <p:cNvGraphicFramePr/>
              <p:nvPr/>
            </p:nvGraphicFramePr>
            <p:xfrm>
              <a:off x="6248400" y="1600200"/>
              <a:ext cx="25908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7162800" y="2362200"/>
                <a:ext cx="791809" cy="791809"/>
                <a:chOff x="422242" y="377406"/>
                <a:chExt cx="791809" cy="791809"/>
              </a:xfrm>
            </p:grpSpPr>
            <p:sp>
              <p:nvSpPr>
                <p:cNvPr id="10" name="Oval 9"/>
                <p:cNvSpPr/>
                <p:nvPr/>
              </p:nvSpPr>
              <p:spPr>
                <a:xfrm>
                  <a:off x="422242" y="377406"/>
                  <a:ext cx="791809" cy="791809"/>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 name="Oval 4"/>
                <p:cNvSpPr/>
                <p:nvPr/>
              </p:nvSpPr>
              <p:spPr>
                <a:xfrm>
                  <a:off x="538200" y="493364"/>
                  <a:ext cx="559893" cy="55989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Visual Director</a:t>
                  </a:r>
                  <a:endParaRPr lang="en-US" sz="1100" kern="1200" dirty="0"/>
                </a:p>
              </p:txBody>
            </p:sp>
          </p:grpSp>
          <p:grpSp>
            <p:nvGrpSpPr>
              <p:cNvPr id="12" name="Group 11"/>
              <p:cNvGrpSpPr/>
              <p:nvPr/>
            </p:nvGrpSpPr>
            <p:grpSpPr>
              <a:xfrm>
                <a:off x="7703695" y="1951306"/>
                <a:ext cx="395904" cy="395904"/>
                <a:chOff x="620195" y="60213"/>
                <a:chExt cx="395904" cy="395904"/>
              </a:xfrm>
            </p:grpSpPr>
            <p:sp>
              <p:nvSpPr>
                <p:cNvPr id="13" name="Oval 12"/>
                <p:cNvSpPr/>
                <p:nvPr/>
              </p:nvSpPr>
              <p:spPr>
                <a:xfrm>
                  <a:off x="620195" y="60213"/>
                  <a:ext cx="395904" cy="39590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Oval 4"/>
                <p:cNvSpPr/>
                <p:nvPr/>
              </p:nvSpPr>
              <p:spPr>
                <a:xfrm>
                  <a:off x="678174" y="118192"/>
                  <a:ext cx="279946" cy="27994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Visual Designer</a:t>
                  </a:r>
                  <a:endParaRPr lang="en-US" sz="500" kern="1200" dirty="0"/>
                </a:p>
              </p:txBody>
            </p:sp>
          </p:grpSp>
          <p:grpSp>
            <p:nvGrpSpPr>
              <p:cNvPr id="15" name="Group 14"/>
              <p:cNvGrpSpPr/>
              <p:nvPr/>
            </p:nvGrpSpPr>
            <p:grpSpPr>
              <a:xfrm>
                <a:off x="7902401" y="3025601"/>
                <a:ext cx="395904" cy="395904"/>
                <a:chOff x="620195" y="60213"/>
                <a:chExt cx="395904" cy="395904"/>
              </a:xfrm>
            </p:grpSpPr>
            <p:sp>
              <p:nvSpPr>
                <p:cNvPr id="16" name="Oval 15"/>
                <p:cNvSpPr/>
                <p:nvPr/>
              </p:nvSpPr>
              <p:spPr>
                <a:xfrm>
                  <a:off x="620195" y="60213"/>
                  <a:ext cx="395904" cy="39590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Oval 4"/>
                <p:cNvSpPr/>
                <p:nvPr/>
              </p:nvSpPr>
              <p:spPr>
                <a:xfrm>
                  <a:off x="678174" y="118192"/>
                  <a:ext cx="279946" cy="27994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Visual Designer</a:t>
                  </a:r>
                  <a:endParaRPr lang="en-US" sz="500" kern="1200" dirty="0"/>
                </a:p>
              </p:txBody>
            </p:sp>
          </p:grpSp>
          <p:grpSp>
            <p:nvGrpSpPr>
              <p:cNvPr id="18" name="Group 17"/>
              <p:cNvGrpSpPr/>
              <p:nvPr/>
            </p:nvGrpSpPr>
            <p:grpSpPr>
              <a:xfrm>
                <a:off x="6630650" y="2598295"/>
                <a:ext cx="395904" cy="395904"/>
                <a:chOff x="620195" y="60213"/>
                <a:chExt cx="395904" cy="395904"/>
              </a:xfrm>
            </p:grpSpPr>
            <p:sp>
              <p:nvSpPr>
                <p:cNvPr id="19" name="Oval 18"/>
                <p:cNvSpPr/>
                <p:nvPr/>
              </p:nvSpPr>
              <p:spPr>
                <a:xfrm>
                  <a:off x="620195" y="60213"/>
                  <a:ext cx="395904" cy="39590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Oval 4"/>
                <p:cNvSpPr/>
                <p:nvPr/>
              </p:nvSpPr>
              <p:spPr>
                <a:xfrm>
                  <a:off x="678174" y="118192"/>
                  <a:ext cx="279946" cy="27994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Visual Designer</a:t>
                  </a:r>
                  <a:endParaRPr lang="en-US" sz="500" kern="1200" dirty="0"/>
                </a:p>
              </p:txBody>
            </p:sp>
          </p:grpSp>
        </p:grpSp>
        <p:cxnSp>
          <p:nvCxnSpPr>
            <p:cNvPr id="23" name="Straight Connector 22"/>
            <p:cNvCxnSpPr>
              <a:endCxn id="16" idx="1"/>
            </p:cNvCxnSpPr>
            <p:nvPr/>
          </p:nvCxnSpPr>
          <p:spPr bwMode="auto">
            <a:xfrm>
              <a:off x="8034728" y="1566472"/>
              <a:ext cx="78052" cy="69308"/>
            </a:xfrm>
            <a:prstGeom prst="line">
              <a:avLst/>
            </a:prstGeom>
            <a:solidFill>
              <a:schemeClr val="accent1"/>
            </a:solidFill>
            <a:ln w="25400" cap="flat" cmpd="sng" algn="ctr">
              <a:solidFill>
                <a:schemeClr val="accent1">
                  <a:alpha val="50000"/>
                </a:schemeClr>
              </a:solidFill>
              <a:prstDash val="solid"/>
              <a:round/>
              <a:headEnd type="none" w="med" len="med"/>
              <a:tailEnd type="none" w="med" len="med"/>
            </a:ln>
            <a:effectLst/>
          </p:spPr>
        </p:cxnSp>
        <p:cxnSp>
          <p:nvCxnSpPr>
            <p:cNvPr id="30" name="Straight Connector 29"/>
            <p:cNvCxnSpPr>
              <a:endCxn id="13" idx="3"/>
            </p:cNvCxnSpPr>
            <p:nvPr/>
          </p:nvCxnSpPr>
          <p:spPr bwMode="auto">
            <a:xfrm rot="5400000" flipH="1" flipV="1">
              <a:off x="7836733" y="859544"/>
              <a:ext cx="95454" cy="59228"/>
            </a:xfrm>
            <a:prstGeom prst="line">
              <a:avLst/>
            </a:prstGeom>
            <a:solidFill>
              <a:schemeClr val="accent1"/>
            </a:solidFill>
            <a:ln w="25400" cap="flat" cmpd="sng" algn="ctr">
              <a:solidFill>
                <a:schemeClr val="accent1">
                  <a:alpha val="50000"/>
                </a:schemeClr>
              </a:solidFill>
              <a:prstDash val="solid"/>
              <a:round/>
              <a:headEnd type="none" w="med" len="med"/>
              <a:tailEnd type="none" w="med" len="med"/>
            </a:ln>
            <a:effectLst/>
          </p:spPr>
        </p:cxnSp>
        <p:cxnSp>
          <p:nvCxnSpPr>
            <p:cNvPr id="34" name="Straight Connector 33"/>
            <p:cNvCxnSpPr>
              <a:stCxn id="19" idx="6"/>
            </p:cNvCxnSpPr>
            <p:nvPr/>
          </p:nvCxnSpPr>
          <p:spPr bwMode="auto">
            <a:xfrm flipV="1">
              <a:off x="7178954" y="1334125"/>
              <a:ext cx="121256" cy="14322"/>
            </a:xfrm>
            <a:prstGeom prst="line">
              <a:avLst/>
            </a:prstGeom>
            <a:solidFill>
              <a:schemeClr val="accent1"/>
            </a:solidFill>
            <a:ln w="25400" cap="flat" cmpd="sng" algn="ctr">
              <a:solidFill>
                <a:schemeClr val="accent1">
                  <a:alpha val="50000"/>
                </a:schemeClr>
              </a:solidFill>
              <a:prstDash val="solid"/>
              <a:round/>
              <a:headEnd type="none" w="med" len="med"/>
              <a:tailEnd type="none" w="med" len="med"/>
            </a:ln>
            <a:effectLst/>
          </p:spPr>
        </p:cxnSp>
      </p:grpSp>
      <p:sp>
        <p:nvSpPr>
          <p:cNvPr id="2" name="Title 1"/>
          <p:cNvSpPr>
            <a:spLocks noGrp="1"/>
          </p:cNvSpPr>
          <p:nvPr>
            <p:ph type="title"/>
          </p:nvPr>
        </p:nvSpPr>
        <p:spPr/>
        <p:txBody>
          <a:bodyPr/>
          <a:lstStyle/>
          <a:p>
            <a:r>
              <a:rPr lang="en-US" dirty="0" smtClean="0"/>
              <a:t>Product Visual Director </a:t>
            </a:r>
            <a:endParaRPr lang="en-US" dirty="0"/>
          </a:p>
        </p:txBody>
      </p:sp>
      <p:sp>
        <p:nvSpPr>
          <p:cNvPr id="3" name="Content Placeholder 2"/>
          <p:cNvSpPr>
            <a:spLocks noGrp="1"/>
          </p:cNvSpPr>
          <p:nvPr>
            <p:ph idx="1"/>
          </p:nvPr>
        </p:nvSpPr>
        <p:spPr>
          <a:xfrm>
            <a:off x="341313" y="1544638"/>
            <a:ext cx="5907087" cy="5027612"/>
          </a:xfrm>
        </p:spPr>
        <p:txBody>
          <a:bodyPr>
            <a:normAutofit/>
          </a:bodyPr>
          <a:lstStyle/>
          <a:p>
            <a:r>
              <a:rPr lang="en-US" sz="1800" dirty="0" smtClean="0"/>
              <a:t>Responsibilities</a:t>
            </a:r>
          </a:p>
          <a:p>
            <a:pPr lvl="1"/>
            <a:r>
              <a:rPr lang="en-US" sz="1600" dirty="0" smtClean="0"/>
              <a:t>Develop and maintain PTC’s strategy for product visual style</a:t>
            </a:r>
          </a:p>
          <a:p>
            <a:pPr lvl="1"/>
            <a:r>
              <a:rPr lang="en-US" sz="1600" dirty="0" smtClean="0"/>
              <a:t>Manage the extension/leverage of PTC’s corporate identity into product design</a:t>
            </a:r>
          </a:p>
          <a:p>
            <a:pPr lvl="1"/>
            <a:r>
              <a:rPr lang="en-US" sz="1600" dirty="0" smtClean="0"/>
              <a:t>Work with acquired teams to ramp-up re: product visual strategy</a:t>
            </a:r>
          </a:p>
          <a:p>
            <a:r>
              <a:rPr lang="en-US" sz="1800" dirty="0" smtClean="0"/>
              <a:t>Organization</a:t>
            </a:r>
          </a:p>
          <a:p>
            <a:pPr lvl="1"/>
            <a:r>
              <a:rPr lang="en-US" sz="1600" dirty="0" smtClean="0"/>
              <a:t>Reporting / management outside of product teams</a:t>
            </a:r>
          </a:p>
          <a:p>
            <a:pPr lvl="1"/>
            <a:r>
              <a:rPr lang="en-US" sz="1600" dirty="0" smtClean="0"/>
              <a:t>Hub-and-spoke</a:t>
            </a:r>
          </a:p>
          <a:p>
            <a:pPr lvl="2"/>
            <a:r>
              <a:rPr lang="en-US" sz="1400" dirty="0" smtClean="0"/>
              <a:t>Direction centralized</a:t>
            </a:r>
          </a:p>
          <a:p>
            <a:pPr lvl="2"/>
            <a:r>
              <a:rPr lang="en-US" sz="1400" dirty="0" smtClean="0"/>
              <a:t>Execution distributed</a:t>
            </a:r>
          </a:p>
          <a:p>
            <a:pPr lvl="1"/>
            <a:r>
              <a:rPr lang="en-US" sz="1600" dirty="0" smtClean="0"/>
              <a:t>Service bureau</a:t>
            </a:r>
          </a:p>
          <a:p>
            <a:pPr lvl="2"/>
            <a:r>
              <a:rPr lang="en-US" sz="1400" dirty="0" smtClean="0"/>
              <a:t>Direction centralized</a:t>
            </a:r>
          </a:p>
          <a:p>
            <a:pPr lvl="2"/>
            <a:r>
              <a:rPr lang="en-US" sz="1400" dirty="0" smtClean="0"/>
              <a:t>Execution centralized</a:t>
            </a:r>
          </a:p>
          <a:p>
            <a:pPr lvl="2"/>
            <a:r>
              <a:rPr lang="en-US" sz="1400" dirty="0" smtClean="0"/>
              <a:t>This option is recommended/preferred by existing visual design resources</a:t>
            </a:r>
          </a:p>
        </p:txBody>
      </p:sp>
      <p:grpSp>
        <p:nvGrpSpPr>
          <p:cNvPr id="7" name="Group 6"/>
          <p:cNvGrpSpPr/>
          <p:nvPr/>
        </p:nvGrpSpPr>
        <p:grpSpPr>
          <a:xfrm>
            <a:off x="6400800" y="4419600"/>
            <a:ext cx="2590800" cy="2209800"/>
            <a:chOff x="6172200" y="4114800"/>
            <a:chExt cx="2895600" cy="2438400"/>
          </a:xfrm>
        </p:grpSpPr>
        <p:graphicFrame>
          <p:nvGraphicFramePr>
            <p:cNvPr id="5" name="Diagram 4"/>
            <p:cNvGraphicFramePr/>
            <p:nvPr/>
          </p:nvGraphicFramePr>
          <p:xfrm>
            <a:off x="6172200" y="4114800"/>
            <a:ext cx="2895600" cy="2438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Diagram 3"/>
            <p:cNvGraphicFramePr/>
            <p:nvPr/>
          </p:nvGraphicFramePr>
          <p:xfrm>
            <a:off x="6705600" y="4604895"/>
            <a:ext cx="1828800" cy="14224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D:\User Profiles\muller.PTCNET\Local Settings\Temporary Internet Files\Content.IE5\ZWHX7WOO\MCj04414980000[1].png"/>
          <p:cNvPicPr>
            <a:picLocks noGrp="1" noChangeAspect="1" noChangeArrowheads="1"/>
          </p:cNvPicPr>
          <p:nvPr>
            <p:ph idx="1"/>
          </p:nvPr>
        </p:nvPicPr>
        <p:blipFill>
          <a:blip r:embed="rId2"/>
          <a:srcRect/>
          <a:stretch>
            <a:fillRect/>
          </a:stretch>
        </p:blipFill>
        <p:spPr bwMode="auto">
          <a:xfrm>
            <a:off x="2735491" y="2229872"/>
            <a:ext cx="3657143" cy="365714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0" y="5199063"/>
            <a:ext cx="5748339" cy="460375"/>
          </a:xfrm>
        </p:spPr>
        <p:txBody>
          <a:bodyPr/>
          <a:lstStyle/>
          <a:p>
            <a:r>
              <a:rPr lang="en-US" dirty="0" smtClean="0"/>
              <a:t>User Experience Resource Center</a:t>
            </a:r>
            <a:endParaRPr lang="en-US" dirty="0"/>
          </a:p>
        </p:txBody>
      </p:sp>
      <p:sp>
        <p:nvSpPr>
          <p:cNvPr id="5" name="Subtitle 4"/>
          <p:cNvSpPr>
            <a:spLocks noGrp="1"/>
          </p:cNvSpPr>
          <p:nvPr>
            <p:ph type="subTitle" idx="1"/>
          </p:nvPr>
        </p:nvSpPr>
        <p:spPr/>
        <p:txBody>
          <a:bodyPr/>
          <a:lstStyle/>
          <a:p>
            <a:r>
              <a:rPr lang="en-US" dirty="0" smtClean="0"/>
              <a:t>Guidelines, Tools &amp; Templates ~ TUX Program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 Resource Center</a:t>
            </a:r>
            <a:endParaRPr lang="en-US" dirty="0"/>
          </a:p>
        </p:txBody>
      </p:sp>
      <p:sp>
        <p:nvSpPr>
          <p:cNvPr id="3" name="Content Placeholder 2"/>
          <p:cNvSpPr>
            <a:spLocks noGrp="1"/>
          </p:cNvSpPr>
          <p:nvPr>
            <p:ph idx="1"/>
          </p:nvPr>
        </p:nvSpPr>
        <p:spPr/>
        <p:txBody>
          <a:bodyPr/>
          <a:lstStyle/>
          <a:p>
            <a:r>
              <a:rPr lang="en-US" dirty="0" smtClean="0"/>
              <a:t>Clearinghouse for TUX deliverables and other UX resources</a:t>
            </a:r>
          </a:p>
          <a:p>
            <a:pPr lvl="1"/>
            <a:r>
              <a:rPr lang="en-US" dirty="0" smtClean="0"/>
              <a:t>Vision, principles, personas, design research, standards, articles, discussions …</a:t>
            </a:r>
          </a:p>
          <a:p>
            <a:r>
              <a:rPr lang="en-US" dirty="0" smtClean="0"/>
              <a:t>Leaning towards a SharePoint-based solution</a:t>
            </a:r>
          </a:p>
          <a:p>
            <a:pPr lvl="1"/>
            <a:r>
              <a:rPr lang="en-US" dirty="0" smtClean="0"/>
              <a:t>Linked from new Product Development communication site (PD-JAM)</a:t>
            </a:r>
          </a:p>
          <a:p>
            <a:pPr lvl="1"/>
            <a:r>
              <a:rPr lang="en-US" dirty="0" smtClean="0"/>
              <a:t>Participate in month-long pilot beginning in April</a:t>
            </a:r>
          </a:p>
          <a:p>
            <a:pPr lvl="1"/>
            <a:r>
              <a:rPr lang="en-US" dirty="0" smtClean="0"/>
              <a:t>Focus initially on general organizational access to TUX deliverables and other UX resources</a:t>
            </a:r>
          </a:p>
          <a:p>
            <a:pPr lvl="1"/>
            <a:r>
              <a:rPr lang="en-US" dirty="0" smtClean="0"/>
              <a:t>Expand to include working sites for TUX teams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Experience Principles</a:t>
            </a:r>
            <a:endParaRPr lang="en-US" dirty="0"/>
          </a:p>
        </p:txBody>
      </p:sp>
      <p:sp>
        <p:nvSpPr>
          <p:cNvPr id="3" name="Subtitle 2"/>
          <p:cNvSpPr>
            <a:spLocks noGrp="1"/>
          </p:cNvSpPr>
          <p:nvPr>
            <p:ph type="subTitle" idx="1"/>
          </p:nvPr>
        </p:nvSpPr>
        <p:spPr/>
        <p:txBody>
          <a:bodyPr/>
          <a:lstStyle/>
          <a:p>
            <a:r>
              <a:rPr lang="en-US" dirty="0" smtClean="0"/>
              <a:t>Guidelines, Tools &amp; Templates ~ TUX Program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PTC User Experience Principles</a:t>
            </a:r>
            <a:endParaRPr lang="en-US" dirty="0"/>
          </a:p>
        </p:txBody>
      </p:sp>
      <p:graphicFrame>
        <p:nvGraphicFramePr>
          <p:cNvPr id="5" name="Content Placeholder 4"/>
          <p:cNvGraphicFramePr>
            <a:graphicFrameLocks noGrp="1"/>
          </p:cNvGraphicFramePr>
          <p:nvPr>
            <p:ph idx="1"/>
          </p:nvPr>
        </p:nvGraphicFramePr>
        <p:xfrm>
          <a:off x="6096000" y="1525588"/>
          <a:ext cx="2590800" cy="502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bwMode="auto">
          <a:xfrm>
            <a:off x="4937760" y="3161337"/>
            <a:ext cx="3840480" cy="1588"/>
          </a:xfrm>
          <a:prstGeom prst="line">
            <a:avLst/>
          </a:prstGeom>
          <a:solidFill>
            <a:schemeClr val="accent1"/>
          </a:solidFill>
          <a:ln w="38100" cap="flat" cmpd="sng" algn="ctr">
            <a:solidFill>
              <a:schemeClr val="bg2"/>
            </a:solidFill>
            <a:prstDash val="sysDot"/>
            <a:round/>
            <a:headEnd type="none" w="med" len="med"/>
            <a:tailEnd type="none" w="med" len="med"/>
          </a:ln>
          <a:effectLst/>
        </p:spPr>
      </p:cxnSp>
      <p:sp>
        <p:nvSpPr>
          <p:cNvPr id="12" name="TextBox 11"/>
          <p:cNvSpPr txBox="1"/>
          <p:nvPr/>
        </p:nvSpPr>
        <p:spPr>
          <a:xfrm>
            <a:off x="4898235" y="2704290"/>
            <a:ext cx="1197765" cy="923330"/>
          </a:xfrm>
          <a:prstGeom prst="rect">
            <a:avLst/>
          </a:prstGeom>
          <a:noFill/>
        </p:spPr>
        <p:txBody>
          <a:bodyPr wrap="none" rtlCol="0">
            <a:spAutoFit/>
          </a:bodyPr>
          <a:lstStyle/>
          <a:p>
            <a:pPr algn="ctr"/>
            <a:r>
              <a:rPr lang="en-US" dirty="0" smtClean="0">
                <a:solidFill>
                  <a:schemeClr val="accent1"/>
                </a:solidFill>
              </a:rPr>
              <a:t>Strategy</a:t>
            </a:r>
          </a:p>
          <a:p>
            <a:pPr algn="ctr"/>
            <a:endParaRPr lang="en-US" dirty="0" smtClean="0">
              <a:solidFill>
                <a:schemeClr val="accent1"/>
              </a:solidFill>
            </a:endParaRPr>
          </a:p>
          <a:p>
            <a:pPr algn="ctr"/>
            <a:r>
              <a:rPr lang="en-US" dirty="0" smtClean="0">
                <a:solidFill>
                  <a:schemeClr val="accent1"/>
                </a:solidFill>
              </a:rPr>
              <a:t>Execution</a:t>
            </a:r>
            <a:endParaRPr lang="en-US" dirty="0">
              <a:solidFill>
                <a:schemeClr val="accent1"/>
              </a:solidFill>
            </a:endParaRPr>
          </a:p>
        </p:txBody>
      </p:sp>
      <p:sp>
        <p:nvSpPr>
          <p:cNvPr id="15" name="Content Placeholder 2"/>
          <p:cNvSpPr txBox="1">
            <a:spLocks/>
          </p:cNvSpPr>
          <p:nvPr/>
        </p:nvSpPr>
        <p:spPr bwMode="auto">
          <a:xfrm>
            <a:off x="341313" y="1544638"/>
            <a:ext cx="4230687" cy="502761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342900" indent="-342900" fontAlgn="base">
              <a:lnSpc>
                <a:spcPct val="90000"/>
              </a:lnSpc>
              <a:spcBef>
                <a:spcPct val="40000"/>
              </a:spcBef>
              <a:spcAft>
                <a:spcPct val="25000"/>
              </a:spcAft>
              <a:defRPr/>
            </a:pPr>
            <a:r>
              <a:rPr lang="en-US" sz="1900" b="1" kern="0" dirty="0" smtClean="0">
                <a:solidFill>
                  <a:schemeClr val="accent1"/>
                </a:solidFill>
              </a:rPr>
              <a:t>PTC strives to create products that are </a:t>
            </a:r>
            <a:r>
              <a:rPr lang="en-US" sz="1900" b="1" u="sng" kern="0" dirty="0" smtClean="0">
                <a:solidFill>
                  <a:schemeClr val="accent1"/>
                </a:solidFill>
                <a:hlinkClick r:id="rId6" action="ppaction://hlinksldjump"/>
              </a:rPr>
              <a:t>useful</a:t>
            </a:r>
            <a:r>
              <a:rPr lang="en-US" sz="1900" b="1" kern="0" dirty="0" smtClean="0">
                <a:solidFill>
                  <a:schemeClr val="accent1"/>
                </a:solidFill>
              </a:rPr>
              <a:t>, </a:t>
            </a:r>
            <a:r>
              <a:rPr lang="en-US" sz="1900" b="1" u="sng" kern="0" dirty="0" smtClean="0">
                <a:solidFill>
                  <a:schemeClr val="accent1"/>
                </a:solidFill>
                <a:hlinkClick r:id="rId7" action="ppaction://hlinksldjump"/>
              </a:rPr>
              <a:t>fast</a:t>
            </a:r>
            <a:r>
              <a:rPr lang="en-US" sz="1900" b="1" kern="0" dirty="0" smtClean="0">
                <a:solidFill>
                  <a:schemeClr val="accent1"/>
                </a:solidFill>
              </a:rPr>
              <a:t>, </a:t>
            </a:r>
            <a:r>
              <a:rPr lang="en-US" sz="1900" b="1" u="sng" kern="0" dirty="0" smtClean="0">
                <a:solidFill>
                  <a:schemeClr val="accent1"/>
                </a:solidFill>
                <a:hlinkClick r:id="rId8" action="ppaction://hlinksldjump"/>
              </a:rPr>
              <a:t>simple</a:t>
            </a:r>
            <a:r>
              <a:rPr lang="en-US" sz="1900" b="1" kern="0" dirty="0" smtClean="0">
                <a:solidFill>
                  <a:schemeClr val="accent1"/>
                </a:solidFill>
              </a:rPr>
              <a:t>, </a:t>
            </a:r>
            <a:r>
              <a:rPr lang="en-US" sz="1900" b="1" u="sng" kern="0" dirty="0" smtClean="0">
                <a:solidFill>
                  <a:schemeClr val="accent1"/>
                </a:solidFill>
                <a:hlinkClick r:id="rId9" action="ppaction://hlinksldjump"/>
              </a:rPr>
              <a:t>engaging</a:t>
            </a:r>
            <a:r>
              <a:rPr lang="en-US" sz="1900" b="1" kern="0" dirty="0" smtClean="0">
                <a:solidFill>
                  <a:schemeClr val="accent1"/>
                </a:solidFill>
              </a:rPr>
              <a:t>, </a:t>
            </a:r>
            <a:r>
              <a:rPr lang="en-US" sz="1900" b="1" u="sng" kern="0" dirty="0" smtClean="0">
                <a:solidFill>
                  <a:schemeClr val="accent1"/>
                </a:solidFill>
                <a:hlinkClick r:id="rId10" action="ppaction://hlinksldjump"/>
              </a:rPr>
              <a:t>unifying</a:t>
            </a:r>
            <a:r>
              <a:rPr lang="en-US" sz="1900" b="1" kern="0" dirty="0" smtClean="0">
                <a:solidFill>
                  <a:schemeClr val="accent1"/>
                </a:solidFill>
              </a:rPr>
              <a:t>, </a:t>
            </a:r>
            <a:r>
              <a:rPr lang="en-US" sz="1900" b="1" u="sng" kern="0" dirty="0" smtClean="0">
                <a:solidFill>
                  <a:schemeClr val="accent1"/>
                </a:solidFill>
                <a:hlinkClick r:id="rId11" action="ppaction://hlinksldjump"/>
              </a:rPr>
              <a:t>innovative</a:t>
            </a:r>
            <a:r>
              <a:rPr lang="en-US" sz="1900" b="1" kern="0" dirty="0" smtClean="0">
                <a:solidFill>
                  <a:schemeClr val="accent1"/>
                </a:solidFill>
              </a:rPr>
              <a:t>, </a:t>
            </a:r>
            <a:r>
              <a:rPr lang="en-US" sz="1900" b="1" u="sng" kern="0" dirty="0" smtClean="0">
                <a:solidFill>
                  <a:schemeClr val="accent1"/>
                </a:solidFill>
                <a:hlinkClick r:id="rId11" action="ppaction://hlinksldjump"/>
              </a:rPr>
              <a:t>beautiful</a:t>
            </a:r>
            <a:r>
              <a:rPr lang="en-US" sz="1900" b="1" kern="0" dirty="0" smtClean="0">
                <a:solidFill>
                  <a:schemeClr val="accent1"/>
                </a:solidFill>
              </a:rPr>
              <a:t>, </a:t>
            </a:r>
            <a:r>
              <a:rPr lang="en-US" sz="1900" b="1" u="sng" kern="0" dirty="0" smtClean="0">
                <a:solidFill>
                  <a:schemeClr val="accent1"/>
                </a:solidFill>
                <a:hlinkClick r:id="rId12" action="ppaction://hlinksldjump"/>
              </a:rPr>
              <a:t>trustworthy</a:t>
            </a:r>
            <a:r>
              <a:rPr lang="en-US" sz="1900" b="1" kern="0" dirty="0" smtClean="0">
                <a:solidFill>
                  <a:schemeClr val="accent1"/>
                </a:solidFill>
              </a:rPr>
              <a:t>, </a:t>
            </a:r>
            <a:r>
              <a:rPr lang="en-US" sz="1900" b="1" u="sng" kern="0" dirty="0" smtClean="0">
                <a:solidFill>
                  <a:schemeClr val="accent1"/>
                </a:solidFill>
                <a:hlinkClick r:id="rId13" action="ppaction://hlinksldjump"/>
              </a:rPr>
              <a:t>universal</a:t>
            </a:r>
            <a:r>
              <a:rPr lang="en-US" sz="1900" b="1" kern="0" dirty="0" smtClean="0">
                <a:solidFill>
                  <a:schemeClr val="accent1"/>
                </a:solidFill>
              </a:rPr>
              <a:t>, and </a:t>
            </a:r>
            <a:r>
              <a:rPr lang="en-US" sz="1900" b="1" u="sng" kern="0" dirty="0" smtClean="0">
                <a:solidFill>
                  <a:schemeClr val="accent1"/>
                </a:solidFill>
                <a:hlinkClick r:id="rId14" action="ppaction://hlinksldjump"/>
              </a:rPr>
              <a:t>personable</a:t>
            </a:r>
            <a:endParaRPr lang="en-US" sz="1900" b="1" u="sng" kern="0" dirty="0" smtClean="0">
              <a:solidFill>
                <a:schemeClr val="accent1"/>
              </a:solidFill>
            </a:endParaRPr>
          </a:p>
          <a:p>
            <a:pPr marL="342900" indent="-342900" fontAlgn="base">
              <a:lnSpc>
                <a:spcPct val="90000"/>
              </a:lnSpc>
              <a:spcBef>
                <a:spcPct val="40000"/>
              </a:spcBef>
              <a:spcAft>
                <a:spcPct val="25000"/>
              </a:spcAft>
              <a:defRPr/>
            </a:pPr>
            <a:r>
              <a:rPr lang="en-US" sz="1900" b="1" kern="0" dirty="0" smtClean="0">
                <a:solidFill>
                  <a:schemeClr val="accent1"/>
                </a:solidFill>
              </a:rPr>
              <a:t>Achieving the harmonious balance of these ten principles is a constant challenge</a:t>
            </a:r>
          </a:p>
          <a:p>
            <a:pPr marL="342900" indent="-342900" fontAlgn="base">
              <a:lnSpc>
                <a:spcPct val="90000"/>
              </a:lnSpc>
              <a:spcBef>
                <a:spcPct val="40000"/>
              </a:spcBef>
              <a:spcAft>
                <a:spcPct val="25000"/>
              </a:spcAft>
              <a:defRPr/>
            </a:pPr>
            <a:r>
              <a:rPr lang="en-US" sz="1900" b="1" kern="0" dirty="0" smtClean="0">
                <a:solidFill>
                  <a:schemeClr val="accent1"/>
                </a:solidFill>
              </a:rPr>
              <a:t>Products that get the balance right will satisfy and delight users all over the world</a:t>
            </a:r>
          </a:p>
          <a:p>
            <a:pPr marL="342900" marR="0" lvl="0" indent="-342900" algn="l" defTabSz="914400" rtl="0" eaLnBrk="1" fontAlgn="base" latinLnBrk="0" hangingPunct="1">
              <a:lnSpc>
                <a:spcPct val="90000"/>
              </a:lnSpc>
              <a:spcBef>
                <a:spcPct val="40000"/>
              </a:spcBef>
              <a:spcAft>
                <a:spcPct val="25000"/>
              </a:spcAft>
              <a:buClrTx/>
              <a:buSzTx/>
              <a:buFontTx/>
              <a:buNone/>
              <a:tabLst/>
              <a:defRPr/>
            </a:pPr>
            <a:r>
              <a:rPr lang="en-US" sz="1900" b="1" kern="0" dirty="0" smtClean="0">
                <a:solidFill>
                  <a:schemeClr val="accent1"/>
                </a:solidFill>
              </a:rPr>
              <a:t>Embracing this “Design Code of Conduct” is the first step in realizing our User Experience Vision</a:t>
            </a:r>
          </a:p>
          <a:p>
            <a:pPr marL="342900" marR="0" lvl="0" indent="-342900" algn="l" defTabSz="914400" rtl="0" eaLnBrk="1" fontAlgn="base" latinLnBrk="0" hangingPunct="1">
              <a:lnSpc>
                <a:spcPct val="90000"/>
              </a:lnSpc>
              <a:spcBef>
                <a:spcPct val="40000"/>
              </a:spcBef>
              <a:spcAft>
                <a:spcPct val="25000"/>
              </a:spcAft>
              <a:buClrTx/>
              <a:buSzTx/>
              <a:buFontTx/>
              <a:buNone/>
              <a:tabLst/>
              <a:defRPr/>
            </a:pPr>
            <a:endParaRPr lang="en-US" sz="1900" b="1" kern="0" dirty="0" smtClean="0">
              <a:solidFill>
                <a:schemeClr val="accent1"/>
              </a:solidFill>
            </a:endParaRPr>
          </a:p>
          <a:p>
            <a:pPr marL="342900" marR="0" lvl="0" indent="-342900" algn="l" defTabSz="914400" rtl="0" eaLnBrk="1" fontAlgn="base" latinLnBrk="0" hangingPunct="1">
              <a:lnSpc>
                <a:spcPct val="90000"/>
              </a:lnSpc>
              <a:spcBef>
                <a:spcPct val="40000"/>
              </a:spcBef>
              <a:spcAft>
                <a:spcPct val="25000"/>
              </a:spcAft>
              <a:buClrTx/>
              <a:buSzTx/>
              <a:buFontTx/>
              <a:buNone/>
              <a:tabLst/>
              <a:defRPr/>
            </a:pPr>
            <a:endParaRPr kumimoji="0" lang="en-US" sz="1900" b="1"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PTC User Experience Principles</a:t>
            </a:r>
            <a:endParaRPr lang="en-US" dirty="0"/>
          </a:p>
        </p:txBody>
      </p:sp>
      <p:sp>
        <p:nvSpPr>
          <p:cNvPr id="3" name="Content Placeholder 2"/>
          <p:cNvSpPr>
            <a:spLocks noGrp="1"/>
          </p:cNvSpPr>
          <p:nvPr>
            <p:ph idx="1"/>
          </p:nvPr>
        </p:nvSpPr>
        <p:spPr/>
        <p:txBody>
          <a:bodyPr/>
          <a:lstStyle/>
          <a:p>
            <a:pPr>
              <a:tabLst>
                <a:tab pos="1828800" algn="r"/>
                <a:tab pos="2057400" algn="l"/>
              </a:tabLst>
            </a:pPr>
            <a:r>
              <a:rPr lang="en-US" dirty="0" smtClean="0"/>
              <a:t>		Useful	</a:t>
            </a:r>
            <a:r>
              <a:rPr lang="en-US" b="0" dirty="0" smtClean="0">
                <a:solidFill>
                  <a:schemeClr val="tx1"/>
                </a:solidFill>
              </a:rPr>
              <a:t>Focus on people – their work, their objectives, their careers</a:t>
            </a:r>
          </a:p>
          <a:p>
            <a:pPr>
              <a:tabLst>
                <a:tab pos="1828800" algn="r"/>
                <a:tab pos="2057400" algn="l"/>
              </a:tabLst>
            </a:pPr>
            <a:r>
              <a:rPr lang="en-US" dirty="0" smtClean="0"/>
              <a:t>		Fast	</a:t>
            </a:r>
            <a:r>
              <a:rPr lang="en-US" b="0" dirty="0" smtClean="0">
                <a:solidFill>
                  <a:schemeClr val="tx1"/>
                </a:solidFill>
              </a:rPr>
              <a:t>Every millisecond counts</a:t>
            </a:r>
          </a:p>
          <a:p>
            <a:pPr>
              <a:tabLst>
                <a:tab pos="1828800" algn="r"/>
                <a:tab pos="2057400" algn="l"/>
              </a:tabLst>
            </a:pPr>
            <a:r>
              <a:rPr lang="en-US" dirty="0" smtClean="0"/>
              <a:t>		Simple	</a:t>
            </a:r>
            <a:r>
              <a:rPr lang="en-US" b="0" dirty="0" smtClean="0">
                <a:solidFill>
                  <a:schemeClr val="tx1"/>
                </a:solidFill>
              </a:rPr>
              <a:t>Simplicity is powerful</a:t>
            </a:r>
          </a:p>
          <a:p>
            <a:pPr>
              <a:tabLst>
                <a:tab pos="1828800" algn="r"/>
                <a:tab pos="2057400" algn="l"/>
              </a:tabLst>
            </a:pPr>
            <a:r>
              <a:rPr lang="en-US" dirty="0" smtClean="0"/>
              <a:t>		Engaging	</a:t>
            </a:r>
            <a:r>
              <a:rPr lang="en-US" b="0" dirty="0" smtClean="0">
                <a:solidFill>
                  <a:schemeClr val="tx1"/>
                </a:solidFill>
              </a:rPr>
              <a:t>Engage beginners and attract experts</a:t>
            </a:r>
          </a:p>
          <a:p>
            <a:pPr>
              <a:tabLst>
                <a:tab pos="1828800" algn="r"/>
                <a:tab pos="2057400" algn="l"/>
              </a:tabLst>
            </a:pPr>
            <a:r>
              <a:rPr lang="en-US" dirty="0" smtClean="0"/>
              <a:t>		Unifying	</a:t>
            </a:r>
            <a:r>
              <a:rPr lang="en-US" b="0" dirty="0" smtClean="0">
                <a:solidFill>
                  <a:schemeClr val="tx1"/>
                </a:solidFill>
              </a:rPr>
              <a:t>The whole is greater than the sum of its parts</a:t>
            </a:r>
          </a:p>
          <a:p>
            <a:pPr>
              <a:tabLst>
                <a:tab pos="1828800" algn="r"/>
                <a:tab pos="2057400" algn="l"/>
              </a:tabLst>
            </a:pPr>
            <a:r>
              <a:rPr lang="en-US" dirty="0" smtClean="0"/>
              <a:t>		Innovative	</a:t>
            </a:r>
            <a:r>
              <a:rPr lang="en-US" b="0" dirty="0" smtClean="0">
                <a:solidFill>
                  <a:schemeClr val="tx1"/>
                </a:solidFill>
              </a:rPr>
              <a:t>Dare to innovate</a:t>
            </a:r>
          </a:p>
          <a:p>
            <a:pPr>
              <a:tabLst>
                <a:tab pos="1828800" algn="r"/>
                <a:tab pos="2057400" algn="l"/>
              </a:tabLst>
            </a:pPr>
            <a:r>
              <a:rPr lang="en-US" dirty="0" smtClean="0"/>
              <a:t>		Beautiful	</a:t>
            </a:r>
            <a:r>
              <a:rPr lang="en-US" b="0" dirty="0" smtClean="0">
                <a:solidFill>
                  <a:schemeClr val="tx1"/>
                </a:solidFill>
              </a:rPr>
              <a:t>Delight the eye without distracting the mind</a:t>
            </a:r>
          </a:p>
          <a:p>
            <a:pPr>
              <a:tabLst>
                <a:tab pos="1828800" algn="r"/>
                <a:tab pos="2057400" algn="l"/>
              </a:tabLst>
            </a:pPr>
            <a:r>
              <a:rPr lang="en-US" dirty="0" smtClean="0"/>
              <a:t>		Trustworthy	</a:t>
            </a:r>
            <a:r>
              <a:rPr lang="en-US" b="0" dirty="0" smtClean="0">
                <a:solidFill>
                  <a:schemeClr val="tx1"/>
                </a:solidFill>
              </a:rPr>
              <a:t>Be worthy of people’s trust</a:t>
            </a:r>
          </a:p>
          <a:p>
            <a:pPr>
              <a:tabLst>
                <a:tab pos="1828800" algn="r"/>
                <a:tab pos="2057400" algn="l"/>
              </a:tabLst>
            </a:pPr>
            <a:r>
              <a:rPr lang="en-US" dirty="0" smtClean="0"/>
              <a:t>		Universal	</a:t>
            </a:r>
            <a:r>
              <a:rPr lang="en-US" b="0" dirty="0" smtClean="0">
                <a:solidFill>
                  <a:schemeClr val="tx1"/>
                </a:solidFill>
              </a:rPr>
              <a:t>Design for the world</a:t>
            </a:r>
          </a:p>
          <a:p>
            <a:pPr>
              <a:tabLst>
                <a:tab pos="1828800" algn="r"/>
                <a:tab pos="2057400" algn="l"/>
              </a:tabLst>
            </a:pPr>
            <a:r>
              <a:rPr lang="en-US" dirty="0" smtClean="0"/>
              <a:t>		Personable	</a:t>
            </a:r>
            <a:r>
              <a:rPr lang="en-US" b="0" dirty="0" smtClean="0">
                <a:solidFill>
                  <a:schemeClr val="tx1"/>
                </a:solidFill>
              </a:rPr>
              <a:t>Add a human touch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458200" algn="r"/>
              </a:tabLst>
            </a:pPr>
            <a:r>
              <a:rPr lang="en-US" dirty="0" smtClean="0"/>
              <a:t>Useful	</a:t>
            </a:r>
            <a:r>
              <a:rPr lang="en-US" sz="1400" b="0" dirty="0" smtClean="0"/>
              <a:t>PTC User Experience Principles</a:t>
            </a:r>
            <a:endParaRPr lang="en-US" sz="1400" b="0" dirty="0"/>
          </a:p>
        </p:txBody>
      </p:sp>
      <p:sp>
        <p:nvSpPr>
          <p:cNvPr id="3" name="Content Placeholder 2"/>
          <p:cNvSpPr>
            <a:spLocks noGrp="1"/>
          </p:cNvSpPr>
          <p:nvPr>
            <p:ph idx="1"/>
          </p:nvPr>
        </p:nvSpPr>
        <p:spPr/>
        <p:txBody>
          <a:bodyPr/>
          <a:lstStyle/>
          <a:p>
            <a:r>
              <a:rPr lang="en-US" dirty="0" smtClean="0"/>
              <a:t>Focus on people – their work, their objectives, their careers</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PTC product teams work to discover the actual needs of product development professionals, including needs they can't always articulate.  Armed with that information, PTC can create products that solve real-world problems and spark the creativity of all kinds of people.  Improving people's jobs, not just easing step-by-step tasks, is our goal.</a:t>
            </a:r>
          </a:p>
          <a:p>
            <a:pPr marL="274320" lvl="1" indent="0">
              <a:lnSpc>
                <a:spcPct val="100000"/>
              </a:lnSpc>
              <a:spcBef>
                <a:spcPts val="600"/>
              </a:spcBef>
              <a:spcAft>
                <a:spcPts val="600"/>
              </a:spcAft>
              <a:buNone/>
            </a:pPr>
            <a:r>
              <a:rPr lang="en-US" sz="1600" dirty="0" smtClean="0">
                <a:solidFill>
                  <a:schemeClr val="bg2"/>
                </a:solidFill>
              </a:rPr>
              <a:t>Above all, a well-designed PTC product is useful in daily work.  It doesn't try to impress users with its flashy technology or visual style – though it might have both.  It doesn't strong-arm people to use features they don't want – but it does provide a natural growth path for those who are interested.  PTC products open the door for those who want to work more quickly and creatively, share ideas with their colleagues or the world, and make the world’s next great product.</a:t>
            </a:r>
            <a:endParaRPr lang="en-US" sz="1600" dirty="0">
              <a:solidFill>
                <a:schemeClr val="bg2"/>
              </a:solidFill>
            </a:endParaRPr>
          </a:p>
        </p:txBody>
      </p:sp>
      <p:sp>
        <p:nvSpPr>
          <p:cNvPr id="4" name="TextBox 3"/>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Every millisecond counts</a:t>
            </a:r>
          </a:p>
          <a:p>
            <a:endParaRPr lang="en-US" dirty="0" smtClean="0"/>
          </a:p>
          <a:p>
            <a:pPr marL="274320" lvl="1" indent="0">
              <a:lnSpc>
                <a:spcPct val="100000"/>
              </a:lnSpc>
              <a:spcBef>
                <a:spcPts val="600"/>
              </a:spcBef>
              <a:spcAft>
                <a:spcPts val="600"/>
              </a:spcAft>
              <a:buNone/>
            </a:pPr>
            <a:r>
              <a:rPr lang="en-US" sz="1600" dirty="0" smtClean="0">
                <a:solidFill>
                  <a:schemeClr val="bg2"/>
                </a:solidFill>
              </a:rPr>
              <a:t>Nothing is more valuable than people's time.  PTC products load and work quickly.  Even during lengthy operations, users can remain productive.  The most essential features and information are placed in the easiest-to-find locations.  Unnecessary clicks, typing, steps, and other actions are eliminated.  PTC products ask for information only once and include smart defaults.  Tasks are streamlined.</a:t>
            </a:r>
          </a:p>
          <a:p>
            <a:pPr marL="274320" lvl="1" indent="0">
              <a:lnSpc>
                <a:spcPct val="100000"/>
              </a:lnSpc>
              <a:spcBef>
                <a:spcPts val="600"/>
              </a:spcBef>
              <a:spcAft>
                <a:spcPts val="600"/>
              </a:spcAft>
              <a:buNone/>
            </a:pPr>
            <a:r>
              <a:rPr lang="en-US" sz="1600" dirty="0" smtClean="0">
                <a:solidFill>
                  <a:schemeClr val="bg2"/>
                </a:solidFill>
              </a:rPr>
              <a:t>Speed is an asset to users.  It is also a competitive advantage that PTC doesn't sacrifice without good reason.</a:t>
            </a:r>
            <a:endParaRPr lang="en-US" sz="1600" dirty="0">
              <a:solidFill>
                <a:schemeClr val="bg2"/>
              </a:solidFill>
            </a:endParaRPr>
          </a:p>
        </p:txBody>
      </p:sp>
      <p:sp>
        <p:nvSpPr>
          <p:cNvPr id="6" name="Title 1"/>
          <p:cNvSpPr>
            <a:spLocks noGrp="1"/>
          </p:cNvSpPr>
          <p:nvPr>
            <p:ph type="title"/>
          </p:nvPr>
        </p:nvSpPr>
        <p:spPr>
          <a:xfrm>
            <a:off x="341313" y="781050"/>
            <a:ext cx="8445500" cy="381000"/>
          </a:xfrm>
        </p:spPr>
        <p:txBody>
          <a:bodyPr/>
          <a:lstStyle/>
          <a:p>
            <a:pPr>
              <a:tabLst>
                <a:tab pos="8458200" algn="r"/>
              </a:tabLst>
            </a:pPr>
            <a:r>
              <a:rPr lang="en-US" dirty="0" smtClean="0"/>
              <a:t>Fast	</a:t>
            </a:r>
            <a:r>
              <a:rPr lang="en-US" sz="1400" b="0" dirty="0" smtClean="0"/>
              <a:t>PTC User Experience Principles</a:t>
            </a:r>
            <a:endParaRPr lang="en-US" sz="1400" b="0" dirty="0"/>
          </a:p>
        </p:txBody>
      </p:sp>
      <p:sp>
        <p:nvSpPr>
          <p:cNvPr id="5" name="TextBox 4"/>
          <p:cNvSpPr txBox="1"/>
          <p:nvPr/>
        </p:nvSpPr>
        <p:spPr>
          <a:xfrm>
            <a:off x="8322941" y="6477000"/>
            <a:ext cx="821059" cy="246221"/>
          </a:xfrm>
          <a:prstGeom prst="rect">
            <a:avLst/>
          </a:prstGeom>
          <a:noFill/>
        </p:spPr>
        <p:txBody>
          <a:bodyPr wrap="none" rtlCol="0">
            <a:spAutoFit/>
          </a:bodyPr>
          <a:lstStyle/>
          <a:p>
            <a:r>
              <a:rPr lang="en-US" sz="1000" dirty="0" smtClean="0">
                <a:hlinkClick r:id="rId2" action="ppaction://hlinksldjump"/>
              </a:rPr>
              <a:t>Back to top</a:t>
            </a:r>
            <a:endParaRPr lang="en-US"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P slide">
  <a:themeElements>
    <a:clrScheme name="CORP slide 14">
      <a:dk1>
        <a:srgbClr val="000000"/>
      </a:dk1>
      <a:lt1>
        <a:srgbClr val="FFFFFF"/>
      </a:lt1>
      <a:dk2>
        <a:srgbClr val="000000"/>
      </a:dk2>
      <a:lt2>
        <a:srgbClr val="8BA1AF"/>
      </a:lt2>
      <a:accent1>
        <a:srgbClr val="40637A"/>
      </a:accent1>
      <a:accent2>
        <a:srgbClr val="CBE62D"/>
      </a:accent2>
      <a:accent3>
        <a:srgbClr val="FFFFFF"/>
      </a:accent3>
      <a:accent4>
        <a:srgbClr val="000000"/>
      </a:accent4>
      <a:accent5>
        <a:srgbClr val="AFB7BE"/>
      </a:accent5>
      <a:accent6>
        <a:srgbClr val="B8D028"/>
      </a:accent6>
      <a:hlink>
        <a:srgbClr val="FF6600"/>
      </a:hlink>
      <a:folHlink>
        <a:srgbClr val="2F83B8"/>
      </a:folHlink>
    </a:clrScheme>
    <a:fontScheme name="CORP slid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CORP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P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P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P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P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P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P slid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P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P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P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P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P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P slide 13">
        <a:dk1>
          <a:srgbClr val="000000"/>
        </a:dk1>
        <a:lt1>
          <a:srgbClr val="FFFFFF"/>
        </a:lt1>
        <a:dk2>
          <a:srgbClr val="000000"/>
        </a:dk2>
        <a:lt2>
          <a:srgbClr val="808080"/>
        </a:lt2>
        <a:accent1>
          <a:srgbClr val="40637A"/>
        </a:accent1>
        <a:accent2>
          <a:srgbClr val="CBE62D"/>
        </a:accent2>
        <a:accent3>
          <a:srgbClr val="FFFFFF"/>
        </a:accent3>
        <a:accent4>
          <a:srgbClr val="000000"/>
        </a:accent4>
        <a:accent5>
          <a:srgbClr val="AFB7BE"/>
        </a:accent5>
        <a:accent6>
          <a:srgbClr val="B8D028"/>
        </a:accent6>
        <a:hlink>
          <a:srgbClr val="8BA1AF"/>
        </a:hlink>
        <a:folHlink>
          <a:srgbClr val="2F83B8"/>
        </a:folHlink>
      </a:clrScheme>
      <a:clrMap bg1="lt1" tx1="dk1" bg2="lt2" tx2="dk2" accent1="accent1" accent2="accent2" accent3="accent3" accent4="accent4" accent5="accent5" accent6="accent6" hlink="hlink" folHlink="folHlink"/>
    </a:extraClrScheme>
    <a:extraClrScheme>
      <a:clrScheme name="CORP slide 14">
        <a:dk1>
          <a:srgbClr val="000000"/>
        </a:dk1>
        <a:lt1>
          <a:srgbClr val="FFFFFF"/>
        </a:lt1>
        <a:dk2>
          <a:srgbClr val="000000"/>
        </a:dk2>
        <a:lt2>
          <a:srgbClr val="8BA1AF"/>
        </a:lt2>
        <a:accent1>
          <a:srgbClr val="40637A"/>
        </a:accent1>
        <a:accent2>
          <a:srgbClr val="CBE62D"/>
        </a:accent2>
        <a:accent3>
          <a:srgbClr val="FFFFFF"/>
        </a:accent3>
        <a:accent4>
          <a:srgbClr val="000000"/>
        </a:accent4>
        <a:accent5>
          <a:srgbClr val="AFB7BE"/>
        </a:accent5>
        <a:accent6>
          <a:srgbClr val="B8D028"/>
        </a:accent6>
        <a:hlink>
          <a:srgbClr val="FF6600"/>
        </a:hlink>
        <a:folHlink>
          <a:srgbClr val="2F83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corporate2009</Template>
  <TotalTime>16339</TotalTime>
  <Words>2738</Words>
  <Application>Microsoft Office PowerPoint</Application>
  <PresentationFormat>On-screen Show (4:3)</PresentationFormat>
  <Paragraphs>278</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CORP slide</vt:lpstr>
      <vt:lpstr>Common UX Guidelines, Tools, and Templates  ~ TUX Program</vt:lpstr>
      <vt:lpstr>Common UX Guidelines, Tools, and Templates</vt:lpstr>
      <vt:lpstr>User Experience Resource Center</vt:lpstr>
      <vt:lpstr>User Experience Resource Center</vt:lpstr>
      <vt:lpstr>User Experience Principles</vt:lpstr>
      <vt:lpstr>PTC User Experience Principles</vt:lpstr>
      <vt:lpstr>PTC User Experience Principles</vt:lpstr>
      <vt:lpstr>Useful PTC User Experience Principles</vt:lpstr>
      <vt:lpstr>Fast PTC User Experience Principles</vt:lpstr>
      <vt:lpstr>Simple PTC User Experience Principles</vt:lpstr>
      <vt:lpstr>Engaging PTC User Experience Principles</vt:lpstr>
      <vt:lpstr>Unifying PTC User Experience Principles</vt:lpstr>
      <vt:lpstr>Innovative PTC User Experience Principles</vt:lpstr>
      <vt:lpstr>Beautiful PTC User Experience Principles</vt:lpstr>
      <vt:lpstr>Trustworthy PTC User Experience Principles</vt:lpstr>
      <vt:lpstr>Universal PTC User Experience Principles</vt:lpstr>
      <vt:lpstr>Personable PTC User Experience Principles</vt:lpstr>
      <vt:lpstr>Design Standards</vt:lpstr>
      <vt:lpstr>Design Standards – Traditional Methods</vt:lpstr>
      <vt:lpstr>Design Patterns – A Catalog of Desired Behaviors</vt:lpstr>
      <vt:lpstr>A Case for Design Patterns – Benefits </vt:lpstr>
      <vt:lpstr>A Case for Design Patterns – Challenges</vt:lpstr>
      <vt:lpstr>Design Patterns – Future Extensions</vt:lpstr>
      <vt:lpstr>Building PTC’s Design Pattern Library –  Requirements </vt:lpstr>
      <vt:lpstr>Product Visual Director</vt:lpstr>
      <vt:lpstr>Product Visual Director </vt:lpstr>
      <vt:lpstr>Questions</vt:lpstr>
    </vt:vector>
  </TitlesOfParts>
  <Company>PTC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PTC UX Guidelines, Tools, and Templates</dc:title>
  <dc:creator>muller</dc:creator>
  <cp:lastModifiedBy>muller</cp:lastModifiedBy>
  <cp:revision>905</cp:revision>
  <dcterms:created xsi:type="dcterms:W3CDTF">2009-11-04T15:51:08Z</dcterms:created>
  <dcterms:modified xsi:type="dcterms:W3CDTF">2010-03-30T21:20:09Z</dcterms:modified>
</cp:coreProperties>
</file>